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6"/>
  </p:notesMasterIdLst>
  <p:sldIdLst>
    <p:sldId id="325" r:id="rId2"/>
    <p:sldId id="489" r:id="rId3"/>
    <p:sldId id="492" r:id="rId4"/>
    <p:sldId id="490" r:id="rId5"/>
    <p:sldId id="493" r:id="rId6"/>
    <p:sldId id="491" r:id="rId7"/>
    <p:sldId id="257" r:id="rId8"/>
    <p:sldId id="258" r:id="rId9"/>
    <p:sldId id="347" r:id="rId10"/>
    <p:sldId id="339" r:id="rId11"/>
    <p:sldId id="342" r:id="rId12"/>
    <p:sldId id="343" r:id="rId13"/>
    <p:sldId id="344" r:id="rId14"/>
    <p:sldId id="345" r:id="rId15"/>
    <p:sldId id="346" r:id="rId16"/>
    <p:sldId id="494" r:id="rId17"/>
    <p:sldId id="360" r:id="rId18"/>
    <p:sldId id="361" r:id="rId19"/>
    <p:sldId id="362" r:id="rId20"/>
    <p:sldId id="363" r:id="rId21"/>
    <p:sldId id="376" r:id="rId22"/>
    <p:sldId id="364" r:id="rId23"/>
    <p:sldId id="365" r:id="rId24"/>
    <p:sldId id="387" r:id="rId25"/>
    <p:sldId id="388" r:id="rId26"/>
    <p:sldId id="389" r:id="rId27"/>
    <p:sldId id="390" r:id="rId28"/>
    <p:sldId id="391" r:id="rId29"/>
    <p:sldId id="495" r:id="rId30"/>
    <p:sldId id="392" r:id="rId31"/>
    <p:sldId id="393" r:id="rId32"/>
    <p:sldId id="394" r:id="rId33"/>
    <p:sldId id="395" r:id="rId34"/>
    <p:sldId id="396" r:id="rId35"/>
    <p:sldId id="397" r:id="rId36"/>
    <p:sldId id="398" r:id="rId37"/>
    <p:sldId id="399" r:id="rId38"/>
    <p:sldId id="400" r:id="rId39"/>
    <p:sldId id="401" r:id="rId40"/>
    <p:sldId id="405" r:id="rId41"/>
    <p:sldId id="436" r:id="rId42"/>
    <p:sldId id="437" r:id="rId43"/>
    <p:sldId id="439" r:id="rId44"/>
    <p:sldId id="440" r:id="rId45"/>
    <p:sldId id="425" r:id="rId46"/>
    <p:sldId id="426" r:id="rId47"/>
    <p:sldId id="427" r:id="rId48"/>
    <p:sldId id="428" r:id="rId49"/>
    <p:sldId id="441" r:id="rId50"/>
    <p:sldId id="442" r:id="rId51"/>
    <p:sldId id="443" r:id="rId52"/>
    <p:sldId id="429" r:id="rId53"/>
    <p:sldId id="430" r:id="rId54"/>
    <p:sldId id="432" r:id="rId55"/>
    <p:sldId id="433" r:id="rId56"/>
    <p:sldId id="434" r:id="rId57"/>
    <p:sldId id="435" r:id="rId58"/>
    <p:sldId id="483" r:id="rId59"/>
    <p:sldId id="484" r:id="rId60"/>
    <p:sldId id="485" r:id="rId61"/>
    <p:sldId id="487" r:id="rId62"/>
    <p:sldId id="486" r:id="rId63"/>
    <p:sldId id="444" r:id="rId64"/>
    <p:sldId id="445" r:id="rId65"/>
    <p:sldId id="488" r:id="rId66"/>
    <p:sldId id="446" r:id="rId67"/>
    <p:sldId id="447" r:id="rId68"/>
    <p:sldId id="452" r:id="rId69"/>
    <p:sldId id="453" r:id="rId70"/>
    <p:sldId id="454" r:id="rId71"/>
    <p:sldId id="455" r:id="rId72"/>
    <p:sldId id="456" r:id="rId73"/>
    <p:sldId id="457" r:id="rId74"/>
    <p:sldId id="458" r:id="rId75"/>
    <p:sldId id="465" r:id="rId76"/>
    <p:sldId id="459" r:id="rId77"/>
    <p:sldId id="466" r:id="rId78"/>
    <p:sldId id="471" r:id="rId79"/>
    <p:sldId id="460" r:id="rId80"/>
    <p:sldId id="467" r:id="rId81"/>
    <p:sldId id="468" r:id="rId82"/>
    <p:sldId id="469" r:id="rId83"/>
    <p:sldId id="470" r:id="rId84"/>
    <p:sldId id="318" r:id="rId85"/>
  </p:sldIdLst>
  <p:sldSz cx="12192000" cy="6858000"/>
  <p:notesSz cx="6807200" cy="9939338"/>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7F3E5"/>
    <a:srgbClr val="FFFFDD"/>
    <a:srgbClr val="FFC000"/>
    <a:srgbClr val="CCECFF"/>
    <a:srgbClr val="FFE699"/>
    <a:srgbClr val="E8F3E1"/>
    <a:srgbClr val="FFFF99"/>
    <a:srgbClr val="FEF5E2"/>
    <a:srgbClr val="FFF7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374" autoAdjust="0"/>
    <p:restoredTop sz="94660"/>
  </p:normalViewPr>
  <p:slideViewPr>
    <p:cSldViewPr snapToGrid="0">
      <p:cViewPr varScale="1">
        <p:scale>
          <a:sx n="114" d="100"/>
          <a:sy n="114" d="100"/>
        </p:scale>
        <p:origin x="738" y="396"/>
      </p:cViewPr>
      <p:guideLst>
        <p:guide orient="horz" pos="2160"/>
        <p:guide pos="3840"/>
      </p:guideLst>
    </p:cSldViewPr>
  </p:slideViewPr>
  <p:notesTextViewPr>
    <p:cViewPr>
      <p:scale>
        <a:sx n="1" d="1"/>
        <a:sy n="1" d="1"/>
      </p:scale>
      <p:origin x="0" y="0"/>
    </p:cViewPr>
  </p:notesTextViewPr>
  <p:sorterViewPr>
    <p:cViewPr>
      <p:scale>
        <a:sx n="140" d="100"/>
        <a:sy n="14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ableStyles" Target="tableStyle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42BFE2F2-AB2E-404D-82C2-55E1097C79BE}" type="datetimeFigureOut">
              <a:rPr lang="zh-TW" altLang="en-US" smtClean="0"/>
              <a:t>2023/3/16</a:t>
            </a:fld>
            <a:endParaRPr lang="zh-TW" altLang="en-US"/>
          </a:p>
        </p:txBody>
      </p:sp>
      <p:sp>
        <p:nvSpPr>
          <p:cNvPr id="4" name="投影片圖像版面配置區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15604BE3-D31C-4261-909A-D43365749704}" type="slidenum">
              <a:rPr lang="zh-TW" altLang="en-US" smtClean="0"/>
              <a:t>‹#›</a:t>
            </a:fld>
            <a:endParaRPr lang="zh-TW" altLang="en-US"/>
          </a:p>
        </p:txBody>
      </p:sp>
    </p:spTree>
    <p:extLst>
      <p:ext uri="{BB962C8B-B14F-4D97-AF65-F5344CB8AC3E}">
        <p14:creationId xmlns:p14="http://schemas.microsoft.com/office/powerpoint/2010/main" val="8505159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標題投影片">
    <p:spTree>
      <p:nvGrpSpPr>
        <p:cNvPr id="1" name=""/>
        <p:cNvGrpSpPr/>
        <p:nvPr/>
      </p:nvGrpSpPr>
      <p:grpSpPr>
        <a:xfrm>
          <a:off x="0" y="0"/>
          <a:ext cx="0" cy="0"/>
          <a:chOff x="0" y="0"/>
          <a:chExt cx="0" cy="0"/>
        </a:xfrm>
      </p:grpSpPr>
      <p:sp>
        <p:nvSpPr>
          <p:cNvPr id="39" name="矩形 38"/>
          <p:cNvSpPr/>
          <p:nvPr userDrawn="1"/>
        </p:nvSpPr>
        <p:spPr>
          <a:xfrm>
            <a:off x="0" y="-3335"/>
            <a:ext cx="12192000" cy="1670719"/>
          </a:xfrm>
          <a:prstGeom prst="rect">
            <a:avLst/>
          </a:prstGeom>
          <a:gradFill>
            <a:gsLst>
              <a:gs pos="0">
                <a:srgbClr val="FFF3F3">
                  <a:alpha val="69804"/>
                </a:srgbClr>
              </a:gs>
              <a:gs pos="53000">
                <a:srgbClr val="FFFFCC">
                  <a:alpha val="69804"/>
                </a:srgb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7" name="群組 6">
            <a:extLst>
              <a:ext uri="{FF2B5EF4-FFF2-40B4-BE49-F238E27FC236}">
                <a16:creationId xmlns:a16="http://schemas.microsoft.com/office/drawing/2014/main" id="{5F3C0AC6-65F1-E974-F95C-D3D8755690BF}"/>
              </a:ext>
            </a:extLst>
          </p:cNvPr>
          <p:cNvGrpSpPr/>
          <p:nvPr userDrawn="1"/>
        </p:nvGrpSpPr>
        <p:grpSpPr>
          <a:xfrm>
            <a:off x="9451564" y="-287756"/>
            <a:ext cx="3163107" cy="2323500"/>
            <a:chOff x="9451564" y="-287756"/>
            <a:chExt cx="3163106" cy="2323500"/>
          </a:xfrm>
        </p:grpSpPr>
        <p:grpSp>
          <p:nvGrpSpPr>
            <p:cNvPr id="57" name="群組 56">
              <a:extLst>
                <a:ext uri="{FF2B5EF4-FFF2-40B4-BE49-F238E27FC236}">
                  <a16:creationId xmlns:a16="http://schemas.microsoft.com/office/drawing/2014/main" id="{75EE2D2C-C63B-3715-E134-3E048B23EA69}"/>
                </a:ext>
              </a:extLst>
            </p:cNvPr>
            <p:cNvGrpSpPr/>
            <p:nvPr userDrawn="1"/>
          </p:nvGrpSpPr>
          <p:grpSpPr>
            <a:xfrm rot="20892204">
              <a:off x="9724114" y="-287756"/>
              <a:ext cx="2554645" cy="2323500"/>
              <a:chOff x="9395509" y="-761227"/>
              <a:chExt cx="3426704" cy="3116655"/>
            </a:xfrm>
          </p:grpSpPr>
          <p:sp>
            <p:nvSpPr>
              <p:cNvPr id="58" name="Google Shape;173;p11">
                <a:extLst>
                  <a:ext uri="{FF2B5EF4-FFF2-40B4-BE49-F238E27FC236}">
                    <a16:creationId xmlns:a16="http://schemas.microsoft.com/office/drawing/2014/main" id="{5E8B938B-CE93-38F9-8ADD-F6BB8337F44D}"/>
                  </a:ext>
                </a:extLst>
              </p:cNvPr>
              <p:cNvSpPr/>
              <p:nvPr/>
            </p:nvSpPr>
            <p:spPr>
              <a:xfrm rot="16855999">
                <a:off x="11440875" y="974090"/>
                <a:ext cx="1381338" cy="1381338"/>
              </a:xfrm>
              <a:prstGeom prst="ellipse">
                <a:avLst/>
              </a:pr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75;p11">
                <a:extLst>
                  <a:ext uri="{FF2B5EF4-FFF2-40B4-BE49-F238E27FC236}">
                    <a16:creationId xmlns:a16="http://schemas.microsoft.com/office/drawing/2014/main" id="{8273B42D-7FF5-221B-FE9B-16B221F80F72}"/>
                  </a:ext>
                </a:extLst>
              </p:cNvPr>
              <p:cNvSpPr/>
              <p:nvPr/>
            </p:nvSpPr>
            <p:spPr>
              <a:xfrm rot="16855999">
                <a:off x="9395509" y="-761227"/>
                <a:ext cx="1860854" cy="1860854"/>
              </a:xfrm>
              <a:prstGeom prst="donut">
                <a:avLst>
                  <a:gd name="adj" fmla="val 37879"/>
                </a:avLst>
              </a:prstGeom>
              <a:solidFill>
                <a:srgbClr val="00ACC3">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76;p11">
                <a:extLst>
                  <a:ext uri="{FF2B5EF4-FFF2-40B4-BE49-F238E27FC236}">
                    <a16:creationId xmlns:a16="http://schemas.microsoft.com/office/drawing/2014/main" id="{4A4A0571-226E-0647-AEB2-6EE03B364015}"/>
                  </a:ext>
                </a:extLst>
              </p:cNvPr>
              <p:cNvSpPr/>
              <p:nvPr/>
            </p:nvSpPr>
            <p:spPr>
              <a:xfrm rot="16855999">
                <a:off x="11589312" y="184781"/>
                <a:ext cx="471988" cy="471988"/>
              </a:xfrm>
              <a:prstGeom prst="ellipse">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82;p11">
                <a:extLst>
                  <a:ext uri="{FF2B5EF4-FFF2-40B4-BE49-F238E27FC236}">
                    <a16:creationId xmlns:a16="http://schemas.microsoft.com/office/drawing/2014/main" id="{4B457EBD-71E9-1276-3743-2FDADE83A6B7}"/>
                  </a:ext>
                </a:extLst>
              </p:cNvPr>
              <p:cNvSpPr/>
              <p:nvPr/>
            </p:nvSpPr>
            <p:spPr>
              <a:xfrm rot="16200000">
                <a:off x="10331236" y="1384522"/>
                <a:ext cx="660905" cy="660905"/>
              </a:xfrm>
              <a:prstGeom prst="donut">
                <a:avLst>
                  <a:gd name="adj" fmla="val 30568"/>
                </a:avLst>
              </a:prstGeom>
              <a:solidFill>
                <a:srgbClr val="65BB48">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 name="橢圓 64">
              <a:extLst>
                <a:ext uri="{FF2B5EF4-FFF2-40B4-BE49-F238E27FC236}">
                  <a16:creationId xmlns:a16="http://schemas.microsoft.com/office/drawing/2014/main" id="{81321414-DAB8-75B6-A3B6-226C7D57C000}"/>
                </a:ext>
              </a:extLst>
            </p:cNvPr>
            <p:cNvSpPr/>
            <p:nvPr userDrawn="1"/>
          </p:nvSpPr>
          <p:spPr>
            <a:xfrm rot="1899986">
              <a:off x="9451564" y="-28418"/>
              <a:ext cx="3163106" cy="1933246"/>
            </a:xfrm>
            <a:prstGeom prst="ellipse">
              <a:avLst/>
            </a:prstGeom>
            <a:solidFill>
              <a:schemeClr val="bg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3" name="群組 2">
            <a:extLst>
              <a:ext uri="{FF2B5EF4-FFF2-40B4-BE49-F238E27FC236}">
                <a16:creationId xmlns:a16="http://schemas.microsoft.com/office/drawing/2014/main" id="{07BE2FB6-12B6-88C3-968E-42D921C06CF1}"/>
              </a:ext>
            </a:extLst>
          </p:cNvPr>
          <p:cNvGrpSpPr/>
          <p:nvPr userDrawn="1"/>
        </p:nvGrpSpPr>
        <p:grpSpPr>
          <a:xfrm>
            <a:off x="9691123" y="3090806"/>
            <a:ext cx="3290704" cy="2810729"/>
            <a:chOff x="9691123" y="3090804"/>
            <a:chExt cx="3290704" cy="2810729"/>
          </a:xfrm>
        </p:grpSpPr>
        <p:grpSp>
          <p:nvGrpSpPr>
            <p:cNvPr id="47" name="群組 46">
              <a:extLst>
                <a:ext uri="{FF2B5EF4-FFF2-40B4-BE49-F238E27FC236}">
                  <a16:creationId xmlns:a16="http://schemas.microsoft.com/office/drawing/2014/main" id="{0C3C2B40-B4DC-3A17-B768-ECF80D447ECC}"/>
                </a:ext>
              </a:extLst>
            </p:cNvPr>
            <p:cNvGrpSpPr/>
            <p:nvPr userDrawn="1"/>
          </p:nvGrpSpPr>
          <p:grpSpPr>
            <a:xfrm rot="15260557" flipH="1">
              <a:off x="10199845" y="3147069"/>
              <a:ext cx="2638598" cy="2720415"/>
              <a:chOff x="11119053" y="5418594"/>
              <a:chExt cx="1130918" cy="1165984"/>
            </a:xfrm>
          </p:grpSpPr>
          <p:sp>
            <p:nvSpPr>
              <p:cNvPr id="48" name="Google Shape;174;p11">
                <a:extLst>
                  <a:ext uri="{FF2B5EF4-FFF2-40B4-BE49-F238E27FC236}">
                    <a16:creationId xmlns:a16="http://schemas.microsoft.com/office/drawing/2014/main" id="{9811E2EE-5ED4-E2C7-D510-9D235071A967}"/>
                  </a:ext>
                </a:extLst>
              </p:cNvPr>
              <p:cNvSpPr/>
              <p:nvPr/>
            </p:nvSpPr>
            <p:spPr>
              <a:xfrm>
                <a:off x="11802971" y="5506061"/>
                <a:ext cx="447000" cy="447000"/>
              </a:xfrm>
              <a:prstGeom prst="donut">
                <a:avLst>
                  <a:gd name="adj" fmla="val 18608"/>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77;p11">
                <a:extLst>
                  <a:ext uri="{FF2B5EF4-FFF2-40B4-BE49-F238E27FC236}">
                    <a16:creationId xmlns:a16="http://schemas.microsoft.com/office/drawing/2014/main" id="{3F9D22B4-B492-D133-D599-1ECE40A41CD2}"/>
                  </a:ext>
                </a:extLst>
              </p:cNvPr>
              <p:cNvSpPr/>
              <p:nvPr/>
            </p:nvSpPr>
            <p:spPr>
              <a:xfrm>
                <a:off x="11119053" y="5767633"/>
                <a:ext cx="816945" cy="816945"/>
              </a:xfrm>
              <a:prstGeom prst="ellipse">
                <a:avLst/>
              </a:prstGeom>
              <a:noFill/>
              <a:ln w="9525" cap="flat" cmpd="sng">
                <a:solidFill>
                  <a:srgbClr val="ED4A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79;p11">
                <a:extLst>
                  <a:ext uri="{FF2B5EF4-FFF2-40B4-BE49-F238E27FC236}">
                    <a16:creationId xmlns:a16="http://schemas.microsoft.com/office/drawing/2014/main" id="{279D1EAA-F06A-6F51-1A1E-7D9065B93561}"/>
                  </a:ext>
                </a:extLst>
              </p:cNvPr>
              <p:cNvSpPr/>
              <p:nvPr/>
            </p:nvSpPr>
            <p:spPr>
              <a:xfrm>
                <a:off x="11316388" y="5418594"/>
                <a:ext cx="287100" cy="287100"/>
              </a:xfrm>
              <a:prstGeom prst="ellipse">
                <a:avLst/>
              </a:prstGeom>
              <a:solidFill>
                <a:srgbClr val="ED4A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81;p11">
                <a:extLst>
                  <a:ext uri="{FF2B5EF4-FFF2-40B4-BE49-F238E27FC236}">
                    <a16:creationId xmlns:a16="http://schemas.microsoft.com/office/drawing/2014/main" id="{BDAAD939-9A82-AA4D-8B10-7D60EEC0571A}"/>
                  </a:ext>
                </a:extLst>
              </p:cNvPr>
              <p:cNvSpPr/>
              <p:nvPr/>
            </p:nvSpPr>
            <p:spPr>
              <a:xfrm>
                <a:off x="11280397" y="5913713"/>
                <a:ext cx="508500" cy="508500"/>
              </a:xfrm>
              <a:prstGeom prst="ellipse">
                <a:avLst/>
              </a:prstGeom>
              <a:solidFill>
                <a:srgbClr val="E8004C">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橢圓 1">
              <a:extLst>
                <a:ext uri="{FF2B5EF4-FFF2-40B4-BE49-F238E27FC236}">
                  <a16:creationId xmlns:a16="http://schemas.microsoft.com/office/drawing/2014/main" id="{4C3CD906-3638-2CB5-7244-3B38733BDE9C}"/>
                </a:ext>
              </a:extLst>
            </p:cNvPr>
            <p:cNvSpPr/>
            <p:nvPr userDrawn="1"/>
          </p:nvSpPr>
          <p:spPr>
            <a:xfrm rot="19014924">
              <a:off x="9691123" y="3090804"/>
              <a:ext cx="3290704" cy="2810729"/>
            </a:xfrm>
            <a:prstGeom prst="ellipse">
              <a:avLst/>
            </a:prstGeom>
            <a:solidFill>
              <a:schemeClr val="bg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6" name="投影片編號版面配置區 5"/>
          <p:cNvSpPr>
            <a:spLocks noGrp="1"/>
          </p:cNvSpPr>
          <p:nvPr>
            <p:ph type="sldNum" sz="quarter" idx="12"/>
          </p:nvPr>
        </p:nvSpPr>
        <p:spPr>
          <a:xfrm>
            <a:off x="9345543" y="6356352"/>
            <a:ext cx="2743200" cy="365125"/>
          </a:xfrm>
        </p:spPr>
        <p:txBody>
          <a:bodyPr/>
          <a:lstStyle>
            <a:lvl1pPr>
              <a:defRPr>
                <a:latin typeface="Arial" panose="020B0604020202020204" pitchFamily="34" charset="0"/>
                <a:cs typeface="Arial" panose="020B0604020202020204" pitchFamily="34" charset="0"/>
              </a:defRPr>
            </a:lvl1pPr>
          </a:lstStyle>
          <a:p>
            <a:fld id="{131B8EA2-46F0-4EFD-AA39-F1D4219E0ABE}" type="slidenum">
              <a:rPr lang="zh-TW" altLang="en-US" smtClean="0"/>
              <a:pPr/>
              <a:t>‹#›</a:t>
            </a:fld>
            <a:endParaRPr lang="zh-TW" altLang="en-US"/>
          </a:p>
        </p:txBody>
      </p:sp>
      <p:sp>
        <p:nvSpPr>
          <p:cNvPr id="4" name="日期版面配置區 3"/>
          <p:cNvSpPr>
            <a:spLocks noGrp="1"/>
          </p:cNvSpPr>
          <p:nvPr>
            <p:ph type="dt" sz="half" idx="10"/>
          </p:nvPr>
        </p:nvSpPr>
        <p:spPr/>
        <p:txBody>
          <a:bodyPr/>
          <a:lstStyle/>
          <a:p>
            <a:fld id="{0D20FCA0-BE1B-46AB-9398-9CA45BB979B6}" type="datetime1">
              <a:rPr lang="zh-TW" altLang="en-US" smtClean="0"/>
              <a:t>2023/3/16</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40" name="矩形 39"/>
          <p:cNvSpPr/>
          <p:nvPr userDrawn="1"/>
        </p:nvSpPr>
        <p:spPr>
          <a:xfrm flipV="1">
            <a:off x="10153" y="5193170"/>
            <a:ext cx="12192000" cy="1670719"/>
          </a:xfrm>
          <a:prstGeom prst="rect">
            <a:avLst/>
          </a:prstGeom>
          <a:gradFill>
            <a:gsLst>
              <a:gs pos="0">
                <a:srgbClr val="FFF3F3">
                  <a:alpha val="69804"/>
                </a:srgbClr>
              </a:gs>
              <a:gs pos="53000">
                <a:srgbClr val="FFFFCC">
                  <a:alpha val="69804"/>
                </a:srgb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43" name="群組 42">
            <a:extLst>
              <a:ext uri="{FF2B5EF4-FFF2-40B4-BE49-F238E27FC236}">
                <a16:creationId xmlns:a16="http://schemas.microsoft.com/office/drawing/2014/main" id="{8F1F0E0E-A5BD-4680-17AC-1AFDF0054056}"/>
              </a:ext>
            </a:extLst>
          </p:cNvPr>
          <p:cNvGrpSpPr/>
          <p:nvPr userDrawn="1"/>
        </p:nvGrpSpPr>
        <p:grpSpPr>
          <a:xfrm rot="3275737">
            <a:off x="-922673" y="4207170"/>
            <a:ext cx="2649817" cy="2479265"/>
            <a:chOff x="-212111" y="5799253"/>
            <a:chExt cx="740716" cy="693041"/>
          </a:xfrm>
        </p:grpSpPr>
        <p:sp>
          <p:nvSpPr>
            <p:cNvPr id="44" name="Google Shape;178;p11">
              <a:extLst>
                <a:ext uri="{FF2B5EF4-FFF2-40B4-BE49-F238E27FC236}">
                  <a16:creationId xmlns:a16="http://schemas.microsoft.com/office/drawing/2014/main" id="{F590BE7B-2EAA-032B-EF54-22391FAAD17C}"/>
                </a:ext>
              </a:extLst>
            </p:cNvPr>
            <p:cNvSpPr/>
            <p:nvPr/>
          </p:nvSpPr>
          <p:spPr>
            <a:xfrm>
              <a:off x="285431" y="5845185"/>
              <a:ext cx="243174" cy="243174"/>
            </a:xfrm>
            <a:prstGeom prst="donut">
              <a:avLst>
                <a:gd name="adj" fmla="val 8754"/>
              </a:avLst>
            </a:prstGeom>
            <a:solidFill>
              <a:srgbClr val="65BB48">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80;p11">
              <a:extLst>
                <a:ext uri="{FF2B5EF4-FFF2-40B4-BE49-F238E27FC236}">
                  <a16:creationId xmlns:a16="http://schemas.microsoft.com/office/drawing/2014/main" id="{28DE9AD0-92E2-CD27-798D-A3F583E02B32}"/>
                </a:ext>
              </a:extLst>
            </p:cNvPr>
            <p:cNvSpPr/>
            <p:nvPr/>
          </p:nvSpPr>
          <p:spPr>
            <a:xfrm>
              <a:off x="-83481" y="6056469"/>
              <a:ext cx="435825" cy="435825"/>
            </a:xfrm>
            <a:prstGeom prst="donut">
              <a:avLst>
                <a:gd name="adj" fmla="val 24895"/>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86;p11">
              <a:extLst>
                <a:ext uri="{FF2B5EF4-FFF2-40B4-BE49-F238E27FC236}">
                  <a16:creationId xmlns:a16="http://schemas.microsoft.com/office/drawing/2014/main" id="{363457DE-51CB-A6E6-0CD3-E43F5203FFF6}"/>
                </a:ext>
              </a:extLst>
            </p:cNvPr>
            <p:cNvSpPr/>
            <p:nvPr/>
          </p:nvSpPr>
          <p:spPr>
            <a:xfrm>
              <a:off x="-212111" y="5799253"/>
              <a:ext cx="256285" cy="256285"/>
            </a:xfrm>
            <a:prstGeom prst="ellipse">
              <a:avLst/>
            </a:pr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 name="群組 7">
            <a:extLst>
              <a:ext uri="{FF2B5EF4-FFF2-40B4-BE49-F238E27FC236}">
                <a16:creationId xmlns:a16="http://schemas.microsoft.com/office/drawing/2014/main" id="{DC4D3883-F1E4-84C8-699C-2F868EE84175}"/>
              </a:ext>
            </a:extLst>
          </p:cNvPr>
          <p:cNvGrpSpPr/>
          <p:nvPr userDrawn="1"/>
        </p:nvGrpSpPr>
        <p:grpSpPr>
          <a:xfrm>
            <a:off x="-604385" y="-407826"/>
            <a:ext cx="2832369" cy="2336971"/>
            <a:chOff x="-604385" y="-407826"/>
            <a:chExt cx="2832369" cy="2336971"/>
          </a:xfrm>
        </p:grpSpPr>
        <p:grpSp>
          <p:nvGrpSpPr>
            <p:cNvPr id="52" name="群組 51">
              <a:extLst>
                <a:ext uri="{FF2B5EF4-FFF2-40B4-BE49-F238E27FC236}">
                  <a16:creationId xmlns:a16="http://schemas.microsoft.com/office/drawing/2014/main" id="{DB6F8D36-DAE1-E912-8AAB-BFCEF56B30FE}"/>
                </a:ext>
              </a:extLst>
            </p:cNvPr>
            <p:cNvGrpSpPr/>
            <p:nvPr userDrawn="1"/>
          </p:nvGrpSpPr>
          <p:grpSpPr>
            <a:xfrm rot="16200000">
              <a:off x="-42199" y="-477931"/>
              <a:ext cx="1990590" cy="2408469"/>
              <a:chOff x="11346594" y="-42390"/>
              <a:chExt cx="909145" cy="1100000"/>
            </a:xfrm>
          </p:grpSpPr>
          <p:sp>
            <p:nvSpPr>
              <p:cNvPr id="53" name="Google Shape;182;p11">
                <a:extLst>
                  <a:ext uri="{FF2B5EF4-FFF2-40B4-BE49-F238E27FC236}">
                    <a16:creationId xmlns:a16="http://schemas.microsoft.com/office/drawing/2014/main" id="{25FCD4CC-C35E-E4ED-E33D-41C7B0AF9953}"/>
                  </a:ext>
                </a:extLst>
              </p:cNvPr>
              <p:cNvSpPr/>
              <p:nvPr/>
            </p:nvSpPr>
            <p:spPr>
              <a:xfrm>
                <a:off x="11346594" y="-42390"/>
                <a:ext cx="304800" cy="304800"/>
              </a:xfrm>
              <a:prstGeom prst="donut">
                <a:avLst>
                  <a:gd name="adj" fmla="val 30568"/>
                </a:avLst>
              </a:prstGeom>
              <a:solidFill>
                <a:srgbClr val="65BB48">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83;p11">
                <a:extLst>
                  <a:ext uri="{FF2B5EF4-FFF2-40B4-BE49-F238E27FC236}">
                    <a16:creationId xmlns:a16="http://schemas.microsoft.com/office/drawing/2014/main" id="{3871C8EF-41D3-5DA5-BB24-02308158C1AA}"/>
                  </a:ext>
                </a:extLst>
              </p:cNvPr>
              <p:cNvSpPr/>
              <p:nvPr/>
            </p:nvSpPr>
            <p:spPr>
              <a:xfrm>
                <a:off x="11624083" y="86051"/>
                <a:ext cx="527105" cy="527105"/>
              </a:xfrm>
              <a:prstGeom prst="ellipse">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84;p11">
                <a:extLst>
                  <a:ext uri="{FF2B5EF4-FFF2-40B4-BE49-F238E27FC236}">
                    <a16:creationId xmlns:a16="http://schemas.microsoft.com/office/drawing/2014/main" id="{E1DBBBCA-C584-9499-80A2-6ED20C3392B7}"/>
                  </a:ext>
                </a:extLst>
              </p:cNvPr>
              <p:cNvSpPr/>
              <p:nvPr/>
            </p:nvSpPr>
            <p:spPr>
              <a:xfrm>
                <a:off x="11655356" y="752811"/>
                <a:ext cx="304799" cy="304799"/>
              </a:xfrm>
              <a:prstGeom prst="ellipse">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85;p11">
                <a:extLst>
                  <a:ext uri="{FF2B5EF4-FFF2-40B4-BE49-F238E27FC236}">
                    <a16:creationId xmlns:a16="http://schemas.microsoft.com/office/drawing/2014/main" id="{DD8F3CAD-D492-2425-F28C-0F5DCFE12D86}"/>
                  </a:ext>
                </a:extLst>
              </p:cNvPr>
              <p:cNvSpPr/>
              <p:nvPr/>
            </p:nvSpPr>
            <p:spPr>
              <a:xfrm>
                <a:off x="11540691" y="-18197"/>
                <a:ext cx="715048" cy="715048"/>
              </a:xfrm>
              <a:prstGeom prst="ellipse">
                <a:avLst/>
              </a:prstGeom>
              <a:noFill/>
              <a:ln w="9525" cap="flat" cmpd="sng">
                <a:solidFill>
                  <a:srgbClr val="F8BB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 name="橢圓 65">
              <a:extLst>
                <a:ext uri="{FF2B5EF4-FFF2-40B4-BE49-F238E27FC236}">
                  <a16:creationId xmlns:a16="http://schemas.microsoft.com/office/drawing/2014/main" id="{306A0E95-4184-B655-15D0-1E5E3D442DF6}"/>
                </a:ext>
              </a:extLst>
            </p:cNvPr>
            <p:cNvSpPr/>
            <p:nvPr userDrawn="1"/>
          </p:nvSpPr>
          <p:spPr>
            <a:xfrm rot="9787845">
              <a:off x="-604385" y="-407826"/>
              <a:ext cx="2832369" cy="2336971"/>
            </a:xfrm>
            <a:prstGeom prst="ellipse">
              <a:avLst/>
            </a:prstGeom>
            <a:solidFill>
              <a:schemeClr val="bg1">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67" name="橢圓 66">
            <a:extLst>
              <a:ext uri="{FF2B5EF4-FFF2-40B4-BE49-F238E27FC236}">
                <a16:creationId xmlns:a16="http://schemas.microsoft.com/office/drawing/2014/main" id="{1E9AF451-EB2D-F912-38A6-ABF2276C761D}"/>
              </a:ext>
            </a:extLst>
          </p:cNvPr>
          <p:cNvSpPr/>
          <p:nvPr userDrawn="1"/>
        </p:nvSpPr>
        <p:spPr>
          <a:xfrm rot="3113033">
            <a:off x="-966017" y="3761593"/>
            <a:ext cx="2983169" cy="3027435"/>
          </a:xfrm>
          <a:prstGeom prst="ellipse">
            <a:avLst/>
          </a:prstGeom>
          <a:solidFill>
            <a:schemeClr val="bg1">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8" name="Google Shape;184;p11">
            <a:extLst>
              <a:ext uri="{FF2B5EF4-FFF2-40B4-BE49-F238E27FC236}">
                <a16:creationId xmlns:a16="http://schemas.microsoft.com/office/drawing/2014/main" id="{E392388D-486F-7F65-831F-7FD4E86EBFA1}"/>
              </a:ext>
            </a:extLst>
          </p:cNvPr>
          <p:cNvSpPr/>
          <p:nvPr userDrawn="1"/>
        </p:nvSpPr>
        <p:spPr>
          <a:xfrm rot="6798747" flipH="1" flipV="1">
            <a:off x="6833264" y="286412"/>
            <a:ext cx="5838589" cy="4841423"/>
          </a:xfrm>
          <a:prstGeom prst="triangle">
            <a:avLst>
              <a:gd name="adj" fmla="val 0"/>
            </a:avLst>
          </a:prstGeom>
          <a:solidFill>
            <a:srgbClr val="FF9393">
              <a:alpha val="7451"/>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84;p11">
            <a:extLst>
              <a:ext uri="{FF2B5EF4-FFF2-40B4-BE49-F238E27FC236}">
                <a16:creationId xmlns:a16="http://schemas.microsoft.com/office/drawing/2014/main" id="{F334984A-F3A5-C775-791D-C183DF9D71B6}"/>
              </a:ext>
            </a:extLst>
          </p:cNvPr>
          <p:cNvSpPr/>
          <p:nvPr userDrawn="1"/>
        </p:nvSpPr>
        <p:spPr>
          <a:xfrm rot="8399772" flipH="1">
            <a:off x="287643" y="2920301"/>
            <a:ext cx="3291452" cy="3228228"/>
          </a:xfrm>
          <a:prstGeom prst="triangle">
            <a:avLst>
              <a:gd name="adj" fmla="val 31840"/>
            </a:avLst>
          </a:prstGeom>
          <a:solidFill>
            <a:srgbClr val="92D050">
              <a:alpha val="7451"/>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84;p11">
            <a:extLst>
              <a:ext uri="{FF2B5EF4-FFF2-40B4-BE49-F238E27FC236}">
                <a16:creationId xmlns:a16="http://schemas.microsoft.com/office/drawing/2014/main" id="{E392388D-486F-7F65-831F-7FD4E86EBFA1}"/>
              </a:ext>
            </a:extLst>
          </p:cNvPr>
          <p:cNvSpPr/>
          <p:nvPr userDrawn="1"/>
        </p:nvSpPr>
        <p:spPr>
          <a:xfrm rot="21300386">
            <a:off x="1186325" y="-245163"/>
            <a:ext cx="8742815" cy="6854419"/>
          </a:xfrm>
          <a:prstGeom prst="triangle">
            <a:avLst>
              <a:gd name="adj" fmla="val 17372"/>
            </a:avLst>
          </a:prstGeom>
          <a:solidFill>
            <a:schemeClr val="accent4">
              <a:lumMod val="60000"/>
              <a:lumOff val="40000"/>
              <a:alpha val="14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34" name="群組 33">
            <a:extLst>
              <a:ext uri="{FF2B5EF4-FFF2-40B4-BE49-F238E27FC236}">
                <a16:creationId xmlns:a16="http://schemas.microsoft.com/office/drawing/2014/main" id="{F7D3238E-D4C0-0368-258E-AF8FA52ED9CD}"/>
              </a:ext>
            </a:extLst>
          </p:cNvPr>
          <p:cNvGrpSpPr/>
          <p:nvPr userDrawn="1"/>
        </p:nvGrpSpPr>
        <p:grpSpPr>
          <a:xfrm>
            <a:off x="655319" y="952183"/>
            <a:ext cx="10881365" cy="3210363"/>
            <a:chOff x="655318" y="1427652"/>
            <a:chExt cx="10881365" cy="3479174"/>
          </a:xfrm>
        </p:grpSpPr>
        <p:sp>
          <p:nvSpPr>
            <p:cNvPr id="35" name="矩形: 圓角 34">
              <a:extLst>
                <a:ext uri="{FF2B5EF4-FFF2-40B4-BE49-F238E27FC236}">
                  <a16:creationId xmlns:a16="http://schemas.microsoft.com/office/drawing/2014/main" id="{FDA93B46-C6B4-E8D1-C3D6-1226D930BFF2}"/>
                </a:ext>
              </a:extLst>
            </p:cNvPr>
            <p:cNvSpPr/>
            <p:nvPr/>
          </p:nvSpPr>
          <p:spPr>
            <a:xfrm>
              <a:off x="655318" y="1427652"/>
              <a:ext cx="10881365" cy="3479174"/>
            </a:xfrm>
            <a:prstGeom prst="roundRect">
              <a:avLst>
                <a:gd name="adj" fmla="val 10962"/>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6" name="矩形: 圓角 35">
              <a:extLst>
                <a:ext uri="{FF2B5EF4-FFF2-40B4-BE49-F238E27FC236}">
                  <a16:creationId xmlns:a16="http://schemas.microsoft.com/office/drawing/2014/main" id="{A63ED3D2-F50B-3F0A-A1A7-3DFE413063B8}"/>
                </a:ext>
              </a:extLst>
            </p:cNvPr>
            <p:cNvSpPr/>
            <p:nvPr/>
          </p:nvSpPr>
          <p:spPr>
            <a:xfrm>
              <a:off x="777819" y="1524014"/>
              <a:ext cx="10636362" cy="3284431"/>
            </a:xfrm>
            <a:prstGeom prst="roundRect">
              <a:avLst>
                <a:gd name="adj" fmla="val 10962"/>
              </a:avLst>
            </a:prstGeom>
            <a:noFill/>
            <a:ln>
              <a:solidFill>
                <a:schemeClr val="tx1">
                  <a:lumMod val="50000"/>
                  <a:lumOff val="50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Tree>
    <p:extLst>
      <p:ext uri="{BB962C8B-B14F-4D97-AF65-F5344CB8AC3E}">
        <p14:creationId xmlns:p14="http://schemas.microsoft.com/office/powerpoint/2010/main" val="2766004213"/>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章節標題">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p:txBody>
          <a:bodyPr/>
          <a:lstStyle/>
          <a:p>
            <a:fld id="{6A840DB2-80D3-41BB-A6E3-5D6CA369112B}" type="datetime1">
              <a:rPr lang="zh-TW" altLang="en-US" smtClean="0"/>
              <a:t>2023/3/16</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30" name="矩形 29"/>
          <p:cNvSpPr/>
          <p:nvPr userDrawn="1"/>
        </p:nvSpPr>
        <p:spPr>
          <a:xfrm>
            <a:off x="11711" y="-671"/>
            <a:ext cx="12192000" cy="582942"/>
          </a:xfrm>
          <a:prstGeom prst="rect">
            <a:avLst/>
          </a:prstGeom>
          <a:gradFill>
            <a:gsLst>
              <a:gs pos="0">
                <a:srgbClr val="FFF3F3">
                  <a:alpha val="69804"/>
                </a:srgbClr>
              </a:gs>
              <a:gs pos="53000">
                <a:srgbClr val="FFFFCC">
                  <a:alpha val="69804"/>
                </a:srgb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直角三角形 11"/>
          <p:cNvSpPr/>
          <p:nvPr userDrawn="1"/>
        </p:nvSpPr>
        <p:spPr>
          <a:xfrm flipH="1">
            <a:off x="5093786" y="3711458"/>
            <a:ext cx="7095263" cy="3146542"/>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投影片編號版面配置區 5"/>
          <p:cNvSpPr>
            <a:spLocks noGrp="1"/>
          </p:cNvSpPr>
          <p:nvPr>
            <p:ph type="sldNum" sz="quarter" idx="12"/>
          </p:nvPr>
        </p:nvSpPr>
        <p:spPr>
          <a:xfrm>
            <a:off x="9405363" y="6458904"/>
            <a:ext cx="2743200" cy="365125"/>
          </a:xfrm>
        </p:spPr>
        <p:txBody>
          <a:bodyPr/>
          <a:lstStyle>
            <a:lvl1pPr>
              <a:defRPr>
                <a:latin typeface="Arial" panose="020B0604020202020204" pitchFamily="34" charset="0"/>
                <a:cs typeface="Arial" panose="020B0604020202020204" pitchFamily="34" charset="0"/>
              </a:defRPr>
            </a:lvl1pPr>
          </a:lstStyle>
          <a:p>
            <a:fld id="{131B8EA2-46F0-4EFD-AA39-F1D4219E0ABE}" type="slidenum">
              <a:rPr lang="zh-TW" altLang="en-US" smtClean="0"/>
              <a:pPr/>
              <a:t>‹#›</a:t>
            </a:fld>
            <a:endParaRPr lang="zh-TW" altLang="en-US" dirty="0"/>
          </a:p>
        </p:txBody>
      </p:sp>
      <p:sp>
        <p:nvSpPr>
          <p:cNvPr id="13" name="Google Shape;91;p6"/>
          <p:cNvSpPr/>
          <p:nvPr userDrawn="1"/>
        </p:nvSpPr>
        <p:spPr>
          <a:xfrm>
            <a:off x="11789640" y="6459835"/>
            <a:ext cx="324000" cy="324000"/>
          </a:xfrm>
          <a:prstGeom prst="ellipse">
            <a:avLst/>
          </a:prstGeom>
          <a:solidFill>
            <a:schemeClr val="bg1"/>
          </a:solidFill>
          <a:ln w="9525" cap="flat" cmpd="sng">
            <a:noFill/>
            <a:prstDash val="dash"/>
            <a:round/>
            <a:headEnd type="none" w="sm" len="sm"/>
            <a:tailEnd type="none" w="sm" len="sm"/>
          </a:ln>
          <a:effectLst>
            <a:outerShdw blurRad="63500" sx="102000" sy="102000" algn="ctr"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投影片編號版面配置區 7"/>
          <p:cNvSpPr txBox="1">
            <a:spLocks/>
          </p:cNvSpPr>
          <p:nvPr userDrawn="1"/>
        </p:nvSpPr>
        <p:spPr>
          <a:xfrm>
            <a:off x="11716284" y="6437093"/>
            <a:ext cx="487427" cy="365125"/>
          </a:xfrm>
          <a:prstGeom prst="rect">
            <a:avLst/>
          </a:prstGeom>
        </p:spPr>
        <p:txBody>
          <a:bodyPr vert="horz" lIns="91440" tIns="45720" rIns="91440" bIns="45720" rtlCol="0" anchor="ctr"/>
          <a:lstStyle>
            <a:defPPr>
              <a:defRPr lang="zh-TW"/>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31B8EA2-46F0-4EFD-AA39-F1D4219E0ABE}" type="slidenum">
              <a:rPr lang="zh-TW" altLang="en-US" smtClean="0"/>
              <a:pPr algn="ctr"/>
              <a:t>‹#›</a:t>
            </a:fld>
            <a:endParaRPr lang="zh-TW" altLang="en-US" dirty="0"/>
          </a:p>
        </p:txBody>
      </p:sp>
    </p:spTree>
    <p:extLst>
      <p:ext uri="{BB962C8B-B14F-4D97-AF65-F5344CB8AC3E}">
        <p14:creationId xmlns:p14="http://schemas.microsoft.com/office/powerpoint/2010/main" val="21021201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章節標題">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p:txBody>
          <a:bodyPr/>
          <a:lstStyle/>
          <a:p>
            <a:fld id="{A8C5FF01-2C2E-4E9E-9D1D-3608E754E5B3}" type="datetime1">
              <a:rPr lang="zh-TW" altLang="en-US" smtClean="0"/>
              <a:t>2023/3/16</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131B8EA2-46F0-4EFD-AA39-F1D4219E0ABE}" type="slidenum">
              <a:rPr lang="zh-TW" altLang="en-US" smtClean="0"/>
              <a:t>‹#›</a:t>
            </a:fld>
            <a:endParaRPr lang="zh-TW" altLang="en-US"/>
          </a:p>
        </p:txBody>
      </p:sp>
      <p:sp>
        <p:nvSpPr>
          <p:cNvPr id="30" name="矩形 29"/>
          <p:cNvSpPr/>
          <p:nvPr userDrawn="1"/>
        </p:nvSpPr>
        <p:spPr>
          <a:xfrm>
            <a:off x="11711" y="-671"/>
            <a:ext cx="12192000" cy="582942"/>
          </a:xfrm>
          <a:prstGeom prst="rect">
            <a:avLst/>
          </a:prstGeom>
          <a:gradFill>
            <a:gsLst>
              <a:gs pos="0">
                <a:srgbClr val="FFF3F3">
                  <a:alpha val="69804"/>
                </a:srgbClr>
              </a:gs>
              <a:gs pos="53000">
                <a:srgbClr val="FFFFCC">
                  <a:alpha val="69804"/>
                </a:srgb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投影片編號版面配置區 5"/>
          <p:cNvSpPr txBox="1">
            <a:spLocks/>
          </p:cNvSpPr>
          <p:nvPr userDrawn="1"/>
        </p:nvSpPr>
        <p:spPr>
          <a:xfrm>
            <a:off x="9336995" y="6399082"/>
            <a:ext cx="2743200" cy="365125"/>
          </a:xfrm>
          <a:prstGeom prst="rect">
            <a:avLst/>
          </a:prstGeom>
        </p:spPr>
        <p:txBody>
          <a:bodyPr vert="horz" lIns="91440" tIns="45720" rIns="91440" bIns="45720" rtlCol="0" anchor="ctr"/>
          <a:lstStyle>
            <a:defPPr>
              <a:defRPr lang="zh-TW"/>
            </a:defPPr>
            <a:lvl1pPr marL="0" algn="r"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31B8EA2-46F0-4EFD-AA39-F1D4219E0ABE}" type="slidenum">
              <a:rPr lang="zh-TW" altLang="en-US" smtClean="0"/>
              <a:pPr/>
              <a:t>‹#›</a:t>
            </a:fld>
            <a:endParaRPr lang="zh-TW" altLang="en-US"/>
          </a:p>
        </p:txBody>
      </p:sp>
      <p:sp>
        <p:nvSpPr>
          <p:cNvPr id="8" name="Google Shape;91;p6"/>
          <p:cNvSpPr/>
          <p:nvPr userDrawn="1"/>
        </p:nvSpPr>
        <p:spPr>
          <a:xfrm>
            <a:off x="11721272" y="6400013"/>
            <a:ext cx="324000" cy="324000"/>
          </a:xfrm>
          <a:prstGeom prst="ellipse">
            <a:avLst/>
          </a:prstGeom>
          <a:solidFill>
            <a:schemeClr val="bg1"/>
          </a:solidFill>
          <a:ln w="9525" cap="flat" cmpd="sng">
            <a:noFill/>
            <a:prstDash val="dash"/>
            <a:round/>
            <a:headEnd type="none" w="sm" len="sm"/>
            <a:tailEnd type="none" w="sm" len="sm"/>
          </a:ln>
          <a:effectLst>
            <a:outerShdw blurRad="63500" sx="102000" sy="102000" algn="ctr"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投影片編號版面配置區 7"/>
          <p:cNvSpPr txBox="1">
            <a:spLocks/>
          </p:cNvSpPr>
          <p:nvPr userDrawn="1"/>
        </p:nvSpPr>
        <p:spPr>
          <a:xfrm>
            <a:off x="9290708" y="6377271"/>
            <a:ext cx="2743200" cy="365125"/>
          </a:xfrm>
          <a:prstGeom prst="rect">
            <a:avLst/>
          </a:prstGeom>
        </p:spPr>
        <p:txBody>
          <a:bodyPr vert="horz" lIns="91440" tIns="45720" rIns="91440" bIns="45720" rtlCol="0" anchor="ctr"/>
          <a:lstStyle>
            <a:defPPr>
              <a:defRPr lang="zh-TW"/>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31B8EA2-46F0-4EFD-AA39-F1D4219E0ABE}" type="slidenum">
              <a:rPr lang="zh-TW" altLang="en-US" smtClean="0"/>
              <a:pPr/>
              <a:t>‹#›</a:t>
            </a:fld>
            <a:endParaRPr lang="zh-TW" altLang="en-US" dirty="0"/>
          </a:p>
        </p:txBody>
      </p:sp>
    </p:spTree>
    <p:extLst>
      <p:ext uri="{BB962C8B-B14F-4D97-AF65-F5344CB8AC3E}">
        <p14:creationId xmlns:p14="http://schemas.microsoft.com/office/powerpoint/2010/main" val="18616849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838200" y="1825625"/>
            <a:ext cx="51816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6172200" y="1825625"/>
            <a:ext cx="51816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p:txBody>
          <a:bodyPr/>
          <a:lstStyle/>
          <a:p>
            <a:fld id="{176F5081-8D10-46BB-9ACC-1C92C7BA99FC}" type="datetime1">
              <a:rPr lang="zh-TW" altLang="en-US" smtClean="0"/>
              <a:t>2023/3/16</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131B8EA2-46F0-4EFD-AA39-F1D4219E0ABE}" type="slidenum">
              <a:rPr lang="zh-TW" altLang="en-US" smtClean="0"/>
              <a:t>‹#›</a:t>
            </a:fld>
            <a:endParaRPr lang="zh-TW" altLang="en-US"/>
          </a:p>
        </p:txBody>
      </p:sp>
    </p:spTree>
    <p:extLst>
      <p:ext uri="{BB962C8B-B14F-4D97-AF65-F5344CB8AC3E}">
        <p14:creationId xmlns:p14="http://schemas.microsoft.com/office/powerpoint/2010/main" val="31415250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839788" y="365127"/>
            <a:ext cx="10515600" cy="1325563"/>
          </a:xfrm>
        </p:spPr>
        <p:txBody>
          <a:bodyPr/>
          <a:lstStyle/>
          <a:p>
            <a:r>
              <a:rPr lang="zh-TW" altLang="en-US"/>
              <a:t>按一下以編輯母片標題樣式</a:t>
            </a:r>
          </a:p>
        </p:txBody>
      </p:sp>
      <p:sp>
        <p:nvSpPr>
          <p:cNvPr id="3" name="文字版面配置區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內容版面配置區 3"/>
          <p:cNvSpPr>
            <a:spLocks noGrp="1"/>
          </p:cNvSpPr>
          <p:nvPr>
            <p:ph sz="half" idx="2"/>
          </p:nvPr>
        </p:nvSpPr>
        <p:spPr>
          <a:xfrm>
            <a:off x="839789" y="2505075"/>
            <a:ext cx="5157787"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內容版面配置區 5"/>
          <p:cNvSpPr>
            <a:spLocks noGrp="1"/>
          </p:cNvSpPr>
          <p:nvPr>
            <p:ph sz="quarter" idx="4"/>
          </p:nvPr>
        </p:nvSpPr>
        <p:spPr>
          <a:xfrm>
            <a:off x="6172201" y="2505075"/>
            <a:ext cx="5183188"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p:txBody>
          <a:bodyPr/>
          <a:lstStyle/>
          <a:p>
            <a:fld id="{6BA73E18-5BB7-4DB4-B0E8-664B4B63A392}" type="datetime1">
              <a:rPr lang="zh-TW" altLang="en-US" smtClean="0"/>
              <a:t>2023/3/16</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131B8EA2-46F0-4EFD-AA39-F1D4219E0ABE}" type="slidenum">
              <a:rPr lang="zh-TW" altLang="en-US" smtClean="0"/>
              <a:t>‹#›</a:t>
            </a:fld>
            <a:endParaRPr lang="zh-TW" altLang="en-US"/>
          </a:p>
        </p:txBody>
      </p:sp>
    </p:spTree>
    <p:extLst>
      <p:ext uri="{BB962C8B-B14F-4D97-AF65-F5344CB8AC3E}">
        <p14:creationId xmlns:p14="http://schemas.microsoft.com/office/powerpoint/2010/main" val="16768090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fld id="{020280EC-DBAA-42C9-954F-E6E1071A5A82}" type="datetime1">
              <a:rPr lang="zh-TW" altLang="en-US" smtClean="0"/>
              <a:t>2023/3/16</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131B8EA2-46F0-4EFD-AA39-F1D4219E0ABE}" type="slidenum">
              <a:rPr lang="zh-TW" altLang="en-US" smtClean="0"/>
              <a:t>‹#›</a:t>
            </a:fld>
            <a:endParaRPr lang="zh-TW" altLang="en-US"/>
          </a:p>
        </p:txBody>
      </p:sp>
    </p:spTree>
    <p:extLst>
      <p:ext uri="{BB962C8B-B14F-4D97-AF65-F5344CB8AC3E}">
        <p14:creationId xmlns:p14="http://schemas.microsoft.com/office/powerpoint/2010/main" val="27565224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3EA8B2B4-9CE9-4407-B90B-5E6B41196D33}" type="datetime1">
              <a:rPr lang="zh-TW" altLang="en-US" smtClean="0"/>
              <a:t>2023/3/16</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131B8EA2-46F0-4EFD-AA39-F1D4219E0ABE}" type="slidenum">
              <a:rPr lang="zh-TW" altLang="en-US" smtClean="0"/>
              <a:t>‹#›</a:t>
            </a:fld>
            <a:endParaRPr lang="zh-TW" altLang="en-US"/>
          </a:p>
        </p:txBody>
      </p:sp>
    </p:spTree>
    <p:extLst>
      <p:ext uri="{BB962C8B-B14F-4D97-AF65-F5344CB8AC3E}">
        <p14:creationId xmlns:p14="http://schemas.microsoft.com/office/powerpoint/2010/main" val="15131950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內容版面配置區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日期版面配置區 4"/>
          <p:cNvSpPr>
            <a:spLocks noGrp="1"/>
          </p:cNvSpPr>
          <p:nvPr>
            <p:ph type="dt" sz="half" idx="10"/>
          </p:nvPr>
        </p:nvSpPr>
        <p:spPr/>
        <p:txBody>
          <a:bodyPr/>
          <a:lstStyle/>
          <a:p>
            <a:fld id="{14BC08DD-DF37-4369-A231-5187986FCADF}" type="datetime1">
              <a:rPr lang="zh-TW" altLang="en-US" smtClean="0"/>
              <a:t>2023/3/16</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131B8EA2-46F0-4EFD-AA39-F1D4219E0ABE}" type="slidenum">
              <a:rPr lang="zh-TW" altLang="en-US" smtClean="0"/>
              <a:t>‹#›</a:t>
            </a:fld>
            <a:endParaRPr lang="zh-TW" altLang="en-US"/>
          </a:p>
        </p:txBody>
      </p:sp>
    </p:spTree>
    <p:extLst>
      <p:ext uri="{BB962C8B-B14F-4D97-AF65-F5344CB8AC3E}">
        <p14:creationId xmlns:p14="http://schemas.microsoft.com/office/powerpoint/2010/main" val="27914192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圖片版面配置區 2"/>
          <p:cNvSpPr>
            <a:spLocks noGrp="1"/>
          </p:cNvSpPr>
          <p:nvPr>
            <p:ph type="pic" idx="1"/>
          </p:nvPr>
        </p:nvSpPr>
        <p:spPr>
          <a:xfrm>
            <a:off x="5183188"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日期版面配置區 4"/>
          <p:cNvSpPr>
            <a:spLocks noGrp="1"/>
          </p:cNvSpPr>
          <p:nvPr>
            <p:ph type="dt" sz="half" idx="10"/>
          </p:nvPr>
        </p:nvSpPr>
        <p:spPr/>
        <p:txBody>
          <a:bodyPr/>
          <a:lstStyle/>
          <a:p>
            <a:fld id="{2A84B1A0-1499-4456-8716-D185A4CD3DD7}" type="datetime1">
              <a:rPr lang="zh-TW" altLang="en-US" smtClean="0"/>
              <a:t>2023/3/16</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131B8EA2-46F0-4EFD-AA39-F1D4219E0ABE}" type="slidenum">
              <a:rPr lang="zh-TW" altLang="en-US" smtClean="0"/>
              <a:t>‹#›</a:t>
            </a:fld>
            <a:endParaRPr lang="zh-TW" altLang="en-US"/>
          </a:p>
        </p:txBody>
      </p:sp>
    </p:spTree>
    <p:extLst>
      <p:ext uri="{BB962C8B-B14F-4D97-AF65-F5344CB8AC3E}">
        <p14:creationId xmlns:p14="http://schemas.microsoft.com/office/powerpoint/2010/main" val="34855069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A6D9719D-3625-471F-9849-72D5E6B5998A}" type="datetime1">
              <a:rPr lang="zh-TW" altLang="en-US" smtClean="0"/>
              <a:t>2023/3/16</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131B8EA2-46F0-4EFD-AA39-F1D4219E0ABE}" type="slidenum">
              <a:rPr lang="zh-TW" altLang="en-US" smtClean="0"/>
              <a:t>‹#›</a:t>
            </a:fld>
            <a:endParaRPr lang="zh-TW" altLang="en-US"/>
          </a:p>
        </p:txBody>
      </p:sp>
    </p:spTree>
    <p:extLst>
      <p:ext uri="{BB962C8B-B14F-4D97-AF65-F5344CB8AC3E}">
        <p14:creationId xmlns:p14="http://schemas.microsoft.com/office/powerpoint/2010/main" val="21866982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724901" y="365125"/>
            <a:ext cx="2628900" cy="5811838"/>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838201" y="365125"/>
            <a:ext cx="7734300" cy="5811838"/>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0367AB45-9CED-44C2-BC03-75F219210CCB}" type="datetime1">
              <a:rPr lang="zh-TW" altLang="en-US" smtClean="0"/>
              <a:t>2023/3/16</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131B8EA2-46F0-4EFD-AA39-F1D4219E0ABE}" type="slidenum">
              <a:rPr lang="zh-TW" altLang="en-US" smtClean="0"/>
              <a:t>‹#›</a:t>
            </a:fld>
            <a:endParaRPr lang="zh-TW" altLang="en-US"/>
          </a:p>
        </p:txBody>
      </p:sp>
    </p:spTree>
    <p:extLst>
      <p:ext uri="{BB962C8B-B14F-4D97-AF65-F5344CB8AC3E}">
        <p14:creationId xmlns:p14="http://schemas.microsoft.com/office/powerpoint/2010/main" val="21639940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標題投影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1015081"/>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標題投影片">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a:xfrm>
            <a:off x="9345543" y="6356352"/>
            <a:ext cx="2743200" cy="365125"/>
          </a:xfrm>
        </p:spPr>
        <p:txBody>
          <a:bodyPr/>
          <a:lstStyle>
            <a:lvl1pPr>
              <a:defRPr>
                <a:latin typeface="Arial" panose="020B0604020202020204" pitchFamily="34" charset="0"/>
                <a:cs typeface="Arial" panose="020B0604020202020204" pitchFamily="34" charset="0"/>
              </a:defRPr>
            </a:lvl1pPr>
          </a:lstStyle>
          <a:p>
            <a:fld id="{131B8EA2-46F0-4EFD-AA39-F1D4219E0ABE}" type="slidenum">
              <a:rPr lang="zh-TW" altLang="en-US" smtClean="0"/>
              <a:pPr/>
              <a:t>‹#›</a:t>
            </a:fld>
            <a:endParaRPr lang="zh-TW" altLang="en-US"/>
          </a:p>
        </p:txBody>
      </p:sp>
      <p:sp>
        <p:nvSpPr>
          <p:cNvPr id="39" name="矩形 38"/>
          <p:cNvSpPr/>
          <p:nvPr userDrawn="1"/>
        </p:nvSpPr>
        <p:spPr>
          <a:xfrm>
            <a:off x="0" y="-3335"/>
            <a:ext cx="12192000" cy="1670719"/>
          </a:xfrm>
          <a:prstGeom prst="rect">
            <a:avLst/>
          </a:prstGeom>
          <a:gradFill>
            <a:gsLst>
              <a:gs pos="0">
                <a:srgbClr val="FFF3F3">
                  <a:alpha val="69804"/>
                </a:srgbClr>
              </a:gs>
              <a:gs pos="53000">
                <a:srgbClr val="FFFFCC">
                  <a:alpha val="69804"/>
                </a:srgb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0" name="矩形 39"/>
          <p:cNvSpPr/>
          <p:nvPr userDrawn="1"/>
        </p:nvSpPr>
        <p:spPr>
          <a:xfrm flipV="1">
            <a:off x="10153" y="5193170"/>
            <a:ext cx="12192000" cy="1670719"/>
          </a:xfrm>
          <a:prstGeom prst="rect">
            <a:avLst/>
          </a:prstGeom>
          <a:gradFill>
            <a:gsLst>
              <a:gs pos="0">
                <a:srgbClr val="FFF3F3">
                  <a:alpha val="69804"/>
                </a:srgbClr>
              </a:gs>
              <a:gs pos="53000">
                <a:srgbClr val="FFFFCC">
                  <a:alpha val="69804"/>
                </a:srgb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日期版面配置區 3"/>
          <p:cNvSpPr>
            <a:spLocks noGrp="1"/>
          </p:cNvSpPr>
          <p:nvPr>
            <p:ph type="dt" sz="half" idx="10"/>
          </p:nvPr>
        </p:nvSpPr>
        <p:spPr/>
        <p:txBody>
          <a:bodyPr/>
          <a:lstStyle/>
          <a:p>
            <a:fld id="{0D20FCA0-BE1B-46AB-9398-9CA45BB979B6}" type="datetime1">
              <a:rPr lang="zh-TW" altLang="en-US" smtClean="0"/>
              <a:t>2023/3/16</a:t>
            </a:fld>
            <a:endParaRPr lang="zh-TW" altLang="en-US"/>
          </a:p>
        </p:txBody>
      </p:sp>
      <p:sp>
        <p:nvSpPr>
          <p:cNvPr id="5" name="頁尾版面配置區 4"/>
          <p:cNvSpPr>
            <a:spLocks noGrp="1"/>
          </p:cNvSpPr>
          <p:nvPr>
            <p:ph type="ftr" sz="quarter" idx="11"/>
          </p:nvPr>
        </p:nvSpPr>
        <p:spPr/>
        <p:txBody>
          <a:bodyPr/>
          <a:lstStyle/>
          <a:p>
            <a:endParaRPr lang="zh-TW" altLang="en-US"/>
          </a:p>
        </p:txBody>
      </p:sp>
      <p:grpSp>
        <p:nvGrpSpPr>
          <p:cNvPr id="9" name="群組 8"/>
          <p:cNvGrpSpPr/>
          <p:nvPr userDrawn="1"/>
        </p:nvGrpSpPr>
        <p:grpSpPr>
          <a:xfrm>
            <a:off x="-206388" y="4988200"/>
            <a:ext cx="2635703" cy="2403616"/>
            <a:chOff x="-136268" y="5707086"/>
            <a:chExt cx="1303450" cy="1188675"/>
          </a:xfrm>
        </p:grpSpPr>
        <p:sp>
          <p:nvSpPr>
            <p:cNvPr id="10" name="Google Shape;178;p11"/>
            <p:cNvSpPr/>
            <p:nvPr/>
          </p:nvSpPr>
          <p:spPr>
            <a:xfrm>
              <a:off x="769682" y="6326211"/>
              <a:ext cx="397500" cy="397500"/>
            </a:xfrm>
            <a:prstGeom prst="donut">
              <a:avLst>
                <a:gd name="adj" fmla="val 8754"/>
              </a:avLst>
            </a:prstGeom>
            <a:solidFill>
              <a:srgbClr val="65BB48">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80;p11"/>
            <p:cNvSpPr/>
            <p:nvPr/>
          </p:nvSpPr>
          <p:spPr>
            <a:xfrm>
              <a:off x="-136268" y="6154161"/>
              <a:ext cx="741600" cy="741600"/>
            </a:xfrm>
            <a:prstGeom prst="donut">
              <a:avLst>
                <a:gd name="adj" fmla="val 39163"/>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86;p11"/>
            <p:cNvSpPr/>
            <p:nvPr/>
          </p:nvSpPr>
          <p:spPr>
            <a:xfrm>
              <a:off x="128357" y="5707086"/>
              <a:ext cx="304800" cy="304800"/>
            </a:xfrm>
            <a:prstGeom prst="ellipse">
              <a:avLst/>
            </a:pr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群組 22"/>
          <p:cNvGrpSpPr/>
          <p:nvPr userDrawn="1"/>
        </p:nvGrpSpPr>
        <p:grpSpPr>
          <a:xfrm rot="19732323">
            <a:off x="10621449" y="4857770"/>
            <a:ext cx="1616939" cy="2280273"/>
            <a:chOff x="10946300" y="5197761"/>
            <a:chExt cx="1107825" cy="1562300"/>
          </a:xfrm>
        </p:grpSpPr>
        <p:sp>
          <p:nvSpPr>
            <p:cNvPr id="24" name="Google Shape;174;p11"/>
            <p:cNvSpPr/>
            <p:nvPr/>
          </p:nvSpPr>
          <p:spPr>
            <a:xfrm>
              <a:off x="10946300" y="5197761"/>
              <a:ext cx="447000" cy="447000"/>
            </a:xfrm>
            <a:prstGeom prst="donut">
              <a:avLst>
                <a:gd name="adj" fmla="val 18608"/>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77;p11"/>
            <p:cNvSpPr/>
            <p:nvPr/>
          </p:nvSpPr>
          <p:spPr>
            <a:xfrm>
              <a:off x="11075525" y="5781461"/>
              <a:ext cx="978600" cy="978600"/>
            </a:xfrm>
            <a:prstGeom prst="ellipse">
              <a:avLst/>
            </a:prstGeom>
            <a:noFill/>
            <a:ln w="9525" cap="flat" cmpd="sng">
              <a:solidFill>
                <a:srgbClr val="ED4A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79;p11"/>
            <p:cNvSpPr/>
            <p:nvPr/>
          </p:nvSpPr>
          <p:spPr>
            <a:xfrm>
              <a:off x="11698100" y="5357657"/>
              <a:ext cx="287100" cy="287100"/>
            </a:xfrm>
            <a:prstGeom prst="ellipse">
              <a:avLst/>
            </a:prstGeom>
            <a:solidFill>
              <a:srgbClr val="ED4A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81;p11"/>
            <p:cNvSpPr/>
            <p:nvPr/>
          </p:nvSpPr>
          <p:spPr>
            <a:xfrm>
              <a:off x="11310525" y="6016461"/>
              <a:ext cx="508500" cy="508500"/>
            </a:xfrm>
            <a:prstGeom prst="ellipse">
              <a:avLst/>
            </a:prstGeom>
            <a:solidFill>
              <a:srgbClr val="E8004C">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 name="群組 27"/>
          <p:cNvGrpSpPr/>
          <p:nvPr userDrawn="1"/>
        </p:nvGrpSpPr>
        <p:grpSpPr>
          <a:xfrm rot="16200000">
            <a:off x="32481" y="-496083"/>
            <a:ext cx="2007092" cy="2271819"/>
            <a:chOff x="10834752" y="189942"/>
            <a:chExt cx="1245875" cy="1410200"/>
          </a:xfrm>
        </p:grpSpPr>
        <p:sp>
          <p:nvSpPr>
            <p:cNvPr id="29" name="Google Shape;182;p11"/>
            <p:cNvSpPr/>
            <p:nvPr/>
          </p:nvSpPr>
          <p:spPr>
            <a:xfrm>
              <a:off x="10834752" y="189942"/>
              <a:ext cx="304800" cy="304800"/>
            </a:xfrm>
            <a:prstGeom prst="donut">
              <a:avLst>
                <a:gd name="adj" fmla="val 30568"/>
              </a:avLst>
            </a:prstGeom>
            <a:solidFill>
              <a:srgbClr val="65BB48">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83;p11"/>
            <p:cNvSpPr/>
            <p:nvPr/>
          </p:nvSpPr>
          <p:spPr>
            <a:xfrm>
              <a:off x="11310525" y="294190"/>
              <a:ext cx="585600" cy="585600"/>
            </a:xfrm>
            <a:prstGeom prst="ellipse">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84;p11"/>
            <p:cNvSpPr/>
            <p:nvPr/>
          </p:nvSpPr>
          <p:spPr>
            <a:xfrm>
              <a:off x="11633627" y="1153142"/>
              <a:ext cx="447000" cy="447000"/>
            </a:xfrm>
            <a:prstGeom prst="ellipse">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85;p11"/>
            <p:cNvSpPr/>
            <p:nvPr/>
          </p:nvSpPr>
          <p:spPr>
            <a:xfrm>
              <a:off x="11206277" y="189942"/>
              <a:ext cx="794400" cy="794400"/>
            </a:xfrm>
            <a:prstGeom prst="ellipse">
              <a:avLst/>
            </a:prstGeom>
            <a:noFill/>
            <a:ln w="9525" cap="flat" cmpd="sng">
              <a:solidFill>
                <a:srgbClr val="F8BB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群組 32"/>
          <p:cNvGrpSpPr/>
          <p:nvPr userDrawn="1"/>
        </p:nvGrpSpPr>
        <p:grpSpPr>
          <a:xfrm rot="16507687">
            <a:off x="10460578" y="-429238"/>
            <a:ext cx="1521354" cy="2167520"/>
            <a:chOff x="-128161" y="-18464"/>
            <a:chExt cx="1006225" cy="1433600"/>
          </a:xfrm>
        </p:grpSpPr>
        <p:sp>
          <p:nvSpPr>
            <p:cNvPr id="34" name="Google Shape;173;p11"/>
            <p:cNvSpPr/>
            <p:nvPr/>
          </p:nvSpPr>
          <p:spPr>
            <a:xfrm>
              <a:off x="-128161" y="864636"/>
              <a:ext cx="550500" cy="550500"/>
            </a:xfrm>
            <a:prstGeom prst="ellipse">
              <a:avLst/>
            </a:pr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75;p11"/>
            <p:cNvSpPr/>
            <p:nvPr/>
          </p:nvSpPr>
          <p:spPr>
            <a:xfrm>
              <a:off x="136464" y="-18464"/>
              <a:ext cx="741600" cy="741600"/>
            </a:xfrm>
            <a:prstGeom prst="donut">
              <a:avLst>
                <a:gd name="adj" fmla="val 37879"/>
              </a:avLst>
            </a:prstGeom>
            <a:solidFill>
              <a:srgbClr val="00ACC3">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76;p11"/>
            <p:cNvSpPr/>
            <p:nvPr/>
          </p:nvSpPr>
          <p:spPr>
            <a:xfrm>
              <a:off x="455139" y="864636"/>
              <a:ext cx="188100" cy="188100"/>
            </a:xfrm>
            <a:prstGeom prst="ellipse">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 name="群組 1">
            <a:extLst>
              <a:ext uri="{FF2B5EF4-FFF2-40B4-BE49-F238E27FC236}">
                <a16:creationId xmlns:a16="http://schemas.microsoft.com/office/drawing/2014/main" id="{D6D1701E-2FF5-6B09-D455-B32239C4349D}"/>
              </a:ext>
            </a:extLst>
          </p:cNvPr>
          <p:cNvGrpSpPr/>
          <p:nvPr userDrawn="1"/>
        </p:nvGrpSpPr>
        <p:grpSpPr>
          <a:xfrm>
            <a:off x="432149" y="2102786"/>
            <a:ext cx="1984283" cy="2306579"/>
            <a:chOff x="432149" y="2102784"/>
            <a:chExt cx="1984282" cy="2306579"/>
          </a:xfrm>
        </p:grpSpPr>
        <p:sp>
          <p:nvSpPr>
            <p:cNvPr id="14" name="Google Shape;85;p6"/>
            <p:cNvSpPr/>
            <p:nvPr/>
          </p:nvSpPr>
          <p:spPr>
            <a:xfrm>
              <a:off x="877373" y="2646313"/>
              <a:ext cx="1539058" cy="1539058"/>
            </a:xfrm>
            <a:prstGeom prst="ellipse">
              <a:avLst/>
            </a:prstGeom>
            <a:solidFill>
              <a:srgbClr val="ED4A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86;p6"/>
            <p:cNvSpPr/>
            <p:nvPr/>
          </p:nvSpPr>
          <p:spPr>
            <a:xfrm>
              <a:off x="506975" y="2177610"/>
              <a:ext cx="447306" cy="447306"/>
            </a:xfrm>
            <a:prstGeom prst="ellipse">
              <a:avLst/>
            </a:prstGeom>
            <a:solidFill>
              <a:srgbClr val="00ACC3">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87;p6"/>
            <p:cNvSpPr/>
            <p:nvPr/>
          </p:nvSpPr>
          <p:spPr>
            <a:xfrm>
              <a:off x="1831493" y="2404382"/>
              <a:ext cx="413815" cy="413815"/>
            </a:xfrm>
            <a:prstGeom prst="donut">
              <a:avLst>
                <a:gd name="adj" fmla="val 39527"/>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88;p6"/>
            <p:cNvSpPr/>
            <p:nvPr/>
          </p:nvSpPr>
          <p:spPr>
            <a:xfrm>
              <a:off x="829039" y="3889874"/>
              <a:ext cx="431068" cy="431068"/>
            </a:xfrm>
            <a:prstGeom prst="ellipse">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89;p6"/>
            <p:cNvSpPr/>
            <p:nvPr/>
          </p:nvSpPr>
          <p:spPr>
            <a:xfrm>
              <a:off x="1260107" y="4256497"/>
              <a:ext cx="152866" cy="152866"/>
            </a:xfrm>
            <a:prstGeom prst="donut">
              <a:avLst>
                <a:gd name="adj" fmla="val 29951"/>
              </a:avLst>
            </a:prstGeom>
            <a:solidFill>
              <a:srgbClr val="65BB48">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90;p6"/>
            <p:cNvSpPr/>
            <p:nvPr/>
          </p:nvSpPr>
          <p:spPr>
            <a:xfrm>
              <a:off x="1631985" y="2475053"/>
              <a:ext cx="115949" cy="115823"/>
            </a:xfrm>
            <a:prstGeom prst="ellipse">
              <a:avLst/>
            </a:prstGeom>
            <a:solidFill>
              <a:srgbClr val="E8004C">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91;p6"/>
            <p:cNvSpPr/>
            <p:nvPr/>
          </p:nvSpPr>
          <p:spPr>
            <a:xfrm>
              <a:off x="432149" y="2102784"/>
              <a:ext cx="597000" cy="597000"/>
            </a:xfrm>
            <a:prstGeom prst="ellipse">
              <a:avLst/>
            </a:prstGeom>
            <a:noFill/>
            <a:ln w="9525" cap="flat" cmpd="sng">
              <a:solidFill>
                <a:srgbClr val="00ACC3"/>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92;p6"/>
            <p:cNvSpPr/>
            <p:nvPr/>
          </p:nvSpPr>
          <p:spPr>
            <a:xfrm>
              <a:off x="1857880" y="2430768"/>
              <a:ext cx="361042" cy="361042"/>
            </a:xfrm>
            <a:prstGeom prst="ellipse">
              <a:avLst/>
            </a:prstGeom>
            <a:noFill/>
            <a:ln w="9525" cap="flat" cmpd="sng">
              <a:solidFill>
                <a:srgbClr val="ED4A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93;p6"/>
            <p:cNvSpPr/>
            <p:nvPr/>
          </p:nvSpPr>
          <p:spPr>
            <a:xfrm>
              <a:off x="1080718" y="2388789"/>
              <a:ext cx="227713" cy="227586"/>
            </a:xfrm>
            <a:prstGeom prst="ellipse">
              <a:avLst/>
            </a:pr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85;p11"/>
            <p:cNvSpPr/>
            <p:nvPr userDrawn="1"/>
          </p:nvSpPr>
          <p:spPr>
            <a:xfrm>
              <a:off x="956574" y="2731858"/>
              <a:ext cx="1368000" cy="1368000"/>
            </a:xfrm>
            <a:prstGeom prst="ellipse">
              <a:avLst/>
            </a:prstGeom>
            <a:noFill/>
            <a:ln w="9525" cap="flat" cmpd="sng">
              <a:solidFill>
                <a:srgbClr val="F8BB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089685452"/>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標題及物件">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p:txBody>
          <a:bodyPr/>
          <a:lstStyle/>
          <a:p>
            <a:fld id="{CBBD4520-0D43-471F-B47A-265CEAF21601}" type="datetime1">
              <a:rPr lang="zh-TW" altLang="en-US" smtClean="0"/>
              <a:t>2023/3/16</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7" name="矩形 6"/>
          <p:cNvSpPr/>
          <p:nvPr userDrawn="1"/>
        </p:nvSpPr>
        <p:spPr>
          <a:xfrm>
            <a:off x="11711" y="-671"/>
            <a:ext cx="12192000" cy="582942"/>
          </a:xfrm>
          <a:prstGeom prst="rect">
            <a:avLst/>
          </a:prstGeom>
          <a:gradFill>
            <a:gsLst>
              <a:gs pos="0">
                <a:srgbClr val="FFF3F3">
                  <a:alpha val="69804"/>
                </a:srgbClr>
              </a:gs>
              <a:gs pos="53000">
                <a:srgbClr val="FFFFCC">
                  <a:alpha val="69804"/>
                </a:srgb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矩形 7"/>
          <p:cNvSpPr/>
          <p:nvPr userDrawn="1"/>
        </p:nvSpPr>
        <p:spPr>
          <a:xfrm flipV="1">
            <a:off x="10153" y="6254668"/>
            <a:ext cx="12192000" cy="609220"/>
          </a:xfrm>
          <a:prstGeom prst="rect">
            <a:avLst/>
          </a:prstGeom>
          <a:gradFill>
            <a:gsLst>
              <a:gs pos="0">
                <a:srgbClr val="FFF3F3">
                  <a:alpha val="69804"/>
                </a:srgbClr>
              </a:gs>
              <a:gs pos="53000">
                <a:srgbClr val="FFFFCC">
                  <a:alpha val="69804"/>
                </a:srgb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Google Shape;189;p12"/>
          <p:cNvSpPr/>
          <p:nvPr userDrawn="1"/>
        </p:nvSpPr>
        <p:spPr>
          <a:xfrm>
            <a:off x="1914597" y="-1096510"/>
            <a:ext cx="8872415" cy="8872414"/>
          </a:xfrm>
          <a:prstGeom prst="ellipse">
            <a:avLst/>
          </a:prstGeom>
          <a:noFill/>
          <a:ln w="9525" cap="flat" cmpd="sng">
            <a:solidFill>
              <a:srgbClr val="A1BECC"/>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 name="群組 9"/>
          <p:cNvGrpSpPr/>
          <p:nvPr userDrawn="1"/>
        </p:nvGrpSpPr>
        <p:grpSpPr>
          <a:xfrm>
            <a:off x="577713" y="1280106"/>
            <a:ext cx="2941211" cy="3418935"/>
            <a:chOff x="577713" y="1280104"/>
            <a:chExt cx="2941210" cy="3418935"/>
          </a:xfrm>
        </p:grpSpPr>
        <p:sp>
          <p:nvSpPr>
            <p:cNvPr id="11" name="Google Shape;85;p6"/>
            <p:cNvSpPr/>
            <p:nvPr/>
          </p:nvSpPr>
          <p:spPr>
            <a:xfrm>
              <a:off x="1237648" y="2085752"/>
              <a:ext cx="2281275" cy="2281274"/>
            </a:xfrm>
            <a:prstGeom prst="ellipse">
              <a:avLst/>
            </a:prstGeom>
            <a:solidFill>
              <a:srgbClr val="ED4A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86;p6"/>
            <p:cNvSpPr/>
            <p:nvPr/>
          </p:nvSpPr>
          <p:spPr>
            <a:xfrm>
              <a:off x="688624" y="1391015"/>
              <a:ext cx="663021" cy="663021"/>
            </a:xfrm>
            <a:prstGeom prst="ellipse">
              <a:avLst/>
            </a:prstGeom>
            <a:solidFill>
              <a:srgbClr val="00ACC3">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87;p6"/>
            <p:cNvSpPr/>
            <p:nvPr/>
          </p:nvSpPr>
          <p:spPr>
            <a:xfrm>
              <a:off x="2651896" y="1727149"/>
              <a:ext cx="613379" cy="613379"/>
            </a:xfrm>
            <a:prstGeom prst="donut">
              <a:avLst>
                <a:gd name="adj" fmla="val 39527"/>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88;p6"/>
            <p:cNvSpPr/>
            <p:nvPr/>
          </p:nvSpPr>
          <p:spPr>
            <a:xfrm>
              <a:off x="1166005" y="3929025"/>
              <a:ext cx="638952" cy="638952"/>
            </a:xfrm>
            <a:prstGeom prst="ellipse">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89;p6"/>
            <p:cNvSpPr/>
            <p:nvPr/>
          </p:nvSpPr>
          <p:spPr>
            <a:xfrm>
              <a:off x="1804957" y="4472453"/>
              <a:ext cx="226586" cy="226586"/>
            </a:xfrm>
            <a:prstGeom prst="donut">
              <a:avLst>
                <a:gd name="adj" fmla="val 29951"/>
              </a:avLst>
            </a:prstGeom>
            <a:solidFill>
              <a:srgbClr val="65BB48">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90;p6"/>
            <p:cNvSpPr/>
            <p:nvPr/>
          </p:nvSpPr>
          <p:spPr>
            <a:xfrm>
              <a:off x="2356175" y="1831901"/>
              <a:ext cx="171866" cy="171679"/>
            </a:xfrm>
            <a:prstGeom prst="ellipse">
              <a:avLst/>
            </a:prstGeom>
            <a:solidFill>
              <a:srgbClr val="E8004C">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91;p6"/>
            <p:cNvSpPr/>
            <p:nvPr/>
          </p:nvSpPr>
          <p:spPr>
            <a:xfrm>
              <a:off x="577713" y="1280104"/>
              <a:ext cx="884906" cy="884905"/>
            </a:xfrm>
            <a:prstGeom prst="ellipse">
              <a:avLst/>
            </a:prstGeom>
            <a:noFill/>
            <a:ln w="9525" cap="flat" cmpd="sng">
              <a:solidFill>
                <a:srgbClr val="00ACC3"/>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92;p6"/>
            <p:cNvSpPr/>
            <p:nvPr/>
          </p:nvSpPr>
          <p:spPr>
            <a:xfrm>
              <a:off x="2691009" y="1766259"/>
              <a:ext cx="535156" cy="535156"/>
            </a:xfrm>
            <a:prstGeom prst="ellipse">
              <a:avLst/>
            </a:prstGeom>
            <a:noFill/>
            <a:ln w="9525" cap="flat" cmpd="sng">
              <a:solidFill>
                <a:srgbClr val="ED4A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93;p6"/>
            <p:cNvSpPr/>
            <p:nvPr/>
          </p:nvSpPr>
          <p:spPr>
            <a:xfrm>
              <a:off x="1539057" y="1704036"/>
              <a:ext cx="337529" cy="337340"/>
            </a:xfrm>
            <a:prstGeom prst="ellipse">
              <a:avLst/>
            </a:pr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85;p11"/>
            <p:cNvSpPr/>
            <p:nvPr/>
          </p:nvSpPr>
          <p:spPr>
            <a:xfrm>
              <a:off x="1355044" y="2212551"/>
              <a:ext cx="2027724" cy="2027723"/>
            </a:xfrm>
            <a:prstGeom prst="ellipse">
              <a:avLst/>
            </a:prstGeom>
            <a:noFill/>
            <a:ln w="9525" cap="flat" cmpd="sng">
              <a:solidFill>
                <a:srgbClr val="F8BB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85;p6"/>
            <p:cNvSpPr/>
            <p:nvPr/>
          </p:nvSpPr>
          <p:spPr>
            <a:xfrm>
              <a:off x="1462619" y="2310190"/>
              <a:ext cx="1832397" cy="1832396"/>
            </a:xfrm>
            <a:prstGeom prst="ellipse">
              <a:avLst/>
            </a:prstGeom>
            <a:solidFill>
              <a:schemeClr val="bg1"/>
            </a:solidFill>
            <a:ln>
              <a:noFill/>
            </a:ln>
            <a:effectLst>
              <a:innerShdw blurRad="114300">
                <a:prstClr val="black"/>
              </a:inn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群組 21"/>
          <p:cNvGrpSpPr/>
          <p:nvPr userDrawn="1"/>
        </p:nvGrpSpPr>
        <p:grpSpPr>
          <a:xfrm rot="19387200">
            <a:off x="10122234" y="4707325"/>
            <a:ext cx="1477439" cy="2083546"/>
            <a:chOff x="10946300" y="5197761"/>
            <a:chExt cx="1107825" cy="1562300"/>
          </a:xfrm>
        </p:grpSpPr>
        <p:sp>
          <p:nvSpPr>
            <p:cNvPr id="23" name="Google Shape;174;p11"/>
            <p:cNvSpPr/>
            <p:nvPr/>
          </p:nvSpPr>
          <p:spPr>
            <a:xfrm>
              <a:off x="10946300" y="5197761"/>
              <a:ext cx="447000" cy="447000"/>
            </a:xfrm>
            <a:prstGeom prst="donut">
              <a:avLst>
                <a:gd name="adj" fmla="val 18608"/>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77;p11"/>
            <p:cNvSpPr/>
            <p:nvPr/>
          </p:nvSpPr>
          <p:spPr>
            <a:xfrm>
              <a:off x="11075525" y="5781461"/>
              <a:ext cx="978600" cy="978600"/>
            </a:xfrm>
            <a:prstGeom prst="ellipse">
              <a:avLst/>
            </a:prstGeom>
            <a:noFill/>
            <a:ln w="9525" cap="flat" cmpd="sng">
              <a:solidFill>
                <a:srgbClr val="ED4A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79;p11"/>
            <p:cNvSpPr/>
            <p:nvPr/>
          </p:nvSpPr>
          <p:spPr>
            <a:xfrm>
              <a:off x="11698100" y="5357657"/>
              <a:ext cx="287100" cy="287100"/>
            </a:xfrm>
            <a:prstGeom prst="ellipse">
              <a:avLst/>
            </a:prstGeom>
            <a:solidFill>
              <a:srgbClr val="ED4A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81;p11"/>
            <p:cNvSpPr/>
            <p:nvPr/>
          </p:nvSpPr>
          <p:spPr>
            <a:xfrm>
              <a:off x="11310525" y="6016461"/>
              <a:ext cx="508500" cy="508500"/>
            </a:xfrm>
            <a:prstGeom prst="ellipse">
              <a:avLst/>
            </a:prstGeom>
            <a:solidFill>
              <a:srgbClr val="E8004C">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 name="群組 26"/>
          <p:cNvGrpSpPr/>
          <p:nvPr userDrawn="1"/>
        </p:nvGrpSpPr>
        <p:grpSpPr>
          <a:xfrm rot="17637638">
            <a:off x="11012949" y="-222126"/>
            <a:ext cx="1029929" cy="1467372"/>
            <a:chOff x="-128161" y="-18464"/>
            <a:chExt cx="1006225" cy="1433600"/>
          </a:xfrm>
        </p:grpSpPr>
        <p:sp>
          <p:nvSpPr>
            <p:cNvPr id="28" name="Google Shape;173;p11"/>
            <p:cNvSpPr/>
            <p:nvPr/>
          </p:nvSpPr>
          <p:spPr>
            <a:xfrm>
              <a:off x="-128161" y="864636"/>
              <a:ext cx="550500" cy="550500"/>
            </a:xfrm>
            <a:prstGeom prst="ellipse">
              <a:avLst/>
            </a:pr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75;p11"/>
            <p:cNvSpPr/>
            <p:nvPr/>
          </p:nvSpPr>
          <p:spPr>
            <a:xfrm>
              <a:off x="136464" y="-18464"/>
              <a:ext cx="741600" cy="741600"/>
            </a:xfrm>
            <a:prstGeom prst="donut">
              <a:avLst>
                <a:gd name="adj" fmla="val 37879"/>
              </a:avLst>
            </a:prstGeom>
            <a:solidFill>
              <a:srgbClr val="00ACC3">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76;p11"/>
            <p:cNvSpPr/>
            <p:nvPr/>
          </p:nvSpPr>
          <p:spPr>
            <a:xfrm>
              <a:off x="455139" y="864636"/>
              <a:ext cx="188100" cy="188100"/>
            </a:xfrm>
            <a:prstGeom prst="ellipse">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 name="投影片編號版面配置區 1"/>
          <p:cNvSpPr txBox="1">
            <a:spLocks/>
          </p:cNvSpPr>
          <p:nvPr userDrawn="1"/>
        </p:nvSpPr>
        <p:spPr>
          <a:xfrm>
            <a:off x="9375975" y="6422900"/>
            <a:ext cx="2743200" cy="365125"/>
          </a:xfrm>
          <a:prstGeom prst="rect">
            <a:avLst/>
          </a:prstGeom>
        </p:spPr>
        <p:txBody>
          <a:bodyPr vert="horz" lIns="91440" tIns="45720" rIns="91440" bIns="45720" rtlCol="0" anchor="ctr"/>
          <a:lstStyle>
            <a:defPPr>
              <a:defRPr lang="zh-TW"/>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31B8EA2-46F0-4EFD-AA39-F1D4219E0ABE}" type="slidenum">
              <a:rPr lang="zh-TW" altLang="en-US" smtClean="0">
                <a:latin typeface="Arial" panose="020B0604020202020204" pitchFamily="34" charset="0"/>
                <a:cs typeface="Arial" panose="020B0604020202020204" pitchFamily="34" charset="0"/>
              </a:rPr>
              <a:pPr/>
              <a:t>‹#›</a:t>
            </a:fld>
            <a:endParaRPr lang="zh-TW"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2369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章節標題">
    <p:spTree>
      <p:nvGrpSpPr>
        <p:cNvPr id="1" name=""/>
        <p:cNvGrpSpPr/>
        <p:nvPr/>
      </p:nvGrpSpPr>
      <p:grpSpPr>
        <a:xfrm>
          <a:off x="0" y="0"/>
          <a:ext cx="0" cy="0"/>
          <a:chOff x="0" y="0"/>
          <a:chExt cx="0" cy="0"/>
        </a:xfrm>
      </p:grpSpPr>
      <p:sp>
        <p:nvSpPr>
          <p:cNvPr id="40" name="矩形 39"/>
          <p:cNvSpPr/>
          <p:nvPr userDrawn="1"/>
        </p:nvSpPr>
        <p:spPr>
          <a:xfrm flipV="1">
            <a:off x="10153" y="6254668"/>
            <a:ext cx="12192000" cy="609220"/>
          </a:xfrm>
          <a:prstGeom prst="rect">
            <a:avLst/>
          </a:prstGeom>
          <a:gradFill>
            <a:gsLst>
              <a:gs pos="0">
                <a:srgbClr val="FFF3F3">
                  <a:alpha val="69804"/>
                </a:srgbClr>
              </a:gs>
              <a:gs pos="53000">
                <a:srgbClr val="FFFFCC">
                  <a:alpha val="69804"/>
                </a:srgb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日期版面配置區 3"/>
          <p:cNvSpPr>
            <a:spLocks noGrp="1"/>
          </p:cNvSpPr>
          <p:nvPr>
            <p:ph type="dt" sz="half" idx="10"/>
          </p:nvPr>
        </p:nvSpPr>
        <p:spPr/>
        <p:txBody>
          <a:bodyPr/>
          <a:lstStyle/>
          <a:p>
            <a:fld id="{041542FE-AFD6-4D8A-B95C-CCF4E5A58D02}" type="datetime1">
              <a:rPr lang="zh-TW" altLang="en-US" smtClean="0"/>
              <a:t>2023/3/16</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23" name="Google Shape;27;p3"/>
          <p:cNvSpPr/>
          <p:nvPr userDrawn="1"/>
        </p:nvSpPr>
        <p:spPr>
          <a:xfrm>
            <a:off x="4582200" y="644350"/>
            <a:ext cx="3027600" cy="3027900"/>
          </a:xfrm>
          <a:prstGeom prst="ellipse">
            <a:avLst/>
          </a:prstGeom>
          <a:noFill/>
          <a:ln w="9525" cap="flat" cmpd="sng">
            <a:solidFill>
              <a:srgbClr val="A1BECC"/>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 name="群組 49"/>
          <p:cNvGrpSpPr/>
          <p:nvPr userDrawn="1"/>
        </p:nvGrpSpPr>
        <p:grpSpPr>
          <a:xfrm rot="20540021">
            <a:off x="9906000" y="-120363"/>
            <a:ext cx="2125000" cy="3027037"/>
            <a:chOff x="10589650" y="123375"/>
            <a:chExt cx="1492150" cy="2125550"/>
          </a:xfrm>
        </p:grpSpPr>
        <p:sp>
          <p:nvSpPr>
            <p:cNvPr id="45" name="Google Shape;75;p5"/>
            <p:cNvSpPr/>
            <p:nvPr userDrawn="1"/>
          </p:nvSpPr>
          <p:spPr>
            <a:xfrm>
              <a:off x="10589650" y="864975"/>
              <a:ext cx="550500" cy="550500"/>
            </a:xfrm>
            <a:prstGeom prst="ellipse">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76;p5"/>
            <p:cNvSpPr/>
            <p:nvPr userDrawn="1"/>
          </p:nvSpPr>
          <p:spPr>
            <a:xfrm>
              <a:off x="11684300" y="1464275"/>
              <a:ext cx="397500" cy="397500"/>
            </a:xfrm>
            <a:prstGeom prst="ellipse">
              <a:avLst/>
            </a:pr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77;p5"/>
            <p:cNvSpPr/>
            <p:nvPr userDrawn="1"/>
          </p:nvSpPr>
          <p:spPr>
            <a:xfrm>
              <a:off x="11140150" y="123375"/>
              <a:ext cx="741600" cy="741600"/>
            </a:xfrm>
            <a:prstGeom prst="donut">
              <a:avLst>
                <a:gd name="adj" fmla="val 31897"/>
              </a:avLst>
            </a:prstGeom>
            <a:solidFill>
              <a:srgbClr val="00ACC3">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78;p5"/>
            <p:cNvSpPr/>
            <p:nvPr userDrawn="1"/>
          </p:nvSpPr>
          <p:spPr>
            <a:xfrm>
              <a:off x="11496300" y="2060825"/>
              <a:ext cx="188100" cy="188100"/>
            </a:xfrm>
            <a:prstGeom prst="ellipse">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80;p5"/>
            <p:cNvSpPr/>
            <p:nvPr userDrawn="1"/>
          </p:nvSpPr>
          <p:spPr>
            <a:xfrm>
              <a:off x="10907625" y="1133375"/>
              <a:ext cx="449700" cy="449700"/>
            </a:xfrm>
            <a:prstGeom prst="ellipse">
              <a:avLst/>
            </a:prstGeom>
            <a:noFill/>
            <a:ln w="9525" cap="flat" cmpd="sng">
              <a:solidFill>
                <a:srgbClr val="ED4A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 name="群組 50"/>
          <p:cNvGrpSpPr/>
          <p:nvPr userDrawn="1"/>
        </p:nvGrpSpPr>
        <p:grpSpPr>
          <a:xfrm rot="21140593">
            <a:off x="-466239" y="265869"/>
            <a:ext cx="3310625" cy="5564050"/>
            <a:chOff x="-152925" y="-206300"/>
            <a:chExt cx="3310625" cy="5564050"/>
          </a:xfrm>
        </p:grpSpPr>
        <p:sp>
          <p:nvSpPr>
            <p:cNvPr id="52" name="Google Shape;65;p5"/>
            <p:cNvSpPr/>
            <p:nvPr/>
          </p:nvSpPr>
          <p:spPr>
            <a:xfrm>
              <a:off x="1144200" y="2698575"/>
              <a:ext cx="893700" cy="893700"/>
            </a:xfrm>
            <a:prstGeom prst="ellipse">
              <a:avLst/>
            </a:prstGeom>
            <a:noFill/>
            <a:ln w="9525" cap="flat" cmpd="sng">
              <a:solidFill>
                <a:srgbClr val="BBCD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68;p5"/>
            <p:cNvSpPr/>
            <p:nvPr/>
          </p:nvSpPr>
          <p:spPr>
            <a:xfrm>
              <a:off x="259925" y="-206300"/>
              <a:ext cx="2347200" cy="2347200"/>
            </a:xfrm>
            <a:prstGeom prst="donut">
              <a:avLst>
                <a:gd name="adj" fmla="val 29778"/>
              </a:avLst>
            </a:pr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69;p5"/>
            <p:cNvSpPr/>
            <p:nvPr/>
          </p:nvSpPr>
          <p:spPr>
            <a:xfrm>
              <a:off x="-152925" y="1360050"/>
              <a:ext cx="978600" cy="978600"/>
            </a:xfrm>
            <a:prstGeom prst="ellipse">
              <a:avLst/>
            </a:prstGeom>
            <a:solidFill>
              <a:srgbClr val="ED4A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70;p5"/>
            <p:cNvSpPr/>
            <p:nvPr/>
          </p:nvSpPr>
          <p:spPr>
            <a:xfrm>
              <a:off x="2339600" y="243625"/>
              <a:ext cx="657600" cy="657600"/>
            </a:xfrm>
            <a:prstGeom prst="ellipse">
              <a:avLst/>
            </a:prstGeom>
            <a:solidFill>
              <a:srgbClr val="00ACC3">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71;p5"/>
            <p:cNvSpPr/>
            <p:nvPr/>
          </p:nvSpPr>
          <p:spPr>
            <a:xfrm>
              <a:off x="788725" y="2338650"/>
              <a:ext cx="811200" cy="811200"/>
            </a:xfrm>
            <a:prstGeom prst="donut">
              <a:avLst>
                <a:gd name="adj" fmla="val 22275"/>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72;p5"/>
            <p:cNvSpPr/>
            <p:nvPr/>
          </p:nvSpPr>
          <p:spPr>
            <a:xfrm>
              <a:off x="153675" y="4149950"/>
              <a:ext cx="1207800" cy="1207800"/>
            </a:xfrm>
            <a:prstGeom prst="ellipse">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73;p5"/>
            <p:cNvSpPr/>
            <p:nvPr/>
          </p:nvSpPr>
          <p:spPr>
            <a:xfrm>
              <a:off x="1315800" y="3860975"/>
              <a:ext cx="550500" cy="550500"/>
            </a:xfrm>
            <a:prstGeom prst="donut">
              <a:avLst>
                <a:gd name="adj" fmla="val 42915"/>
              </a:avLst>
            </a:prstGeom>
            <a:solidFill>
              <a:srgbClr val="65BB48">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74;p5"/>
            <p:cNvSpPr/>
            <p:nvPr/>
          </p:nvSpPr>
          <p:spPr>
            <a:xfrm>
              <a:off x="438575" y="2993025"/>
              <a:ext cx="304800" cy="304800"/>
            </a:xfrm>
            <a:prstGeom prst="ellipse">
              <a:avLst/>
            </a:prstGeom>
            <a:solidFill>
              <a:srgbClr val="E8004C">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79;p5"/>
            <p:cNvSpPr/>
            <p:nvPr/>
          </p:nvSpPr>
          <p:spPr>
            <a:xfrm>
              <a:off x="2179100" y="83125"/>
              <a:ext cx="978600" cy="978600"/>
            </a:xfrm>
            <a:prstGeom prst="ellipse">
              <a:avLst/>
            </a:prstGeom>
            <a:noFill/>
            <a:ln w="9525" cap="flat" cmpd="sng">
              <a:solidFill>
                <a:srgbClr val="00ACC3"/>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投影片編號版面配置區 5"/>
          <p:cNvSpPr>
            <a:spLocks noGrp="1"/>
          </p:cNvSpPr>
          <p:nvPr>
            <p:ph type="sldNum" sz="quarter" idx="12"/>
          </p:nvPr>
        </p:nvSpPr>
        <p:spPr>
          <a:xfrm>
            <a:off x="9345540" y="6381991"/>
            <a:ext cx="2743200" cy="365125"/>
          </a:xfrm>
        </p:spPr>
        <p:txBody>
          <a:bodyPr/>
          <a:lstStyle>
            <a:lvl1pPr>
              <a:defRPr>
                <a:latin typeface="Arial" panose="020B0604020202020204" pitchFamily="34" charset="0"/>
                <a:cs typeface="Arial" panose="020B0604020202020204" pitchFamily="34" charset="0"/>
              </a:defRPr>
            </a:lvl1pPr>
          </a:lstStyle>
          <a:p>
            <a:fld id="{131B8EA2-46F0-4EFD-AA39-F1D4219E0ABE}" type="slidenum">
              <a:rPr lang="zh-TW" altLang="en-US" smtClean="0"/>
              <a:pPr/>
              <a:t>‹#›</a:t>
            </a:fld>
            <a:endParaRPr lang="zh-TW" altLang="en-US"/>
          </a:p>
        </p:txBody>
      </p:sp>
    </p:spTree>
    <p:extLst>
      <p:ext uri="{BB962C8B-B14F-4D97-AF65-F5344CB8AC3E}">
        <p14:creationId xmlns:p14="http://schemas.microsoft.com/office/powerpoint/2010/main" val="1271199633"/>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章節標題">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p:txBody>
          <a:bodyPr/>
          <a:lstStyle/>
          <a:p>
            <a:fld id="{86193677-B30D-411F-8476-A1739BFC8396}" type="datetime1">
              <a:rPr lang="zh-TW" altLang="en-US" smtClean="0"/>
              <a:t>2023/3/16</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131B8EA2-46F0-4EFD-AA39-F1D4219E0ABE}" type="slidenum">
              <a:rPr lang="zh-TW" altLang="en-US" smtClean="0"/>
              <a:t>‹#›</a:t>
            </a:fld>
            <a:endParaRPr lang="zh-TW" altLang="en-US"/>
          </a:p>
        </p:txBody>
      </p:sp>
      <p:grpSp>
        <p:nvGrpSpPr>
          <p:cNvPr id="2" name="群組 1"/>
          <p:cNvGrpSpPr/>
          <p:nvPr userDrawn="1"/>
        </p:nvGrpSpPr>
        <p:grpSpPr>
          <a:xfrm rot="6757269">
            <a:off x="10796649" y="5530679"/>
            <a:ext cx="1679185" cy="1231161"/>
            <a:chOff x="10734114" y="5138091"/>
            <a:chExt cx="1679185" cy="1231161"/>
          </a:xfrm>
        </p:grpSpPr>
        <p:sp>
          <p:nvSpPr>
            <p:cNvPr id="52" name="Google Shape;65;p5"/>
            <p:cNvSpPr/>
            <p:nvPr/>
          </p:nvSpPr>
          <p:spPr>
            <a:xfrm rot="1862356">
              <a:off x="11787761" y="5734420"/>
              <a:ext cx="625538" cy="625538"/>
            </a:xfrm>
            <a:prstGeom prst="ellipse">
              <a:avLst/>
            </a:prstGeom>
            <a:noFill/>
            <a:ln w="9525" cap="flat" cmpd="sng">
              <a:solidFill>
                <a:srgbClr val="BBCD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71;p5"/>
            <p:cNvSpPr/>
            <p:nvPr/>
          </p:nvSpPr>
          <p:spPr>
            <a:xfrm rot="1862356">
              <a:off x="10888920" y="5138091"/>
              <a:ext cx="1231161" cy="1231161"/>
            </a:xfrm>
            <a:prstGeom prst="donut">
              <a:avLst>
                <a:gd name="adj" fmla="val 10670"/>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74;p5"/>
            <p:cNvSpPr/>
            <p:nvPr/>
          </p:nvSpPr>
          <p:spPr>
            <a:xfrm rot="1862356">
              <a:off x="10734114" y="5583143"/>
              <a:ext cx="304800" cy="304800"/>
            </a:xfrm>
            <a:prstGeom prst="ellipse">
              <a:avLst/>
            </a:prstGeom>
            <a:solidFill>
              <a:srgbClr val="E8004C">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 name="群組 23"/>
          <p:cNvGrpSpPr/>
          <p:nvPr userDrawn="1"/>
        </p:nvGrpSpPr>
        <p:grpSpPr>
          <a:xfrm rot="4739200">
            <a:off x="-219893" y="5477849"/>
            <a:ext cx="1372210" cy="1329419"/>
            <a:chOff x="10692847" y="5485063"/>
            <a:chExt cx="1199834" cy="1162418"/>
          </a:xfrm>
        </p:grpSpPr>
        <p:sp>
          <p:nvSpPr>
            <p:cNvPr id="25" name="Google Shape;174;p11"/>
            <p:cNvSpPr/>
            <p:nvPr/>
          </p:nvSpPr>
          <p:spPr>
            <a:xfrm>
              <a:off x="10692847" y="6042159"/>
              <a:ext cx="447000" cy="447000"/>
            </a:xfrm>
            <a:prstGeom prst="donut">
              <a:avLst>
                <a:gd name="adj" fmla="val 18608"/>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77;p11"/>
            <p:cNvSpPr/>
            <p:nvPr/>
          </p:nvSpPr>
          <p:spPr>
            <a:xfrm>
              <a:off x="10914081" y="5668881"/>
              <a:ext cx="978600" cy="978600"/>
            </a:xfrm>
            <a:prstGeom prst="ellipse">
              <a:avLst/>
            </a:prstGeom>
            <a:noFill/>
            <a:ln w="9525" cap="flat" cmpd="sng">
              <a:solidFill>
                <a:srgbClr val="ED4A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79;p11"/>
            <p:cNvSpPr/>
            <p:nvPr/>
          </p:nvSpPr>
          <p:spPr>
            <a:xfrm>
              <a:off x="11253347" y="5485063"/>
              <a:ext cx="287100" cy="287100"/>
            </a:xfrm>
            <a:prstGeom prst="ellipse">
              <a:avLst/>
            </a:prstGeom>
            <a:solidFill>
              <a:srgbClr val="ED4A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81;p11"/>
            <p:cNvSpPr/>
            <p:nvPr/>
          </p:nvSpPr>
          <p:spPr>
            <a:xfrm>
              <a:off x="11114159" y="5805885"/>
              <a:ext cx="702691" cy="702691"/>
            </a:xfrm>
            <a:prstGeom prst="ellipse">
              <a:avLst/>
            </a:prstGeom>
            <a:solidFill>
              <a:srgbClr val="E8004C">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9" name="圖片 2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401" y="6023548"/>
            <a:ext cx="655060" cy="655060"/>
          </a:xfrm>
          <a:prstGeom prst="rect">
            <a:avLst/>
          </a:prstGeom>
          <a:effectLst>
            <a:outerShdw blurRad="76200" dir="13500000" sy="23000" kx="1200000" algn="br" rotWithShape="0">
              <a:prstClr val="black">
                <a:alpha val="20000"/>
              </a:prstClr>
            </a:outerShdw>
          </a:effectLst>
        </p:spPr>
      </p:pic>
      <p:sp>
        <p:nvSpPr>
          <p:cNvPr id="30" name="矩形 29"/>
          <p:cNvSpPr/>
          <p:nvPr userDrawn="1"/>
        </p:nvSpPr>
        <p:spPr>
          <a:xfrm>
            <a:off x="11711" y="-671"/>
            <a:ext cx="12192000" cy="582942"/>
          </a:xfrm>
          <a:prstGeom prst="rect">
            <a:avLst/>
          </a:prstGeom>
          <a:gradFill>
            <a:gsLst>
              <a:gs pos="0">
                <a:srgbClr val="FFF3F3">
                  <a:alpha val="69804"/>
                </a:srgbClr>
              </a:gs>
              <a:gs pos="53000">
                <a:srgbClr val="FFFFCC">
                  <a:alpha val="69804"/>
                </a:srgb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793724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章節標題">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p:txBody>
          <a:bodyPr/>
          <a:lstStyle/>
          <a:p>
            <a:fld id="{6A840DB2-80D3-41BB-A6E3-5D6CA369112B}" type="datetime1">
              <a:rPr lang="zh-TW" altLang="en-US" smtClean="0"/>
              <a:t>2023/3/16</a:t>
            </a:fld>
            <a:endParaRPr lang="zh-TW" altLang="en-US"/>
          </a:p>
        </p:txBody>
      </p:sp>
      <p:sp>
        <p:nvSpPr>
          <p:cNvPr id="5" name="頁尾版面配置區 4"/>
          <p:cNvSpPr>
            <a:spLocks noGrp="1"/>
          </p:cNvSpPr>
          <p:nvPr>
            <p:ph type="ftr" sz="quarter" idx="11"/>
          </p:nvPr>
        </p:nvSpPr>
        <p:spPr/>
        <p:txBody>
          <a:bodyPr/>
          <a:lstStyle/>
          <a:p>
            <a:endParaRPr lang="zh-TW" altLang="en-US"/>
          </a:p>
        </p:txBody>
      </p:sp>
      <p:grpSp>
        <p:nvGrpSpPr>
          <p:cNvPr id="24" name="群組 23"/>
          <p:cNvGrpSpPr/>
          <p:nvPr userDrawn="1"/>
        </p:nvGrpSpPr>
        <p:grpSpPr>
          <a:xfrm rot="4739200">
            <a:off x="-219893" y="5477849"/>
            <a:ext cx="1372210" cy="1329419"/>
            <a:chOff x="10692847" y="5485063"/>
            <a:chExt cx="1199834" cy="1162418"/>
          </a:xfrm>
        </p:grpSpPr>
        <p:sp>
          <p:nvSpPr>
            <p:cNvPr id="25" name="Google Shape;174;p11"/>
            <p:cNvSpPr/>
            <p:nvPr/>
          </p:nvSpPr>
          <p:spPr>
            <a:xfrm>
              <a:off x="10692847" y="6042159"/>
              <a:ext cx="447000" cy="447000"/>
            </a:xfrm>
            <a:prstGeom prst="donut">
              <a:avLst>
                <a:gd name="adj" fmla="val 18608"/>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77;p11"/>
            <p:cNvSpPr/>
            <p:nvPr/>
          </p:nvSpPr>
          <p:spPr>
            <a:xfrm>
              <a:off x="10914081" y="5668881"/>
              <a:ext cx="978600" cy="978600"/>
            </a:xfrm>
            <a:prstGeom prst="ellipse">
              <a:avLst/>
            </a:prstGeom>
            <a:noFill/>
            <a:ln w="9525" cap="flat" cmpd="sng">
              <a:solidFill>
                <a:srgbClr val="ED4A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79;p11"/>
            <p:cNvSpPr/>
            <p:nvPr/>
          </p:nvSpPr>
          <p:spPr>
            <a:xfrm>
              <a:off x="11253347" y="5485063"/>
              <a:ext cx="287100" cy="287100"/>
            </a:xfrm>
            <a:prstGeom prst="ellipse">
              <a:avLst/>
            </a:prstGeom>
            <a:solidFill>
              <a:srgbClr val="ED4A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81;p11"/>
            <p:cNvSpPr/>
            <p:nvPr/>
          </p:nvSpPr>
          <p:spPr>
            <a:xfrm>
              <a:off x="11114159" y="5805885"/>
              <a:ext cx="702691" cy="702691"/>
            </a:xfrm>
            <a:prstGeom prst="ellipse">
              <a:avLst/>
            </a:prstGeom>
            <a:solidFill>
              <a:srgbClr val="E8004C">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9" name="圖片 2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401" y="6023548"/>
            <a:ext cx="655060" cy="655060"/>
          </a:xfrm>
          <a:prstGeom prst="rect">
            <a:avLst/>
          </a:prstGeom>
          <a:effectLst>
            <a:outerShdw blurRad="76200" dir="13500000" sy="23000" kx="1200000" algn="br" rotWithShape="0">
              <a:prstClr val="black">
                <a:alpha val="20000"/>
              </a:prstClr>
            </a:outerShdw>
          </a:effectLst>
        </p:spPr>
      </p:pic>
      <p:sp>
        <p:nvSpPr>
          <p:cNvPr id="30" name="矩形 29"/>
          <p:cNvSpPr/>
          <p:nvPr userDrawn="1"/>
        </p:nvSpPr>
        <p:spPr>
          <a:xfrm>
            <a:off x="11711" y="-671"/>
            <a:ext cx="12192000" cy="582942"/>
          </a:xfrm>
          <a:prstGeom prst="rect">
            <a:avLst/>
          </a:prstGeom>
          <a:gradFill>
            <a:gsLst>
              <a:gs pos="0">
                <a:srgbClr val="FFF3F3">
                  <a:alpha val="69804"/>
                </a:srgbClr>
              </a:gs>
              <a:gs pos="53000">
                <a:srgbClr val="FFFFCC">
                  <a:alpha val="69804"/>
                </a:srgb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投影片編號版面配置區 5"/>
          <p:cNvSpPr txBox="1">
            <a:spLocks/>
          </p:cNvSpPr>
          <p:nvPr userDrawn="1"/>
        </p:nvSpPr>
        <p:spPr>
          <a:xfrm>
            <a:off x="9413909" y="6467450"/>
            <a:ext cx="2743200" cy="365125"/>
          </a:xfrm>
          <a:prstGeom prst="rect">
            <a:avLst/>
          </a:prstGeom>
        </p:spPr>
        <p:txBody>
          <a:bodyPr vert="horz" lIns="91440" tIns="45720" rIns="91440" bIns="45720" rtlCol="0" anchor="ctr"/>
          <a:lstStyle>
            <a:defPPr>
              <a:defRPr lang="zh-TW"/>
            </a:defPPr>
            <a:lvl1pPr marL="0" algn="r"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31B8EA2-46F0-4EFD-AA39-F1D4219E0ABE}" type="slidenum">
              <a:rPr lang="zh-TW" altLang="en-US" smtClean="0"/>
              <a:pPr/>
              <a:t>‹#›</a:t>
            </a:fld>
            <a:endParaRPr lang="zh-TW" altLang="en-US"/>
          </a:p>
        </p:txBody>
      </p:sp>
      <p:sp>
        <p:nvSpPr>
          <p:cNvPr id="15" name="Google Shape;91;p6"/>
          <p:cNvSpPr/>
          <p:nvPr userDrawn="1"/>
        </p:nvSpPr>
        <p:spPr>
          <a:xfrm>
            <a:off x="11772548" y="6468381"/>
            <a:ext cx="324000" cy="324000"/>
          </a:xfrm>
          <a:prstGeom prst="ellipse">
            <a:avLst/>
          </a:prstGeom>
          <a:solidFill>
            <a:schemeClr val="bg1"/>
          </a:solidFill>
          <a:ln w="9525" cap="flat" cmpd="sng">
            <a:noFill/>
            <a:prstDash val="dash"/>
            <a:round/>
            <a:headEnd type="none" w="sm" len="sm"/>
            <a:tailEnd type="none" w="sm" len="sm"/>
          </a:ln>
          <a:effectLst>
            <a:outerShdw blurRad="63500" sx="102000" sy="102000" algn="ctr" rotWithShape="0">
              <a:prstClr val="black">
                <a:alpha val="40000"/>
              </a:prst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dirty="0"/>
          </a:p>
        </p:txBody>
      </p:sp>
      <p:sp>
        <p:nvSpPr>
          <p:cNvPr id="16" name="投影片編號版面配置區 7"/>
          <p:cNvSpPr txBox="1">
            <a:spLocks/>
          </p:cNvSpPr>
          <p:nvPr userDrawn="1"/>
        </p:nvSpPr>
        <p:spPr>
          <a:xfrm>
            <a:off x="11716287" y="6445639"/>
            <a:ext cx="445811" cy="365125"/>
          </a:xfrm>
          <a:prstGeom prst="rect">
            <a:avLst/>
          </a:prstGeom>
        </p:spPr>
        <p:txBody>
          <a:bodyPr vert="horz" lIns="91440" tIns="45720" rIns="91440" bIns="45720" rtlCol="0" anchor="ctr"/>
          <a:lstStyle>
            <a:defPPr>
              <a:defRPr lang="zh-TW"/>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31B8EA2-46F0-4EFD-AA39-F1D4219E0ABE}" type="slidenum">
              <a:rPr lang="zh-TW" altLang="en-US" smtClean="0"/>
              <a:pPr algn="ctr"/>
              <a:t>‹#›</a:t>
            </a:fld>
            <a:endParaRPr lang="zh-TW" altLang="en-US" dirty="0"/>
          </a:p>
        </p:txBody>
      </p:sp>
    </p:spTree>
    <p:extLst>
      <p:ext uri="{BB962C8B-B14F-4D97-AF65-F5344CB8AC3E}">
        <p14:creationId xmlns:p14="http://schemas.microsoft.com/office/powerpoint/2010/main" val="39223036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章節標題">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p:txBody>
          <a:bodyPr/>
          <a:lstStyle/>
          <a:p>
            <a:fld id="{6A840DB2-80D3-41BB-A6E3-5D6CA369112B}" type="datetime1">
              <a:rPr lang="zh-TW" altLang="en-US" smtClean="0"/>
              <a:t>2023/3/16</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30" name="矩形 29"/>
          <p:cNvSpPr/>
          <p:nvPr userDrawn="1"/>
        </p:nvSpPr>
        <p:spPr>
          <a:xfrm>
            <a:off x="11711" y="-671"/>
            <a:ext cx="12192000" cy="582942"/>
          </a:xfrm>
          <a:prstGeom prst="rect">
            <a:avLst/>
          </a:prstGeom>
          <a:gradFill>
            <a:gsLst>
              <a:gs pos="0">
                <a:srgbClr val="FFF3F3">
                  <a:alpha val="69804"/>
                </a:srgbClr>
              </a:gs>
              <a:gs pos="53000">
                <a:srgbClr val="FFFFCC">
                  <a:alpha val="69804"/>
                </a:srgb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投影片編號版面配置區 5"/>
          <p:cNvSpPr txBox="1">
            <a:spLocks/>
          </p:cNvSpPr>
          <p:nvPr userDrawn="1"/>
        </p:nvSpPr>
        <p:spPr>
          <a:xfrm>
            <a:off x="9413909" y="6467450"/>
            <a:ext cx="2743200" cy="365125"/>
          </a:xfrm>
          <a:prstGeom prst="rect">
            <a:avLst/>
          </a:prstGeom>
        </p:spPr>
        <p:txBody>
          <a:bodyPr vert="horz" lIns="91440" tIns="45720" rIns="91440" bIns="45720" rtlCol="0" anchor="ctr"/>
          <a:lstStyle>
            <a:defPPr>
              <a:defRPr lang="zh-TW"/>
            </a:defPPr>
            <a:lvl1pPr marL="0" algn="r"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31B8EA2-46F0-4EFD-AA39-F1D4219E0ABE}" type="slidenum">
              <a:rPr lang="zh-TW" altLang="en-US" smtClean="0"/>
              <a:pPr/>
              <a:t>‹#›</a:t>
            </a:fld>
            <a:endParaRPr lang="zh-TW" altLang="en-US"/>
          </a:p>
        </p:txBody>
      </p:sp>
      <p:sp>
        <p:nvSpPr>
          <p:cNvPr id="15" name="Google Shape;91;p6"/>
          <p:cNvSpPr/>
          <p:nvPr userDrawn="1"/>
        </p:nvSpPr>
        <p:spPr>
          <a:xfrm>
            <a:off x="11772548" y="6468381"/>
            <a:ext cx="324000" cy="324000"/>
          </a:xfrm>
          <a:prstGeom prst="ellipse">
            <a:avLst/>
          </a:prstGeom>
          <a:solidFill>
            <a:schemeClr val="bg1"/>
          </a:solidFill>
          <a:ln w="9525" cap="flat" cmpd="sng">
            <a:noFill/>
            <a:prstDash val="dash"/>
            <a:round/>
            <a:headEnd type="none" w="sm" len="sm"/>
            <a:tailEnd type="none" w="sm" len="sm"/>
          </a:ln>
          <a:effectLst>
            <a:outerShdw blurRad="63500" sx="102000" sy="102000" algn="ctr" rotWithShape="0">
              <a:prstClr val="black">
                <a:alpha val="40000"/>
              </a:prst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dirty="0"/>
          </a:p>
        </p:txBody>
      </p:sp>
      <p:sp>
        <p:nvSpPr>
          <p:cNvPr id="16" name="投影片編號版面配置區 7"/>
          <p:cNvSpPr txBox="1">
            <a:spLocks/>
          </p:cNvSpPr>
          <p:nvPr userDrawn="1"/>
        </p:nvSpPr>
        <p:spPr>
          <a:xfrm>
            <a:off x="11716287" y="6445639"/>
            <a:ext cx="445811" cy="365125"/>
          </a:xfrm>
          <a:prstGeom prst="rect">
            <a:avLst/>
          </a:prstGeom>
        </p:spPr>
        <p:txBody>
          <a:bodyPr vert="horz" lIns="91440" tIns="45720" rIns="91440" bIns="45720" rtlCol="0" anchor="ctr"/>
          <a:lstStyle>
            <a:defPPr>
              <a:defRPr lang="zh-TW"/>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31B8EA2-46F0-4EFD-AA39-F1D4219E0ABE}" type="slidenum">
              <a:rPr lang="zh-TW" altLang="en-US" smtClean="0"/>
              <a:pPr algn="ctr"/>
              <a:t>‹#›</a:t>
            </a:fld>
            <a:endParaRPr lang="zh-TW" altLang="en-US" dirty="0"/>
          </a:p>
        </p:txBody>
      </p:sp>
    </p:spTree>
    <p:extLst>
      <p:ext uri="{BB962C8B-B14F-4D97-AF65-F5344CB8AC3E}">
        <p14:creationId xmlns:p14="http://schemas.microsoft.com/office/powerpoint/2010/main" val="3437364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章節標題">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p:txBody>
          <a:bodyPr/>
          <a:lstStyle/>
          <a:p>
            <a:fld id="{6A840DB2-80D3-41BB-A6E3-5D6CA369112B}" type="datetime1">
              <a:rPr lang="zh-TW" altLang="en-US" smtClean="0"/>
              <a:t>2023/3/16</a:t>
            </a:fld>
            <a:endParaRPr lang="zh-TW" altLang="en-US"/>
          </a:p>
        </p:txBody>
      </p:sp>
      <p:sp>
        <p:nvSpPr>
          <p:cNvPr id="5" name="頁尾版面配置區 4"/>
          <p:cNvSpPr>
            <a:spLocks noGrp="1"/>
          </p:cNvSpPr>
          <p:nvPr>
            <p:ph type="ftr" sz="quarter" idx="11"/>
          </p:nvPr>
        </p:nvSpPr>
        <p:spPr/>
        <p:txBody>
          <a:bodyPr/>
          <a:lstStyle/>
          <a:p>
            <a:endParaRPr lang="zh-TW" altLang="en-US"/>
          </a:p>
        </p:txBody>
      </p:sp>
      <p:grpSp>
        <p:nvGrpSpPr>
          <p:cNvPr id="24" name="群組 23"/>
          <p:cNvGrpSpPr/>
          <p:nvPr userDrawn="1"/>
        </p:nvGrpSpPr>
        <p:grpSpPr>
          <a:xfrm rot="4739200">
            <a:off x="-219893" y="5477849"/>
            <a:ext cx="1372210" cy="1329419"/>
            <a:chOff x="10692847" y="5485063"/>
            <a:chExt cx="1199834" cy="1162418"/>
          </a:xfrm>
        </p:grpSpPr>
        <p:sp>
          <p:nvSpPr>
            <p:cNvPr id="25" name="Google Shape;174;p11"/>
            <p:cNvSpPr/>
            <p:nvPr/>
          </p:nvSpPr>
          <p:spPr>
            <a:xfrm>
              <a:off x="10692847" y="6042159"/>
              <a:ext cx="447000" cy="447000"/>
            </a:xfrm>
            <a:prstGeom prst="donut">
              <a:avLst>
                <a:gd name="adj" fmla="val 18608"/>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77;p11"/>
            <p:cNvSpPr/>
            <p:nvPr/>
          </p:nvSpPr>
          <p:spPr>
            <a:xfrm>
              <a:off x="10914081" y="5668881"/>
              <a:ext cx="978600" cy="978600"/>
            </a:xfrm>
            <a:prstGeom prst="ellipse">
              <a:avLst/>
            </a:prstGeom>
            <a:noFill/>
            <a:ln w="9525" cap="flat" cmpd="sng">
              <a:solidFill>
                <a:srgbClr val="ED4A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79;p11"/>
            <p:cNvSpPr/>
            <p:nvPr/>
          </p:nvSpPr>
          <p:spPr>
            <a:xfrm>
              <a:off x="11253347" y="5485063"/>
              <a:ext cx="287100" cy="287100"/>
            </a:xfrm>
            <a:prstGeom prst="ellipse">
              <a:avLst/>
            </a:prstGeom>
            <a:solidFill>
              <a:srgbClr val="ED4A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81;p11"/>
            <p:cNvSpPr/>
            <p:nvPr/>
          </p:nvSpPr>
          <p:spPr>
            <a:xfrm>
              <a:off x="11114159" y="5805885"/>
              <a:ext cx="702691" cy="702691"/>
            </a:xfrm>
            <a:prstGeom prst="ellipse">
              <a:avLst/>
            </a:prstGeom>
            <a:solidFill>
              <a:srgbClr val="E8004C">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9" name="圖片 2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401" y="6023548"/>
            <a:ext cx="655060" cy="655060"/>
          </a:xfrm>
          <a:prstGeom prst="rect">
            <a:avLst/>
          </a:prstGeom>
          <a:effectLst>
            <a:outerShdw blurRad="76200" dir="13500000" sy="23000" kx="1200000" algn="br" rotWithShape="0">
              <a:prstClr val="black">
                <a:alpha val="20000"/>
              </a:prstClr>
            </a:outerShdw>
          </a:effectLst>
        </p:spPr>
      </p:pic>
      <p:sp>
        <p:nvSpPr>
          <p:cNvPr id="30" name="矩形 29"/>
          <p:cNvSpPr/>
          <p:nvPr userDrawn="1"/>
        </p:nvSpPr>
        <p:spPr>
          <a:xfrm>
            <a:off x="11711" y="-671"/>
            <a:ext cx="12192000" cy="582942"/>
          </a:xfrm>
          <a:prstGeom prst="rect">
            <a:avLst/>
          </a:prstGeom>
          <a:gradFill>
            <a:gsLst>
              <a:gs pos="0">
                <a:srgbClr val="FFF3F3">
                  <a:alpha val="69804"/>
                </a:srgbClr>
              </a:gs>
              <a:gs pos="53000">
                <a:srgbClr val="FFFFCC">
                  <a:alpha val="69804"/>
                </a:srgb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直角三角形 11"/>
          <p:cNvSpPr/>
          <p:nvPr userDrawn="1"/>
        </p:nvSpPr>
        <p:spPr>
          <a:xfrm flipH="1">
            <a:off x="5093786" y="3711458"/>
            <a:ext cx="7095263" cy="3146542"/>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投影片編號版面配置區 5"/>
          <p:cNvSpPr>
            <a:spLocks noGrp="1"/>
          </p:cNvSpPr>
          <p:nvPr>
            <p:ph type="sldNum" sz="quarter" idx="12"/>
          </p:nvPr>
        </p:nvSpPr>
        <p:spPr>
          <a:xfrm>
            <a:off x="9405363" y="6458904"/>
            <a:ext cx="2743200" cy="365125"/>
          </a:xfrm>
        </p:spPr>
        <p:txBody>
          <a:bodyPr/>
          <a:lstStyle>
            <a:lvl1pPr>
              <a:defRPr>
                <a:latin typeface="Arial" panose="020B0604020202020204" pitchFamily="34" charset="0"/>
                <a:cs typeface="Arial" panose="020B0604020202020204" pitchFamily="34" charset="0"/>
              </a:defRPr>
            </a:lvl1pPr>
          </a:lstStyle>
          <a:p>
            <a:fld id="{131B8EA2-46F0-4EFD-AA39-F1D4219E0ABE}" type="slidenum">
              <a:rPr lang="zh-TW" altLang="en-US" smtClean="0"/>
              <a:pPr/>
              <a:t>‹#›</a:t>
            </a:fld>
            <a:endParaRPr lang="zh-TW" altLang="en-US" dirty="0"/>
          </a:p>
        </p:txBody>
      </p:sp>
      <p:sp>
        <p:nvSpPr>
          <p:cNvPr id="13" name="Google Shape;91;p6"/>
          <p:cNvSpPr/>
          <p:nvPr userDrawn="1"/>
        </p:nvSpPr>
        <p:spPr>
          <a:xfrm>
            <a:off x="11789640" y="6459835"/>
            <a:ext cx="324000" cy="324000"/>
          </a:xfrm>
          <a:prstGeom prst="ellipse">
            <a:avLst/>
          </a:prstGeom>
          <a:solidFill>
            <a:schemeClr val="bg1"/>
          </a:solidFill>
          <a:ln w="9525" cap="flat" cmpd="sng">
            <a:noFill/>
            <a:prstDash val="dash"/>
            <a:round/>
            <a:headEnd type="none" w="sm" len="sm"/>
            <a:tailEnd type="none" w="sm" len="sm"/>
          </a:ln>
          <a:effectLst>
            <a:outerShdw blurRad="63500" sx="102000" sy="102000" algn="ctr"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投影片編號版面配置區 7"/>
          <p:cNvSpPr txBox="1">
            <a:spLocks/>
          </p:cNvSpPr>
          <p:nvPr userDrawn="1"/>
        </p:nvSpPr>
        <p:spPr>
          <a:xfrm>
            <a:off x="11716284" y="6437093"/>
            <a:ext cx="487427" cy="365125"/>
          </a:xfrm>
          <a:prstGeom prst="rect">
            <a:avLst/>
          </a:prstGeom>
        </p:spPr>
        <p:txBody>
          <a:bodyPr vert="horz" lIns="91440" tIns="45720" rIns="91440" bIns="45720" rtlCol="0" anchor="ctr"/>
          <a:lstStyle>
            <a:defPPr>
              <a:defRPr lang="zh-TW"/>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31B8EA2-46F0-4EFD-AA39-F1D4219E0ABE}" type="slidenum">
              <a:rPr lang="zh-TW" altLang="en-US" smtClean="0"/>
              <a:pPr algn="ctr"/>
              <a:t>‹#›</a:t>
            </a:fld>
            <a:endParaRPr lang="zh-TW" altLang="en-US" dirty="0"/>
          </a:p>
        </p:txBody>
      </p:sp>
    </p:spTree>
    <p:extLst>
      <p:ext uri="{BB962C8B-B14F-4D97-AF65-F5344CB8AC3E}">
        <p14:creationId xmlns:p14="http://schemas.microsoft.com/office/powerpoint/2010/main" val="41310795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443590-ED1E-4EE8-9DBA-73C6D65C55EB}" type="datetime1">
              <a:rPr lang="zh-TW" altLang="en-US" smtClean="0"/>
              <a:t>2023/3/16</a:t>
            </a:fld>
            <a:endParaRPr lang="zh-TW" altLang="en-US"/>
          </a:p>
        </p:txBody>
      </p:sp>
      <p:sp>
        <p:nvSpPr>
          <p:cNvPr id="5" name="頁尾版面配置區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1B8EA2-46F0-4EFD-AA39-F1D4219E0ABE}" type="slidenum">
              <a:rPr lang="zh-TW" altLang="en-US" smtClean="0"/>
              <a:t>‹#›</a:t>
            </a:fld>
            <a:endParaRPr lang="zh-TW" altLang="en-US"/>
          </a:p>
        </p:txBody>
      </p:sp>
    </p:spTree>
    <p:extLst>
      <p:ext uri="{BB962C8B-B14F-4D97-AF65-F5344CB8AC3E}">
        <p14:creationId xmlns:p14="http://schemas.microsoft.com/office/powerpoint/2010/main" val="1074906664"/>
      </p:ext>
    </p:extLst>
  </p:cSld>
  <p:clrMap bg1="lt1" tx1="dk1" bg2="lt2" tx2="dk2" accent1="accent1" accent2="accent2" accent3="accent3" accent4="accent4" accent5="accent5" accent6="accent6" hlink="hlink" folHlink="folHlink"/>
  <p:sldLayoutIdLst>
    <p:sldLayoutId id="2147483666" r:id="rId1"/>
    <p:sldLayoutId id="2147483649" r:id="rId2"/>
    <p:sldLayoutId id="2147483665" r:id="rId3"/>
    <p:sldLayoutId id="2147483650" r:id="rId4"/>
    <p:sldLayoutId id="2147483651" r:id="rId5"/>
    <p:sldLayoutId id="2147483660" r:id="rId6"/>
    <p:sldLayoutId id="2147483661" r:id="rId7"/>
    <p:sldLayoutId id="2147483664" r:id="rId8"/>
    <p:sldLayoutId id="2147483663" r:id="rId9"/>
    <p:sldLayoutId id="2147483667" r:id="rId10"/>
    <p:sldLayoutId id="2147483662" r:id="rId11"/>
    <p:sldLayoutId id="2147483652" r:id="rId12"/>
    <p:sldLayoutId id="2147483653" r:id="rId13"/>
    <p:sldLayoutId id="2147483654" r:id="rId14"/>
    <p:sldLayoutId id="2147483655" r:id="rId15"/>
    <p:sldLayoutId id="2147483656" r:id="rId16"/>
    <p:sldLayoutId id="2147483657" r:id="rId17"/>
    <p:sldLayoutId id="2147483658" r:id="rId18"/>
    <p:sldLayoutId id="2147483659" r:id="rId1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17.jpe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eg"/><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23.xml.rels><?xml version="1.0" encoding="UTF-8" standalone="yes"?>
<Relationships xmlns="http://schemas.openxmlformats.org/package/2006/relationships"><Relationship Id="rId2" Type="http://schemas.openxmlformats.org/officeDocument/2006/relationships/image" Target="../media/image40.tmp"/><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9.xml"/><Relationship Id="rId5" Type="http://schemas.microsoft.com/office/2007/relationships/hdphoto" Target="../media/hdphoto3.wdp"/><Relationship Id="rId4" Type="http://schemas.openxmlformats.org/officeDocument/2006/relationships/image" Target="../media/image43.png"/></Relationships>
</file>

<file path=ppt/slides/_rels/slide2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9.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9.xml"/></Relationships>
</file>

<file path=ppt/slides/_rels/slide6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jpeg"/><Relationship Id="rId1" Type="http://schemas.openxmlformats.org/officeDocument/2006/relationships/slideLayout" Target="../slideLayouts/slideLayout9.xml"/></Relationships>
</file>

<file path=ppt/slides/_rels/slide62.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9.xml"/><Relationship Id="rId4" Type="http://schemas.openxmlformats.org/officeDocument/2006/relationships/image" Target="../media/image58.jpe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5.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9.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1.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9.xml"/></Relationships>
</file>

<file path=ppt/slides/_rels/slide7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2" Type="http://schemas.openxmlformats.org/officeDocument/2006/relationships/hyperlink" Target="http://www.techadmi.edu.tw/" TargetMode="Externa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8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8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7.xml"/><Relationship Id="rId5" Type="http://schemas.openxmlformats.org/officeDocument/2006/relationships/image" Target="../media/image65.png"/><Relationship Id="rId4" Type="http://schemas.openxmlformats.org/officeDocument/2006/relationships/image" Target="../media/image64.png"/></Relationships>
</file>

<file path=ppt/slides/_rels/slide8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7.xml"/><Relationship Id="rId5" Type="http://schemas.openxmlformats.org/officeDocument/2006/relationships/image" Target="../media/image69.png"/><Relationship Id="rId4" Type="http://schemas.openxmlformats.org/officeDocument/2006/relationships/image" Target="../media/image68.png"/></Relationships>
</file>

<file path=ppt/slides/_rels/slide83.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7.xml"/><Relationship Id="rId4" Type="http://schemas.openxmlformats.org/officeDocument/2006/relationships/image" Target="../media/image72.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png"/><Relationship Id="rId5" Type="http://schemas.microsoft.com/office/2007/relationships/hdphoto" Target="../media/hdphoto1.wdp"/><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標題 1"/>
          <p:cNvSpPr txBox="1">
            <a:spLocks/>
          </p:cNvSpPr>
          <p:nvPr/>
        </p:nvSpPr>
        <p:spPr>
          <a:xfrm>
            <a:off x="932337" y="1575078"/>
            <a:ext cx="10360883" cy="203312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3300" b="1" kern="1200">
                <a:solidFill>
                  <a:schemeClr val="tx1"/>
                </a:solidFill>
                <a:latin typeface="微軟正黑體" panose="020B0604030504040204" pitchFamily="34" charset="-120"/>
                <a:ea typeface="微軟正黑體" panose="020B0604030504040204" pitchFamily="34" charset="-120"/>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altLang="zh-TW" sz="8000" b="1" i="0" u="none" strike="noStrike" kern="1200" cap="none" spc="0" normalizeH="0" baseline="0" noProof="0" dirty="0">
                <a:ln>
                  <a:noFill/>
                </a:ln>
                <a:solidFill>
                  <a:srgbClr val="800000"/>
                </a:solidFill>
                <a:effectLst/>
                <a:uLnTx/>
                <a:uFillTx/>
                <a:latin typeface="微軟正黑體" panose="020B0604030504040204" pitchFamily="34" charset="-120"/>
                <a:ea typeface="微軟正黑體" panose="020B0604030504040204" pitchFamily="34" charset="-120"/>
                <a:cs typeface="+mj-cs"/>
                <a:sym typeface="Oswald"/>
              </a:rPr>
              <a:t>112</a:t>
            </a:r>
            <a:r>
              <a:rPr kumimoji="0" lang="zh-TW" altLang="en-US" sz="8000" b="1" i="0" u="none" strike="noStrike" kern="1200" cap="none" spc="0" normalizeH="0" baseline="0" noProof="0" dirty="0">
                <a:ln>
                  <a:noFill/>
                </a:ln>
                <a:solidFill>
                  <a:srgbClr val="800000"/>
                </a:solidFill>
                <a:effectLst/>
                <a:uLnTx/>
                <a:uFillTx/>
                <a:latin typeface="微軟正黑體" panose="020B0604030504040204" pitchFamily="34" charset="-120"/>
                <a:ea typeface="微軟正黑體" panose="020B0604030504040204" pitchFamily="34" charset="-120"/>
                <a:cs typeface="+mj-cs"/>
                <a:sym typeface="Oswald"/>
              </a:rPr>
              <a:t>學年度</a:t>
            </a:r>
            <a:endParaRPr kumimoji="0" lang="en-US" altLang="zh-TW" sz="8000" b="1" i="0" u="none" strike="noStrike" kern="1200" cap="none" spc="0" normalizeH="0" baseline="0" noProof="0" dirty="0">
              <a:ln>
                <a:noFill/>
              </a:ln>
              <a:solidFill>
                <a:srgbClr val="800000"/>
              </a:solidFill>
              <a:effectLst/>
              <a:uLnTx/>
              <a:uFillTx/>
              <a:latin typeface="微軟正黑體" panose="020B0604030504040204" pitchFamily="34" charset="-120"/>
              <a:ea typeface="微軟正黑體" panose="020B0604030504040204" pitchFamily="34" charset="-120"/>
              <a:cs typeface="+mj-cs"/>
              <a:sym typeface="Oswald"/>
            </a:endParaRP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zh-TW" altLang="en-US" sz="6600" b="1" i="0" u="none" strike="noStrike" kern="1200" cap="none" spc="0" normalizeH="0" baseline="0" noProof="0" dirty="0" smtClean="0">
                <a:ln>
                  <a:noFill/>
                </a:ln>
                <a:solidFill>
                  <a:srgbClr val="800000"/>
                </a:solidFill>
                <a:effectLst/>
                <a:uLnTx/>
                <a:uFillTx/>
                <a:latin typeface="微軟正黑體" panose="020B0604030504040204" pitchFamily="34" charset="-120"/>
                <a:ea typeface="微軟正黑體" panose="020B0604030504040204" pitchFamily="34" charset="-120"/>
                <a:cs typeface="+mj-cs"/>
                <a:sym typeface="Oswald"/>
              </a:rPr>
              <a:t>五專學制與入學管道</a:t>
            </a:r>
            <a:r>
              <a:rPr kumimoji="0" lang="zh-TW" altLang="en-US" sz="6600" b="1" i="0" u="none" strike="noStrike" kern="1200" cap="none" spc="0" normalizeH="0" baseline="0" noProof="0" dirty="0">
                <a:ln>
                  <a:noFill/>
                </a:ln>
                <a:solidFill>
                  <a:srgbClr val="800000"/>
                </a:solidFill>
                <a:effectLst/>
                <a:uLnTx/>
                <a:uFillTx/>
                <a:latin typeface="微軟正黑體" panose="020B0604030504040204" pitchFamily="34" charset="-120"/>
                <a:ea typeface="微軟正黑體" panose="020B0604030504040204" pitchFamily="34" charset="-120"/>
                <a:cs typeface="+mj-cs"/>
                <a:sym typeface="Oswald"/>
              </a:rPr>
              <a:t>介紹</a:t>
            </a:r>
            <a:endParaRPr kumimoji="0" lang="zh-TW" altLang="en-US" sz="6000" b="1" i="0" u="none" strike="noStrike" kern="1200" cap="none" spc="0" normalizeH="0" baseline="0" noProof="0" dirty="0">
              <a:ln>
                <a:noFill/>
              </a:ln>
              <a:solidFill>
                <a:srgbClr val="800000"/>
              </a:solidFill>
              <a:effectLst/>
              <a:uLnTx/>
              <a:uFillTx/>
              <a:latin typeface="微軟正黑體" panose="020B0604030504040204" pitchFamily="34" charset="-120"/>
              <a:ea typeface="微軟正黑體" panose="020B0604030504040204" pitchFamily="34" charset="-120"/>
              <a:cs typeface="+mj-cs"/>
            </a:endParaRPr>
          </a:p>
        </p:txBody>
      </p:sp>
      <p:sp>
        <p:nvSpPr>
          <p:cNvPr id="27" name="矩形 26">
            <a:extLst>
              <a:ext uri="{FF2B5EF4-FFF2-40B4-BE49-F238E27FC236}">
                <a16:creationId xmlns:a16="http://schemas.microsoft.com/office/drawing/2014/main" id="{A56250DA-249A-6D69-2CCC-A2B859B348C1}"/>
              </a:ext>
            </a:extLst>
          </p:cNvPr>
          <p:cNvSpPr/>
          <p:nvPr/>
        </p:nvSpPr>
        <p:spPr>
          <a:xfrm>
            <a:off x="2647553" y="4901321"/>
            <a:ext cx="5839753" cy="1277273"/>
          </a:xfrm>
          <a:prstGeom prst="rect">
            <a:avLst/>
          </a:prstGeom>
          <a:noFill/>
          <a:ln w="38100" cmpd="thickThin">
            <a:noFill/>
          </a:ln>
          <a:effectLst/>
        </p:spPr>
        <p:txBody>
          <a:bodyPr wrap="square">
            <a:spAutoFit/>
          </a:bodyPr>
          <a:lstStyle/>
          <a:p>
            <a:pPr>
              <a:spcBef>
                <a:spcPts val="600"/>
              </a:spcBef>
            </a:pPr>
            <a:r>
              <a:rPr lang="zh-TW" altLang="en-US" sz="2400" b="1" dirty="0">
                <a:latin typeface="微軟正黑體" panose="020B0604030504040204" pitchFamily="34" charset="-120"/>
                <a:ea typeface="微軟正黑體" panose="020B0604030504040204" pitchFamily="34" charset="-120"/>
              </a:rPr>
              <a:t>主  講  人</a:t>
            </a:r>
            <a:r>
              <a:rPr lang="zh-TW" altLang="en-US" sz="2400" b="1" dirty="0" smtClean="0">
                <a:latin typeface="微軟正黑體" panose="020B0604030504040204" pitchFamily="34" charset="-120"/>
                <a:ea typeface="微軟正黑體" panose="020B0604030504040204" pitchFamily="34" charset="-120"/>
              </a:rPr>
              <a:t>：王國恩 老師</a:t>
            </a:r>
            <a:endParaRPr lang="en-US" altLang="zh-TW" sz="2400" b="1" dirty="0">
              <a:latin typeface="微軟正黑體" panose="020B0604030504040204" pitchFamily="34" charset="-120"/>
              <a:ea typeface="微軟正黑體" panose="020B0604030504040204" pitchFamily="34" charset="-120"/>
            </a:endParaRPr>
          </a:p>
          <a:p>
            <a:pPr>
              <a:spcBef>
                <a:spcPts val="600"/>
              </a:spcBef>
            </a:pPr>
            <a:r>
              <a:rPr lang="zh-TW" altLang="en-US" sz="2400" b="1" dirty="0">
                <a:latin typeface="微軟正黑體" panose="020B0604030504040204" pitchFamily="34" charset="-120"/>
                <a:ea typeface="微軟正黑體" panose="020B0604030504040204" pitchFamily="34" charset="-120"/>
              </a:rPr>
              <a:t>服務單位</a:t>
            </a:r>
            <a:r>
              <a:rPr lang="zh-TW" altLang="en-US" sz="2400" b="1" dirty="0" smtClean="0">
                <a:latin typeface="微軟正黑體" panose="020B0604030504040204" pitchFamily="34" charset="-120"/>
                <a:ea typeface="微軟正黑體" panose="020B0604030504040204" pitchFamily="34" charset="-120"/>
              </a:rPr>
              <a:t>：</a:t>
            </a:r>
            <a:r>
              <a:rPr lang="en-US" altLang="zh-TW" sz="2400" b="1" dirty="0" smtClean="0">
                <a:latin typeface="微軟正黑體" panose="020B0604030504040204" pitchFamily="34" charset="-120"/>
                <a:ea typeface="微軟正黑體" panose="020B0604030504040204" pitchFamily="34" charset="-120"/>
              </a:rPr>
              <a:t>112</a:t>
            </a:r>
            <a:r>
              <a:rPr lang="zh-TW" altLang="en-US" sz="2400" b="1" dirty="0" smtClean="0">
                <a:latin typeface="微軟正黑體" panose="020B0604030504040204" pitchFamily="34" charset="-120"/>
                <a:ea typeface="微軟正黑體" panose="020B0604030504040204" pitchFamily="34" charset="-120"/>
              </a:rPr>
              <a:t>學年度中區五專聯合免試入學招生</a:t>
            </a:r>
            <a:r>
              <a:rPr lang="zh-TW" altLang="en-US" sz="2400" b="1" smtClean="0">
                <a:latin typeface="微軟正黑體" panose="020B0604030504040204" pitchFamily="34" charset="-120"/>
                <a:ea typeface="微軟正黑體" panose="020B0604030504040204" pitchFamily="34" charset="-120"/>
              </a:rPr>
              <a:t>委員會 </a:t>
            </a:r>
            <a:endParaRPr lang="zh-TW" altLang="en-US" sz="2400" dirty="0">
              <a:solidFill>
                <a:schemeClr val="bg1"/>
              </a:solidFill>
            </a:endParaRPr>
          </a:p>
        </p:txBody>
      </p:sp>
    </p:spTree>
    <p:extLst>
      <p:ext uri="{BB962C8B-B14F-4D97-AF65-F5344CB8AC3E}">
        <p14:creationId xmlns:p14="http://schemas.microsoft.com/office/powerpoint/2010/main" val="21628754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群組 1"/>
          <p:cNvGrpSpPr/>
          <p:nvPr/>
        </p:nvGrpSpPr>
        <p:grpSpPr>
          <a:xfrm>
            <a:off x="0" y="4232"/>
            <a:ext cx="4724400" cy="612000"/>
            <a:chOff x="0" y="4233"/>
            <a:chExt cx="5444619" cy="605449"/>
          </a:xfrm>
        </p:grpSpPr>
        <p:sp>
          <p:nvSpPr>
            <p:cNvPr id="120" name="圓角化同側角落矩形 119"/>
            <p:cNvSpPr/>
            <p:nvPr/>
          </p:nvSpPr>
          <p:spPr>
            <a:xfrm rot="16200000" flipH="1">
              <a:off x="2419585" y="-2415352"/>
              <a:ext cx="605449" cy="5444619"/>
            </a:xfrm>
            <a:prstGeom prst="round2SameRect">
              <a:avLst>
                <a:gd name="adj1" fmla="val 0"/>
                <a:gd name="adj2" fmla="val 50000"/>
              </a:avLst>
            </a:prstGeom>
            <a:gradFill flip="none" rotWithShape="1">
              <a:gsLst>
                <a:gs pos="0">
                  <a:srgbClr val="96C8E9"/>
                </a:gs>
                <a:gs pos="55000">
                  <a:srgbClr val="AFEAFF"/>
                </a:gs>
                <a:gs pos="100000">
                  <a:srgbClr val="96C8E9"/>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33" name="圓角化同側角落矩形 32"/>
            <p:cNvSpPr/>
            <p:nvPr/>
          </p:nvSpPr>
          <p:spPr>
            <a:xfrm rot="16200000" flipH="1">
              <a:off x="2463668" y="-2367116"/>
              <a:ext cx="504000" cy="5343418"/>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34" name="Google Shape;446;p38"/>
          <p:cNvSpPr txBox="1">
            <a:spLocks/>
          </p:cNvSpPr>
          <p:nvPr/>
        </p:nvSpPr>
        <p:spPr>
          <a:xfrm>
            <a:off x="53589" y="-41376"/>
            <a:ext cx="9599385"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壹、關於五專</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a:t>
            </a: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重點特色</a:t>
            </a:r>
            <a:endParaRPr lang="en-US" dirty="0"/>
          </a:p>
        </p:txBody>
      </p:sp>
      <p:grpSp>
        <p:nvGrpSpPr>
          <p:cNvPr id="3" name="群組 2">
            <a:extLst>
              <a:ext uri="{FF2B5EF4-FFF2-40B4-BE49-F238E27FC236}">
                <a16:creationId xmlns:a16="http://schemas.microsoft.com/office/drawing/2014/main" id="{7A8AC25A-E085-4180-9DA8-ABC803EB84DF}"/>
              </a:ext>
            </a:extLst>
          </p:cNvPr>
          <p:cNvGrpSpPr/>
          <p:nvPr/>
        </p:nvGrpSpPr>
        <p:grpSpPr>
          <a:xfrm>
            <a:off x="2549169" y="1466055"/>
            <a:ext cx="7093665" cy="3925888"/>
            <a:chOff x="3073965" y="1466055"/>
            <a:chExt cx="7093665" cy="3925888"/>
          </a:xfrm>
        </p:grpSpPr>
        <p:sp>
          <p:nvSpPr>
            <p:cNvPr id="17" name="Trapezoid 18">
              <a:extLst>
                <a:ext uri="{FF2B5EF4-FFF2-40B4-BE49-F238E27FC236}">
                  <a16:creationId xmlns:a16="http://schemas.microsoft.com/office/drawing/2014/main" id="{E4341BA2-BB0B-4B8E-946C-B22522E10540}"/>
                </a:ext>
              </a:extLst>
            </p:cNvPr>
            <p:cNvSpPr/>
            <p:nvPr/>
          </p:nvSpPr>
          <p:spPr>
            <a:xfrm rot="5400000">
              <a:off x="6209606" y="2564512"/>
              <a:ext cx="3831106" cy="1728977"/>
            </a:xfrm>
            <a:prstGeom prst="trapezoid">
              <a:avLst>
                <a:gd name="adj" fmla="val 72234"/>
              </a:avLst>
            </a:prstGeom>
            <a:gradFill>
              <a:gsLst>
                <a:gs pos="0">
                  <a:schemeClr val="accent1">
                    <a:lumMod val="50000"/>
                    <a:lumOff val="50000"/>
                  </a:schemeClr>
                </a:gs>
                <a:gs pos="50000">
                  <a:schemeClr val="accent1">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Times New Roman" panose="02020603050405020304" pitchFamily="18" charset="0"/>
                <a:cs typeface="Times New Roman" panose="02020603050405020304" pitchFamily="18" charset="0"/>
              </a:endParaRPr>
            </a:p>
          </p:txBody>
        </p:sp>
        <p:sp>
          <p:nvSpPr>
            <p:cNvPr id="18" name="Rounded Rectangle 3">
              <a:extLst>
                <a:ext uri="{FF2B5EF4-FFF2-40B4-BE49-F238E27FC236}">
                  <a16:creationId xmlns:a16="http://schemas.microsoft.com/office/drawing/2014/main" id="{4DDB135F-6CC9-4242-A150-DA1857CADA1F}"/>
                </a:ext>
              </a:extLst>
            </p:cNvPr>
            <p:cNvSpPr/>
            <p:nvPr/>
          </p:nvSpPr>
          <p:spPr>
            <a:xfrm>
              <a:off x="3073965" y="1466055"/>
              <a:ext cx="692800" cy="3925888"/>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Times New Roman" panose="02020603050405020304" pitchFamily="18" charset="0"/>
                <a:cs typeface="Times New Roman" panose="02020603050405020304" pitchFamily="18" charset="0"/>
              </a:endParaRPr>
            </a:p>
          </p:txBody>
        </p:sp>
        <p:sp>
          <p:nvSpPr>
            <p:cNvPr id="19" name="Rounded Rectangle 5">
              <a:extLst>
                <a:ext uri="{FF2B5EF4-FFF2-40B4-BE49-F238E27FC236}">
                  <a16:creationId xmlns:a16="http://schemas.microsoft.com/office/drawing/2014/main" id="{E520F9DC-5B5A-4A84-A64B-0EB1181E5A1B}"/>
                </a:ext>
              </a:extLst>
            </p:cNvPr>
            <p:cNvSpPr/>
            <p:nvPr/>
          </p:nvSpPr>
          <p:spPr>
            <a:xfrm>
              <a:off x="3997229" y="1466055"/>
              <a:ext cx="692800" cy="3925888"/>
            </a:xfrm>
            <a:prstGeom prst="roundRect">
              <a:avLst>
                <a:gd name="adj" fmla="val 50000"/>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Times New Roman" panose="02020603050405020304" pitchFamily="18" charset="0"/>
                <a:cs typeface="Times New Roman" panose="02020603050405020304" pitchFamily="18" charset="0"/>
              </a:endParaRPr>
            </a:p>
          </p:txBody>
        </p:sp>
        <p:sp>
          <p:nvSpPr>
            <p:cNvPr id="20" name="Rounded Rectangle 6">
              <a:extLst>
                <a:ext uri="{FF2B5EF4-FFF2-40B4-BE49-F238E27FC236}">
                  <a16:creationId xmlns:a16="http://schemas.microsoft.com/office/drawing/2014/main" id="{50ABA9AC-E578-44E5-951B-75ADB098697A}"/>
                </a:ext>
              </a:extLst>
            </p:cNvPr>
            <p:cNvSpPr/>
            <p:nvPr/>
          </p:nvSpPr>
          <p:spPr>
            <a:xfrm>
              <a:off x="4905245" y="1466055"/>
              <a:ext cx="692800" cy="3925888"/>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Times New Roman" panose="02020603050405020304" pitchFamily="18" charset="0"/>
                <a:cs typeface="Times New Roman" panose="02020603050405020304" pitchFamily="18" charset="0"/>
              </a:endParaRPr>
            </a:p>
          </p:txBody>
        </p:sp>
        <p:sp>
          <p:nvSpPr>
            <p:cNvPr id="21" name="Rounded Rectangle 7">
              <a:extLst>
                <a:ext uri="{FF2B5EF4-FFF2-40B4-BE49-F238E27FC236}">
                  <a16:creationId xmlns:a16="http://schemas.microsoft.com/office/drawing/2014/main" id="{C4B78759-EDBA-4D96-B850-3913BAEB4176}"/>
                </a:ext>
              </a:extLst>
            </p:cNvPr>
            <p:cNvSpPr/>
            <p:nvPr/>
          </p:nvSpPr>
          <p:spPr>
            <a:xfrm>
              <a:off x="5811328" y="1466055"/>
              <a:ext cx="692800" cy="3925888"/>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Times New Roman" panose="02020603050405020304" pitchFamily="18" charset="0"/>
                <a:cs typeface="Times New Roman" panose="02020603050405020304" pitchFamily="18" charset="0"/>
              </a:endParaRPr>
            </a:p>
          </p:txBody>
        </p:sp>
        <p:sp>
          <p:nvSpPr>
            <p:cNvPr id="22" name="Rounded Rectangle 8">
              <a:extLst>
                <a:ext uri="{FF2B5EF4-FFF2-40B4-BE49-F238E27FC236}">
                  <a16:creationId xmlns:a16="http://schemas.microsoft.com/office/drawing/2014/main" id="{5F318ED9-53CA-490B-8DB6-EA25594C7A30}"/>
                </a:ext>
              </a:extLst>
            </p:cNvPr>
            <p:cNvSpPr/>
            <p:nvPr/>
          </p:nvSpPr>
          <p:spPr>
            <a:xfrm>
              <a:off x="6699482" y="1466055"/>
              <a:ext cx="692800" cy="3925888"/>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Times New Roman" panose="02020603050405020304" pitchFamily="18" charset="0"/>
                <a:cs typeface="Times New Roman" panose="02020603050405020304" pitchFamily="18" charset="0"/>
              </a:endParaRPr>
            </a:p>
          </p:txBody>
        </p:sp>
        <p:sp>
          <p:nvSpPr>
            <p:cNvPr id="23" name="Oval 4">
              <a:extLst>
                <a:ext uri="{FF2B5EF4-FFF2-40B4-BE49-F238E27FC236}">
                  <a16:creationId xmlns:a16="http://schemas.microsoft.com/office/drawing/2014/main" id="{8907ABD2-5839-493D-8DB8-ADCDD2D36481}"/>
                </a:ext>
              </a:extLst>
            </p:cNvPr>
            <p:cNvSpPr/>
            <p:nvPr/>
          </p:nvSpPr>
          <p:spPr>
            <a:xfrm>
              <a:off x="8597109" y="2640433"/>
              <a:ext cx="1570521" cy="157052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Times New Roman" panose="02020603050405020304" pitchFamily="18" charset="0"/>
                <a:cs typeface="Times New Roman" panose="02020603050405020304" pitchFamily="18" charset="0"/>
              </a:endParaRPr>
            </a:p>
          </p:txBody>
        </p:sp>
        <p:grpSp>
          <p:nvGrpSpPr>
            <p:cNvPr id="24" name="Group 13">
              <a:extLst>
                <a:ext uri="{FF2B5EF4-FFF2-40B4-BE49-F238E27FC236}">
                  <a16:creationId xmlns:a16="http://schemas.microsoft.com/office/drawing/2014/main" id="{5AEB2797-F997-4C8D-BDCE-EC2261633337}"/>
                </a:ext>
              </a:extLst>
            </p:cNvPr>
            <p:cNvGrpSpPr/>
            <p:nvPr/>
          </p:nvGrpSpPr>
          <p:grpSpPr>
            <a:xfrm rot="3411746">
              <a:off x="8955463" y="2770047"/>
              <a:ext cx="616676" cy="1313367"/>
              <a:chOff x="6777274" y="1831284"/>
              <a:chExt cx="552841" cy="1177414"/>
            </a:xfrm>
          </p:grpSpPr>
          <p:grpSp>
            <p:nvGrpSpPr>
              <p:cNvPr id="25" name="Group 14">
                <a:extLst>
                  <a:ext uri="{FF2B5EF4-FFF2-40B4-BE49-F238E27FC236}">
                    <a16:creationId xmlns:a16="http://schemas.microsoft.com/office/drawing/2014/main" id="{C5DFE641-4B98-4048-960C-A7592D29CDAC}"/>
                  </a:ext>
                </a:extLst>
              </p:cNvPr>
              <p:cNvGrpSpPr/>
              <p:nvPr/>
            </p:nvGrpSpPr>
            <p:grpSpPr>
              <a:xfrm>
                <a:off x="6939980" y="1831284"/>
                <a:ext cx="385719" cy="718117"/>
                <a:chOff x="6783521" y="1654812"/>
                <a:chExt cx="726841" cy="1353205"/>
              </a:xfrm>
            </p:grpSpPr>
            <p:sp>
              <p:nvSpPr>
                <p:cNvPr id="27" name="Freeform 16">
                  <a:extLst>
                    <a:ext uri="{FF2B5EF4-FFF2-40B4-BE49-F238E27FC236}">
                      <a16:creationId xmlns:a16="http://schemas.microsoft.com/office/drawing/2014/main" id="{2A3F7417-E357-4B07-AFB1-6548FC485CB1}"/>
                    </a:ext>
                  </a:extLst>
                </p:cNvPr>
                <p:cNvSpPr/>
                <p:nvPr/>
              </p:nvSpPr>
              <p:spPr>
                <a:xfrm>
                  <a:off x="6783521" y="1886618"/>
                  <a:ext cx="726841" cy="1121399"/>
                </a:xfrm>
                <a:custGeom>
                  <a:avLst/>
                  <a:gdLst/>
                  <a:ahLst/>
                  <a:cxnLst/>
                  <a:rect l="l" t="t" r="r" b="b"/>
                  <a:pathLst>
                    <a:path w="726841" h="1121399">
                      <a:moveTo>
                        <a:pt x="236325" y="1049494"/>
                      </a:moveTo>
                      <a:lnTo>
                        <a:pt x="495287" y="1049494"/>
                      </a:lnTo>
                      <a:cubicBezTo>
                        <a:pt x="491080" y="1064561"/>
                        <a:pt x="487966" y="1079199"/>
                        <a:pt x="485273" y="1093187"/>
                      </a:cubicBezTo>
                      <a:lnTo>
                        <a:pt x="245258" y="1092728"/>
                      </a:lnTo>
                      <a:close/>
                      <a:moveTo>
                        <a:pt x="363421" y="203844"/>
                      </a:moveTo>
                      <a:cubicBezTo>
                        <a:pt x="401307" y="203844"/>
                        <a:pt x="432020" y="234557"/>
                        <a:pt x="432020" y="272443"/>
                      </a:cubicBezTo>
                      <a:cubicBezTo>
                        <a:pt x="432020" y="310329"/>
                        <a:pt x="401307" y="341042"/>
                        <a:pt x="363421" y="341042"/>
                      </a:cubicBezTo>
                      <a:cubicBezTo>
                        <a:pt x="325534" y="341042"/>
                        <a:pt x="294821" y="310329"/>
                        <a:pt x="294821" y="272443"/>
                      </a:cubicBezTo>
                      <a:cubicBezTo>
                        <a:pt x="294821" y="234557"/>
                        <a:pt x="325534" y="203844"/>
                        <a:pt x="363421" y="203844"/>
                      </a:cubicBezTo>
                      <a:close/>
                      <a:moveTo>
                        <a:pt x="363421" y="135244"/>
                      </a:moveTo>
                      <a:cubicBezTo>
                        <a:pt x="287648" y="135244"/>
                        <a:pt x="226222" y="196671"/>
                        <a:pt x="226222" y="272443"/>
                      </a:cubicBezTo>
                      <a:cubicBezTo>
                        <a:pt x="226222" y="348216"/>
                        <a:pt x="287648" y="409642"/>
                        <a:pt x="363421" y="409642"/>
                      </a:cubicBezTo>
                      <a:cubicBezTo>
                        <a:pt x="439193" y="409642"/>
                        <a:pt x="500619" y="348216"/>
                        <a:pt x="500619" y="272443"/>
                      </a:cubicBezTo>
                      <a:cubicBezTo>
                        <a:pt x="500619" y="196671"/>
                        <a:pt x="439193" y="135244"/>
                        <a:pt x="363421" y="135244"/>
                      </a:cubicBezTo>
                      <a:close/>
                      <a:moveTo>
                        <a:pt x="196200" y="0"/>
                      </a:moveTo>
                      <a:cubicBezTo>
                        <a:pt x="300307" y="58658"/>
                        <a:pt x="427219" y="59450"/>
                        <a:pt x="531959" y="2129"/>
                      </a:cubicBezTo>
                      <a:cubicBezTo>
                        <a:pt x="645195" y="251105"/>
                        <a:pt x="615578" y="521951"/>
                        <a:pt x="565642" y="749813"/>
                      </a:cubicBezTo>
                      <a:lnTo>
                        <a:pt x="726841" y="904479"/>
                      </a:lnTo>
                      <a:lnTo>
                        <a:pt x="700460" y="1113326"/>
                      </a:lnTo>
                      <a:lnTo>
                        <a:pt x="510728" y="982128"/>
                      </a:lnTo>
                      <a:lnTo>
                        <a:pt x="503274" y="1014651"/>
                      </a:lnTo>
                      <a:lnTo>
                        <a:pt x="228241" y="1014651"/>
                      </a:lnTo>
                      <a:cubicBezTo>
                        <a:pt x="226194" y="1005458"/>
                        <a:pt x="223902" y="996068"/>
                        <a:pt x="221524" y="986461"/>
                      </a:cubicBezTo>
                      <a:lnTo>
                        <a:pt x="26381" y="1121399"/>
                      </a:lnTo>
                      <a:lnTo>
                        <a:pt x="0" y="912552"/>
                      </a:lnTo>
                      <a:lnTo>
                        <a:pt x="162681" y="756465"/>
                      </a:lnTo>
                      <a:lnTo>
                        <a:pt x="163137" y="757906"/>
                      </a:lnTo>
                      <a:lnTo>
                        <a:pt x="165881" y="748957"/>
                      </a:lnTo>
                      <a:cubicBezTo>
                        <a:pt x="117348" y="521774"/>
                        <a:pt x="87568" y="246912"/>
                        <a:pt x="1962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Times New Roman" panose="02020603050405020304" pitchFamily="18" charset="0"/>
                    <a:cs typeface="Times New Roman" panose="02020603050405020304" pitchFamily="18" charset="0"/>
                  </a:endParaRPr>
                </a:p>
              </p:txBody>
            </p:sp>
            <p:sp>
              <p:nvSpPr>
                <p:cNvPr id="28" name="Freeform 17">
                  <a:extLst>
                    <a:ext uri="{FF2B5EF4-FFF2-40B4-BE49-F238E27FC236}">
                      <a16:creationId xmlns:a16="http://schemas.microsoft.com/office/drawing/2014/main" id="{0C3DFB5E-A7B5-4D5F-9C77-862664B9EFD5}"/>
                    </a:ext>
                  </a:extLst>
                </p:cNvPr>
                <p:cNvSpPr/>
                <p:nvPr/>
              </p:nvSpPr>
              <p:spPr>
                <a:xfrm>
                  <a:off x="6997804" y="1654812"/>
                  <a:ext cx="298274" cy="244742"/>
                </a:xfrm>
                <a:custGeom>
                  <a:avLst/>
                  <a:gdLst/>
                  <a:ahLst/>
                  <a:cxnLst/>
                  <a:rect l="l" t="t" r="r" b="b"/>
                  <a:pathLst>
                    <a:path w="298274" h="244742">
                      <a:moveTo>
                        <a:pt x="147328" y="0"/>
                      </a:moveTo>
                      <a:cubicBezTo>
                        <a:pt x="212319" y="65590"/>
                        <a:pt x="261867" y="134854"/>
                        <a:pt x="298274" y="206570"/>
                      </a:cubicBezTo>
                      <a:cubicBezTo>
                        <a:pt x="205418" y="258299"/>
                        <a:pt x="92251" y="257374"/>
                        <a:pt x="0" y="204273"/>
                      </a:cubicBezTo>
                      <a:cubicBezTo>
                        <a:pt x="35363" y="132633"/>
                        <a:pt x="83678" y="64016"/>
                        <a:pt x="147328"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Times New Roman" panose="02020603050405020304" pitchFamily="18" charset="0"/>
                    <a:cs typeface="Times New Roman" panose="02020603050405020304" pitchFamily="18" charset="0"/>
                  </a:endParaRPr>
                </a:p>
              </p:txBody>
            </p:sp>
          </p:grpSp>
          <p:sp>
            <p:nvSpPr>
              <p:cNvPr id="26" name="Freeform 15">
                <a:extLst>
                  <a:ext uri="{FF2B5EF4-FFF2-40B4-BE49-F238E27FC236}">
                    <a16:creationId xmlns:a16="http://schemas.microsoft.com/office/drawing/2014/main" id="{58811BA9-6D67-4A28-8AAC-889A285E382F}"/>
                  </a:ext>
                </a:extLst>
              </p:cNvPr>
              <p:cNvSpPr/>
              <p:nvPr/>
            </p:nvSpPr>
            <p:spPr>
              <a:xfrm>
                <a:off x="6777274" y="2572267"/>
                <a:ext cx="552841" cy="436431"/>
              </a:xfrm>
              <a:custGeom>
                <a:avLst/>
                <a:gdLst/>
                <a:ahLst/>
                <a:cxnLst/>
                <a:rect l="l" t="t" r="r" b="b"/>
                <a:pathLst>
                  <a:path w="935319" h="738371">
                    <a:moveTo>
                      <a:pt x="570246" y="5904"/>
                    </a:moveTo>
                    <a:cubicBezTo>
                      <a:pt x="462283" y="64891"/>
                      <a:pt x="426421" y="317189"/>
                      <a:pt x="649701" y="474399"/>
                    </a:cubicBezTo>
                    <a:cubicBezTo>
                      <a:pt x="593836" y="327977"/>
                      <a:pt x="630970" y="255746"/>
                      <a:pt x="667057" y="182470"/>
                    </a:cubicBezTo>
                    <a:cubicBezTo>
                      <a:pt x="667659" y="219721"/>
                      <a:pt x="629598" y="299814"/>
                      <a:pt x="723199" y="346469"/>
                    </a:cubicBezTo>
                    <a:cubicBezTo>
                      <a:pt x="679394" y="206128"/>
                      <a:pt x="864427" y="161920"/>
                      <a:pt x="670152" y="6949"/>
                    </a:cubicBezTo>
                    <a:cubicBezTo>
                      <a:pt x="951156" y="47548"/>
                      <a:pt x="868526" y="190548"/>
                      <a:pt x="935319" y="334595"/>
                    </a:cubicBezTo>
                    <a:cubicBezTo>
                      <a:pt x="886447" y="343095"/>
                      <a:pt x="815632" y="212619"/>
                      <a:pt x="831546" y="274410"/>
                    </a:cubicBezTo>
                    <a:cubicBezTo>
                      <a:pt x="915063" y="518579"/>
                      <a:pt x="665249" y="525551"/>
                      <a:pt x="744586" y="738371"/>
                    </a:cubicBezTo>
                    <a:cubicBezTo>
                      <a:pt x="498005" y="724435"/>
                      <a:pt x="570128" y="495242"/>
                      <a:pt x="454164" y="439509"/>
                    </a:cubicBezTo>
                    <a:cubicBezTo>
                      <a:pt x="422689" y="433882"/>
                      <a:pt x="384944" y="459601"/>
                      <a:pt x="454829" y="574141"/>
                    </a:cubicBezTo>
                    <a:cubicBezTo>
                      <a:pt x="47812" y="270832"/>
                      <a:pt x="333584" y="22904"/>
                      <a:pt x="570246" y="5904"/>
                    </a:cubicBezTo>
                    <a:close/>
                    <a:moveTo>
                      <a:pt x="0" y="0"/>
                    </a:moveTo>
                    <a:lnTo>
                      <a:pt x="9284" y="0"/>
                    </a:lnTo>
                    <a:lnTo>
                      <a:pt x="746" y="590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Times New Roman" panose="02020603050405020304" pitchFamily="18" charset="0"/>
                  <a:cs typeface="Times New Roman" panose="02020603050405020304" pitchFamily="18" charset="0"/>
                </a:endParaRPr>
              </a:p>
            </p:txBody>
          </p:sp>
        </p:grpSp>
        <p:sp>
          <p:nvSpPr>
            <p:cNvPr id="29" name="Oval 9">
              <a:extLst>
                <a:ext uri="{FF2B5EF4-FFF2-40B4-BE49-F238E27FC236}">
                  <a16:creationId xmlns:a16="http://schemas.microsoft.com/office/drawing/2014/main" id="{81CE8F59-DA96-4E4F-A91C-9245188D006A}"/>
                </a:ext>
              </a:extLst>
            </p:cNvPr>
            <p:cNvSpPr/>
            <p:nvPr/>
          </p:nvSpPr>
          <p:spPr>
            <a:xfrm>
              <a:off x="3123939" y="1545684"/>
              <a:ext cx="592852" cy="59285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Times New Roman" panose="02020603050405020304" pitchFamily="18" charset="0"/>
                <a:cs typeface="Times New Roman" panose="02020603050405020304" pitchFamily="18" charset="0"/>
              </a:endParaRPr>
            </a:p>
          </p:txBody>
        </p:sp>
        <p:sp>
          <p:nvSpPr>
            <p:cNvPr id="30" name="Oval 19">
              <a:extLst>
                <a:ext uri="{FF2B5EF4-FFF2-40B4-BE49-F238E27FC236}">
                  <a16:creationId xmlns:a16="http://schemas.microsoft.com/office/drawing/2014/main" id="{96DF2659-76D0-4931-945C-2A929E2F4AC8}"/>
                </a:ext>
              </a:extLst>
            </p:cNvPr>
            <p:cNvSpPr/>
            <p:nvPr/>
          </p:nvSpPr>
          <p:spPr>
            <a:xfrm>
              <a:off x="4047203" y="1545684"/>
              <a:ext cx="592852" cy="59285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Times New Roman" panose="02020603050405020304" pitchFamily="18" charset="0"/>
                <a:cs typeface="Times New Roman" panose="02020603050405020304" pitchFamily="18" charset="0"/>
              </a:endParaRPr>
            </a:p>
          </p:txBody>
        </p:sp>
        <p:sp>
          <p:nvSpPr>
            <p:cNvPr id="31" name="Oval 20">
              <a:extLst>
                <a:ext uri="{FF2B5EF4-FFF2-40B4-BE49-F238E27FC236}">
                  <a16:creationId xmlns:a16="http://schemas.microsoft.com/office/drawing/2014/main" id="{B8D4F501-381F-4ABA-9CF2-01A2EEAF9B26}"/>
                </a:ext>
              </a:extLst>
            </p:cNvPr>
            <p:cNvSpPr/>
            <p:nvPr/>
          </p:nvSpPr>
          <p:spPr>
            <a:xfrm>
              <a:off x="4955219" y="1545684"/>
              <a:ext cx="592852" cy="59285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Times New Roman" panose="02020603050405020304" pitchFamily="18" charset="0"/>
                <a:cs typeface="Times New Roman" panose="02020603050405020304" pitchFamily="18" charset="0"/>
              </a:endParaRPr>
            </a:p>
          </p:txBody>
        </p:sp>
        <p:sp>
          <p:nvSpPr>
            <p:cNvPr id="32" name="Oval 21">
              <a:extLst>
                <a:ext uri="{FF2B5EF4-FFF2-40B4-BE49-F238E27FC236}">
                  <a16:creationId xmlns:a16="http://schemas.microsoft.com/office/drawing/2014/main" id="{5D4B75FC-77AF-4B32-B411-13A67DE6F309}"/>
                </a:ext>
              </a:extLst>
            </p:cNvPr>
            <p:cNvSpPr/>
            <p:nvPr/>
          </p:nvSpPr>
          <p:spPr>
            <a:xfrm>
              <a:off x="5861302" y="1545684"/>
              <a:ext cx="592852" cy="59285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Times New Roman" panose="02020603050405020304" pitchFamily="18" charset="0"/>
                <a:cs typeface="Times New Roman" panose="02020603050405020304" pitchFamily="18" charset="0"/>
              </a:endParaRPr>
            </a:p>
          </p:txBody>
        </p:sp>
        <p:sp>
          <p:nvSpPr>
            <p:cNvPr id="35" name="Oval 22">
              <a:extLst>
                <a:ext uri="{FF2B5EF4-FFF2-40B4-BE49-F238E27FC236}">
                  <a16:creationId xmlns:a16="http://schemas.microsoft.com/office/drawing/2014/main" id="{60D7ACFB-A12E-42AD-A3E7-391B08694D49}"/>
                </a:ext>
              </a:extLst>
            </p:cNvPr>
            <p:cNvSpPr/>
            <p:nvPr/>
          </p:nvSpPr>
          <p:spPr>
            <a:xfrm>
              <a:off x="6749456" y="1545684"/>
              <a:ext cx="592852" cy="59285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Times New Roman" panose="02020603050405020304" pitchFamily="18" charset="0"/>
                <a:cs typeface="Times New Roman" panose="02020603050405020304" pitchFamily="18" charset="0"/>
              </a:endParaRPr>
            </a:p>
          </p:txBody>
        </p:sp>
        <p:sp>
          <p:nvSpPr>
            <p:cNvPr id="36" name="TextBox 23">
              <a:extLst>
                <a:ext uri="{FF2B5EF4-FFF2-40B4-BE49-F238E27FC236}">
                  <a16:creationId xmlns:a16="http://schemas.microsoft.com/office/drawing/2014/main" id="{9191FDC1-EF52-420A-8CDC-719978B570A6}"/>
                </a:ext>
              </a:extLst>
            </p:cNvPr>
            <p:cNvSpPr txBox="1"/>
            <p:nvPr/>
          </p:nvSpPr>
          <p:spPr>
            <a:xfrm>
              <a:off x="3098344" y="1642055"/>
              <a:ext cx="684489" cy="400110"/>
            </a:xfrm>
            <a:prstGeom prst="rect">
              <a:avLst/>
            </a:prstGeom>
            <a:noFill/>
          </p:spPr>
          <p:txBody>
            <a:bodyPr wrap="square" rtlCol="0">
              <a:spAutoFit/>
            </a:bodyPr>
            <a:lstStyle/>
            <a:p>
              <a:pPr algn="ctr"/>
              <a:r>
                <a:rPr lang="en-US" altLang="ko-KR" sz="2000" b="1" dirty="0">
                  <a:solidFill>
                    <a:schemeClr val="accent1"/>
                  </a:solidFill>
                  <a:latin typeface="Times New Roman" panose="02020603050405020304" pitchFamily="18" charset="0"/>
                  <a:ea typeface="微軟正黑體" panose="020B0604030504040204" pitchFamily="34" charset="-120"/>
                  <a:cs typeface="Times New Roman" panose="02020603050405020304" pitchFamily="18" charset="0"/>
                </a:rPr>
                <a:t>01</a:t>
              </a:r>
              <a:endParaRPr lang="ko-KR" altLang="en-US" sz="2000" b="1" dirty="0">
                <a:solidFill>
                  <a:schemeClr val="accent1"/>
                </a:solidFill>
                <a:latin typeface="Times New Roman" panose="02020603050405020304" pitchFamily="18" charset="0"/>
                <a:cs typeface="Times New Roman" panose="02020603050405020304" pitchFamily="18" charset="0"/>
              </a:endParaRPr>
            </a:p>
          </p:txBody>
        </p:sp>
        <p:sp>
          <p:nvSpPr>
            <p:cNvPr id="37" name="TextBox 24">
              <a:extLst>
                <a:ext uri="{FF2B5EF4-FFF2-40B4-BE49-F238E27FC236}">
                  <a16:creationId xmlns:a16="http://schemas.microsoft.com/office/drawing/2014/main" id="{25CCBF2E-3FC0-4D53-BDB9-4FCAD8840495}"/>
                </a:ext>
              </a:extLst>
            </p:cNvPr>
            <p:cNvSpPr txBox="1"/>
            <p:nvPr/>
          </p:nvSpPr>
          <p:spPr>
            <a:xfrm>
              <a:off x="4020805" y="1642055"/>
              <a:ext cx="684489" cy="400110"/>
            </a:xfrm>
            <a:prstGeom prst="rect">
              <a:avLst/>
            </a:prstGeom>
            <a:noFill/>
          </p:spPr>
          <p:txBody>
            <a:bodyPr wrap="square" rtlCol="0">
              <a:spAutoFit/>
            </a:bodyPr>
            <a:lstStyle/>
            <a:p>
              <a:pPr algn="ctr"/>
              <a:r>
                <a:rPr lang="en-US" altLang="ko-KR" sz="2000" b="1" dirty="0">
                  <a:solidFill>
                    <a:srgbClr val="5B9BD5"/>
                  </a:solidFill>
                  <a:latin typeface="Times New Roman" panose="02020603050405020304" pitchFamily="18" charset="0"/>
                  <a:ea typeface="微軟正黑體" panose="020B0604030504040204" pitchFamily="34" charset="-120"/>
                  <a:cs typeface="Times New Roman" panose="02020603050405020304" pitchFamily="18" charset="0"/>
                </a:rPr>
                <a:t>02</a:t>
              </a:r>
              <a:endParaRPr lang="ko-KR" altLang="en-US" sz="2000" b="1" dirty="0">
                <a:solidFill>
                  <a:srgbClr val="5B9BD5"/>
                </a:solidFill>
                <a:latin typeface="Times New Roman" panose="02020603050405020304" pitchFamily="18" charset="0"/>
                <a:cs typeface="Times New Roman" panose="02020603050405020304" pitchFamily="18" charset="0"/>
              </a:endParaRPr>
            </a:p>
          </p:txBody>
        </p:sp>
        <p:sp>
          <p:nvSpPr>
            <p:cNvPr id="38" name="TextBox 25">
              <a:extLst>
                <a:ext uri="{FF2B5EF4-FFF2-40B4-BE49-F238E27FC236}">
                  <a16:creationId xmlns:a16="http://schemas.microsoft.com/office/drawing/2014/main" id="{C576AC5A-5E8B-4609-AE31-504D867B6DFB}"/>
                </a:ext>
              </a:extLst>
            </p:cNvPr>
            <p:cNvSpPr txBox="1"/>
            <p:nvPr/>
          </p:nvSpPr>
          <p:spPr>
            <a:xfrm>
              <a:off x="4928018" y="1642055"/>
              <a:ext cx="684489" cy="400110"/>
            </a:xfrm>
            <a:prstGeom prst="rect">
              <a:avLst/>
            </a:prstGeom>
            <a:noFill/>
          </p:spPr>
          <p:txBody>
            <a:bodyPr wrap="square" rtlCol="0">
              <a:spAutoFit/>
            </a:bodyPr>
            <a:lstStyle/>
            <a:p>
              <a:pPr algn="ctr"/>
              <a:r>
                <a:rPr lang="en-US" altLang="ko-KR" sz="2000" b="1" dirty="0">
                  <a:solidFill>
                    <a:schemeClr val="accent1"/>
                  </a:solidFill>
                  <a:latin typeface="Times New Roman" panose="02020603050405020304" pitchFamily="18" charset="0"/>
                  <a:ea typeface="微軟正黑體" panose="020B0604030504040204" pitchFamily="34" charset="-120"/>
                  <a:cs typeface="Times New Roman" panose="02020603050405020304" pitchFamily="18" charset="0"/>
                </a:rPr>
                <a:t>03</a:t>
              </a:r>
              <a:endParaRPr lang="ko-KR" altLang="en-US" sz="2000" b="1" dirty="0">
                <a:solidFill>
                  <a:schemeClr val="accent1"/>
                </a:solidFill>
                <a:latin typeface="Times New Roman" panose="02020603050405020304" pitchFamily="18" charset="0"/>
                <a:cs typeface="Times New Roman" panose="02020603050405020304" pitchFamily="18" charset="0"/>
              </a:endParaRPr>
            </a:p>
          </p:txBody>
        </p:sp>
        <p:sp>
          <p:nvSpPr>
            <p:cNvPr id="39" name="TextBox 26">
              <a:extLst>
                <a:ext uri="{FF2B5EF4-FFF2-40B4-BE49-F238E27FC236}">
                  <a16:creationId xmlns:a16="http://schemas.microsoft.com/office/drawing/2014/main" id="{9F273884-FD77-4A96-8BF5-614BA3305838}"/>
                </a:ext>
              </a:extLst>
            </p:cNvPr>
            <p:cNvSpPr txBox="1"/>
            <p:nvPr/>
          </p:nvSpPr>
          <p:spPr>
            <a:xfrm>
              <a:off x="5833298" y="1642055"/>
              <a:ext cx="684489" cy="400110"/>
            </a:xfrm>
            <a:prstGeom prst="rect">
              <a:avLst/>
            </a:prstGeom>
            <a:noFill/>
          </p:spPr>
          <p:txBody>
            <a:bodyPr wrap="square" rtlCol="0">
              <a:spAutoFit/>
            </a:bodyPr>
            <a:lstStyle/>
            <a:p>
              <a:pPr algn="ctr"/>
              <a:r>
                <a:rPr lang="en-US" altLang="ko-KR" sz="2000" b="1" dirty="0">
                  <a:solidFill>
                    <a:schemeClr val="accent1"/>
                  </a:solidFill>
                  <a:latin typeface="Times New Roman" panose="02020603050405020304" pitchFamily="18" charset="0"/>
                  <a:ea typeface="微軟正黑體" panose="020B0604030504040204" pitchFamily="34" charset="-120"/>
                  <a:cs typeface="Times New Roman" panose="02020603050405020304" pitchFamily="18" charset="0"/>
                </a:rPr>
                <a:t>04</a:t>
              </a:r>
              <a:endParaRPr lang="ko-KR" altLang="en-US" sz="2000" b="1" dirty="0">
                <a:solidFill>
                  <a:schemeClr val="accent1"/>
                </a:solidFill>
                <a:latin typeface="Times New Roman" panose="02020603050405020304" pitchFamily="18" charset="0"/>
                <a:cs typeface="Times New Roman" panose="02020603050405020304" pitchFamily="18" charset="0"/>
              </a:endParaRPr>
            </a:p>
          </p:txBody>
        </p:sp>
        <p:sp>
          <p:nvSpPr>
            <p:cNvPr id="40" name="TextBox 27">
              <a:extLst>
                <a:ext uri="{FF2B5EF4-FFF2-40B4-BE49-F238E27FC236}">
                  <a16:creationId xmlns:a16="http://schemas.microsoft.com/office/drawing/2014/main" id="{4CBFD598-C59E-406C-AC90-A84D8201CEA6}"/>
                </a:ext>
              </a:extLst>
            </p:cNvPr>
            <p:cNvSpPr txBox="1"/>
            <p:nvPr/>
          </p:nvSpPr>
          <p:spPr>
            <a:xfrm>
              <a:off x="6720649" y="1642055"/>
              <a:ext cx="684489" cy="400110"/>
            </a:xfrm>
            <a:prstGeom prst="rect">
              <a:avLst/>
            </a:prstGeom>
            <a:noFill/>
          </p:spPr>
          <p:txBody>
            <a:bodyPr wrap="square" rtlCol="0">
              <a:spAutoFit/>
            </a:bodyPr>
            <a:lstStyle/>
            <a:p>
              <a:pPr algn="ctr"/>
              <a:r>
                <a:rPr lang="en-US" altLang="ko-KR" sz="2000" b="1" dirty="0">
                  <a:solidFill>
                    <a:schemeClr val="accent1"/>
                  </a:solidFill>
                  <a:latin typeface="Times New Roman" panose="02020603050405020304" pitchFamily="18" charset="0"/>
                  <a:ea typeface="微軟正黑體" panose="020B0604030504040204" pitchFamily="34" charset="-120"/>
                  <a:cs typeface="Times New Roman" panose="02020603050405020304" pitchFamily="18" charset="0"/>
                </a:rPr>
                <a:t>05</a:t>
              </a:r>
              <a:endParaRPr lang="ko-KR" altLang="en-US" sz="2000" b="1" dirty="0">
                <a:solidFill>
                  <a:schemeClr val="accent1"/>
                </a:solidFill>
                <a:latin typeface="Times New Roman" panose="02020603050405020304" pitchFamily="18" charset="0"/>
                <a:cs typeface="Times New Roman" panose="02020603050405020304" pitchFamily="18" charset="0"/>
              </a:endParaRPr>
            </a:p>
          </p:txBody>
        </p:sp>
        <p:sp>
          <p:nvSpPr>
            <p:cNvPr id="41" name="TextBox 28">
              <a:extLst>
                <a:ext uri="{FF2B5EF4-FFF2-40B4-BE49-F238E27FC236}">
                  <a16:creationId xmlns:a16="http://schemas.microsoft.com/office/drawing/2014/main" id="{F7BB3BB8-FDB8-4DCC-8D77-D278B1347CA5}"/>
                </a:ext>
              </a:extLst>
            </p:cNvPr>
            <p:cNvSpPr txBox="1"/>
            <p:nvPr/>
          </p:nvSpPr>
          <p:spPr>
            <a:xfrm rot="16200000">
              <a:off x="1910185" y="3488403"/>
              <a:ext cx="2954655" cy="394868"/>
            </a:xfrm>
            <a:prstGeom prst="rect">
              <a:avLst/>
            </a:prstGeom>
            <a:noFill/>
          </p:spPr>
          <p:txBody>
            <a:bodyPr vert="eaVert" wrap="square" rtlCol="0">
              <a:spAutoFit/>
            </a:bodyPr>
            <a:lstStyle/>
            <a:p>
              <a:pPr algn="r"/>
              <a:r>
                <a:rPr lang="zh-TW" altLang="en-US" sz="2000" b="1"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大學設備與業界師資</a:t>
              </a:r>
              <a:endParaRPr lang="ko-KR" altLang="en-US" sz="2000" b="1" dirty="0">
                <a:solidFill>
                  <a:schemeClr val="bg1"/>
                </a:solidFill>
                <a:latin typeface="Times New Roman" panose="02020603050405020304" pitchFamily="18" charset="0"/>
                <a:cs typeface="Times New Roman" panose="02020603050405020304" pitchFamily="18" charset="0"/>
              </a:endParaRPr>
            </a:p>
          </p:txBody>
        </p:sp>
        <p:sp>
          <p:nvSpPr>
            <p:cNvPr id="42" name="TextBox 29">
              <a:extLst>
                <a:ext uri="{FF2B5EF4-FFF2-40B4-BE49-F238E27FC236}">
                  <a16:creationId xmlns:a16="http://schemas.microsoft.com/office/drawing/2014/main" id="{730AD6D3-AA1C-418B-AC07-B4C6403FAF26}"/>
                </a:ext>
              </a:extLst>
            </p:cNvPr>
            <p:cNvSpPr txBox="1"/>
            <p:nvPr/>
          </p:nvSpPr>
          <p:spPr>
            <a:xfrm rot="16200000">
              <a:off x="3295112" y="3026739"/>
              <a:ext cx="2031325" cy="394867"/>
            </a:xfrm>
            <a:prstGeom prst="rect">
              <a:avLst/>
            </a:prstGeom>
            <a:noFill/>
          </p:spPr>
          <p:txBody>
            <a:bodyPr vert="eaVert" wrap="square" rtlCol="0">
              <a:spAutoFit/>
            </a:bodyPr>
            <a:lstStyle/>
            <a:p>
              <a:pPr algn="r"/>
              <a:r>
                <a:rPr lang="zh-TW" altLang="en-US" sz="2000" b="1"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鼓勵考取證照</a:t>
              </a:r>
              <a:endParaRPr lang="ko-KR" altLang="en-US" sz="2000" b="1" dirty="0">
                <a:solidFill>
                  <a:schemeClr val="bg1"/>
                </a:solidFill>
                <a:latin typeface="Times New Roman" panose="02020603050405020304" pitchFamily="18" charset="0"/>
                <a:cs typeface="Times New Roman" panose="02020603050405020304" pitchFamily="18" charset="0"/>
              </a:endParaRPr>
            </a:p>
          </p:txBody>
        </p:sp>
        <p:sp>
          <p:nvSpPr>
            <p:cNvPr id="43" name="TextBox 30">
              <a:extLst>
                <a:ext uri="{FF2B5EF4-FFF2-40B4-BE49-F238E27FC236}">
                  <a16:creationId xmlns:a16="http://schemas.microsoft.com/office/drawing/2014/main" id="{64C6877B-EC2C-43E5-ABD8-42D628B97F3D}"/>
                </a:ext>
              </a:extLst>
            </p:cNvPr>
            <p:cNvSpPr txBox="1"/>
            <p:nvPr/>
          </p:nvSpPr>
          <p:spPr>
            <a:xfrm rot="16200000">
              <a:off x="4203130" y="3026740"/>
              <a:ext cx="2031325" cy="394867"/>
            </a:xfrm>
            <a:prstGeom prst="rect">
              <a:avLst/>
            </a:prstGeom>
            <a:noFill/>
          </p:spPr>
          <p:txBody>
            <a:bodyPr vert="eaVert" wrap="square" rtlCol="0">
              <a:spAutoFit/>
            </a:bodyPr>
            <a:lstStyle/>
            <a:p>
              <a:pPr algn="r"/>
              <a:r>
                <a:rPr lang="zh-TW" altLang="en-US" sz="2000" b="1"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重視專題製作</a:t>
              </a:r>
              <a:endParaRPr lang="ko-KR" altLang="en-US" sz="2000" b="1" dirty="0">
                <a:solidFill>
                  <a:schemeClr val="bg1"/>
                </a:solidFill>
                <a:latin typeface="Times New Roman" panose="02020603050405020304" pitchFamily="18" charset="0"/>
                <a:cs typeface="Times New Roman" panose="02020603050405020304" pitchFamily="18" charset="0"/>
              </a:endParaRPr>
            </a:p>
          </p:txBody>
        </p:sp>
        <p:sp>
          <p:nvSpPr>
            <p:cNvPr id="44" name="TextBox 31">
              <a:extLst>
                <a:ext uri="{FF2B5EF4-FFF2-40B4-BE49-F238E27FC236}">
                  <a16:creationId xmlns:a16="http://schemas.microsoft.com/office/drawing/2014/main" id="{2B890783-3AAB-4C5D-A628-6F8C70E5F8C8}"/>
                </a:ext>
              </a:extLst>
            </p:cNvPr>
            <p:cNvSpPr txBox="1"/>
            <p:nvPr/>
          </p:nvSpPr>
          <p:spPr>
            <a:xfrm rot="16200000">
              <a:off x="5109212" y="3026740"/>
              <a:ext cx="2031325" cy="394867"/>
            </a:xfrm>
            <a:prstGeom prst="rect">
              <a:avLst/>
            </a:prstGeom>
            <a:noFill/>
          </p:spPr>
          <p:txBody>
            <a:bodyPr vert="eaVert" wrap="square" rtlCol="0">
              <a:spAutoFit/>
            </a:bodyPr>
            <a:lstStyle/>
            <a:p>
              <a:pPr algn="r"/>
              <a:r>
                <a:rPr lang="zh-TW" altLang="en-US" sz="2000" b="1"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彈性課程規劃</a:t>
              </a:r>
              <a:endParaRPr lang="ko-KR" altLang="en-US" sz="2000" b="1" dirty="0">
                <a:solidFill>
                  <a:schemeClr val="bg1"/>
                </a:solidFill>
                <a:latin typeface="Times New Roman" panose="02020603050405020304" pitchFamily="18" charset="0"/>
                <a:cs typeface="Times New Roman" panose="02020603050405020304" pitchFamily="18" charset="0"/>
              </a:endParaRPr>
            </a:p>
          </p:txBody>
        </p:sp>
        <p:sp>
          <p:nvSpPr>
            <p:cNvPr id="45" name="TextBox 32">
              <a:extLst>
                <a:ext uri="{FF2B5EF4-FFF2-40B4-BE49-F238E27FC236}">
                  <a16:creationId xmlns:a16="http://schemas.microsoft.com/office/drawing/2014/main" id="{E4811D28-225D-45E1-967E-5B2749CBB9A7}"/>
                </a:ext>
              </a:extLst>
            </p:cNvPr>
            <p:cNvSpPr txBox="1"/>
            <p:nvPr/>
          </p:nvSpPr>
          <p:spPr>
            <a:xfrm rot="16200000">
              <a:off x="5997367" y="3026740"/>
              <a:ext cx="2031325" cy="394867"/>
            </a:xfrm>
            <a:prstGeom prst="rect">
              <a:avLst/>
            </a:prstGeom>
            <a:noFill/>
          </p:spPr>
          <p:txBody>
            <a:bodyPr vert="eaVert" wrap="square" rtlCol="0">
              <a:spAutoFit/>
            </a:bodyPr>
            <a:lstStyle/>
            <a:p>
              <a:pPr algn="r"/>
              <a:r>
                <a:rPr lang="zh-TW" altLang="en-US" sz="2000" b="1"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落實校外實習</a:t>
              </a:r>
              <a:endParaRPr lang="ko-KR" altLang="en-US" sz="2000" b="1" dirty="0">
                <a:solidFill>
                  <a:schemeClr val="bg1"/>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8563357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群組 1"/>
          <p:cNvGrpSpPr/>
          <p:nvPr/>
        </p:nvGrpSpPr>
        <p:grpSpPr>
          <a:xfrm>
            <a:off x="0" y="4232"/>
            <a:ext cx="2952000" cy="612000"/>
            <a:chOff x="0" y="4233"/>
            <a:chExt cx="5444619" cy="605449"/>
          </a:xfrm>
        </p:grpSpPr>
        <p:sp>
          <p:nvSpPr>
            <p:cNvPr id="120" name="圓角化同側角落矩形 119"/>
            <p:cNvSpPr/>
            <p:nvPr/>
          </p:nvSpPr>
          <p:spPr>
            <a:xfrm rot="16200000" flipH="1">
              <a:off x="2419585" y="-2415352"/>
              <a:ext cx="605449" cy="5444619"/>
            </a:xfrm>
            <a:prstGeom prst="round2SameRect">
              <a:avLst>
                <a:gd name="adj1" fmla="val 0"/>
                <a:gd name="adj2" fmla="val 50000"/>
              </a:avLst>
            </a:prstGeom>
            <a:gradFill flip="none" rotWithShape="1">
              <a:gsLst>
                <a:gs pos="0">
                  <a:srgbClr val="96C8E9"/>
                </a:gs>
                <a:gs pos="55000">
                  <a:srgbClr val="AFEAFF"/>
                </a:gs>
                <a:gs pos="100000">
                  <a:srgbClr val="96C8E9"/>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33" name="圓角化同側角落矩形 32"/>
            <p:cNvSpPr/>
            <p:nvPr/>
          </p:nvSpPr>
          <p:spPr>
            <a:xfrm rot="16200000" flipH="1">
              <a:off x="2463668" y="-2367116"/>
              <a:ext cx="504000" cy="5343418"/>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34" name="Google Shape;446;p38"/>
          <p:cNvSpPr txBox="1">
            <a:spLocks/>
          </p:cNvSpPr>
          <p:nvPr/>
        </p:nvSpPr>
        <p:spPr>
          <a:xfrm>
            <a:off x="53589" y="-41376"/>
            <a:ext cx="9599385"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壹、關於五專</a:t>
            </a:r>
            <a:endParaRPr lang="en-US" dirty="0"/>
          </a:p>
        </p:txBody>
      </p:sp>
      <p:sp>
        <p:nvSpPr>
          <p:cNvPr id="16" name="文字方塊 15">
            <a:extLst>
              <a:ext uri="{FF2B5EF4-FFF2-40B4-BE49-F238E27FC236}">
                <a16:creationId xmlns:a16="http://schemas.microsoft.com/office/drawing/2014/main" id="{40CF2B37-8C54-4A57-A2F8-C3CDCB071677}"/>
              </a:ext>
            </a:extLst>
          </p:cNvPr>
          <p:cNvSpPr txBox="1"/>
          <p:nvPr/>
        </p:nvSpPr>
        <p:spPr>
          <a:xfrm>
            <a:off x="2922915" y="1367516"/>
            <a:ext cx="2304256" cy="584775"/>
          </a:xfrm>
          <a:prstGeom prst="rect">
            <a:avLst/>
          </a:prstGeom>
          <a:noFill/>
        </p:spPr>
        <p:txBody>
          <a:bodyPr wrap="square" rtlCol="0">
            <a:spAutoFit/>
          </a:bodyPr>
          <a:lstStyle/>
          <a:p>
            <a:pPr algn="ctr"/>
            <a:r>
              <a:rPr lang="zh-TW" altLang="en-US" sz="3200" b="1"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護理科</a:t>
            </a:r>
          </a:p>
        </p:txBody>
      </p:sp>
      <p:sp>
        <p:nvSpPr>
          <p:cNvPr id="20" name="文字方塊 19">
            <a:extLst>
              <a:ext uri="{FF2B5EF4-FFF2-40B4-BE49-F238E27FC236}">
                <a16:creationId xmlns:a16="http://schemas.microsoft.com/office/drawing/2014/main" id="{62337F5D-955F-41D4-BA02-693FD352EFDB}"/>
              </a:ext>
            </a:extLst>
          </p:cNvPr>
          <p:cNvSpPr txBox="1"/>
          <p:nvPr/>
        </p:nvSpPr>
        <p:spPr>
          <a:xfrm>
            <a:off x="2365829" y="4116122"/>
            <a:ext cx="2304256" cy="523220"/>
          </a:xfrm>
          <a:prstGeom prst="rect">
            <a:avLst/>
          </a:prstGeom>
          <a:noFill/>
        </p:spPr>
        <p:txBody>
          <a:bodyPr wrap="square" rtlCol="0">
            <a:spAutoFit/>
          </a:bodyPr>
          <a:lstStyle/>
          <a:p>
            <a:pPr algn="ctr"/>
            <a:r>
              <a:rPr lang="zh-TW" altLang="en-US" sz="2800" b="1"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食品營養科</a:t>
            </a:r>
          </a:p>
        </p:txBody>
      </p:sp>
      <p:grpSp>
        <p:nvGrpSpPr>
          <p:cNvPr id="23" name="群組 22"/>
          <p:cNvGrpSpPr/>
          <p:nvPr/>
        </p:nvGrpSpPr>
        <p:grpSpPr>
          <a:xfrm>
            <a:off x="370216" y="657413"/>
            <a:ext cx="11376329" cy="5765007"/>
            <a:chOff x="370216" y="657413"/>
            <a:chExt cx="11376329" cy="5765007"/>
          </a:xfrm>
        </p:grpSpPr>
        <p:grpSp>
          <p:nvGrpSpPr>
            <p:cNvPr id="24" name="群組 23">
              <a:extLst>
                <a:ext uri="{FF2B5EF4-FFF2-40B4-BE49-F238E27FC236}">
                  <a16:creationId xmlns:a16="http://schemas.microsoft.com/office/drawing/2014/main" id="{3B6084F7-EAB4-4437-A02B-14E223EB774C}"/>
                </a:ext>
              </a:extLst>
            </p:cNvPr>
            <p:cNvGrpSpPr/>
            <p:nvPr/>
          </p:nvGrpSpPr>
          <p:grpSpPr>
            <a:xfrm>
              <a:off x="7518380" y="657413"/>
              <a:ext cx="4228165" cy="4559503"/>
              <a:chOff x="6400379" y="999743"/>
              <a:chExt cx="3171124" cy="4559503"/>
            </a:xfrm>
          </p:grpSpPr>
          <p:pic>
            <p:nvPicPr>
              <p:cNvPr id="45" name="圖片 44">
                <a:extLst>
                  <a:ext uri="{FF2B5EF4-FFF2-40B4-BE49-F238E27FC236}">
                    <a16:creationId xmlns:a16="http://schemas.microsoft.com/office/drawing/2014/main" id="{3E7956C5-0B38-499F-8BBF-277A9D9ECF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117188">
                <a:off x="6400379" y="999743"/>
                <a:ext cx="3171124" cy="4559503"/>
              </a:xfrm>
              <a:prstGeom prst="rect">
                <a:avLst/>
              </a:prstGeom>
            </p:spPr>
          </p:pic>
          <p:sp>
            <p:nvSpPr>
              <p:cNvPr id="46" name="矩形 45">
                <a:extLst>
                  <a:ext uri="{FF2B5EF4-FFF2-40B4-BE49-F238E27FC236}">
                    <a16:creationId xmlns:a16="http://schemas.microsoft.com/office/drawing/2014/main" id="{561CC578-61A9-41F1-8D6C-EDC8E5C87AB6}"/>
                  </a:ext>
                </a:extLst>
              </p:cNvPr>
              <p:cNvSpPr/>
              <p:nvPr/>
            </p:nvSpPr>
            <p:spPr bwMode="auto">
              <a:xfrm rot="20983730">
                <a:off x="7221673" y="1373468"/>
                <a:ext cx="1456700" cy="674081"/>
              </a:xfrm>
              <a:prstGeom prst="rect">
                <a:avLst/>
              </a:prstGeom>
              <a:solidFill>
                <a:schemeClr val="bg1">
                  <a:lumMod val="95000"/>
                </a:schemeClr>
              </a:solidFill>
              <a:ln w="9525">
                <a:noFill/>
                <a:round/>
                <a:headEnd/>
                <a:tailEnd type="triangle" w="med" len="med"/>
              </a:ln>
            </p:spPr>
            <p:txBody>
              <a:bodyPr rtlCol="0" anchor="ctr"/>
              <a:lstStyle/>
              <a:p>
                <a:pPr algn="ctr"/>
                <a:r>
                  <a:rPr lang="zh-TW" altLang="en-US" sz="2000" b="1"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就</a:t>
                </a:r>
                <a:r>
                  <a:rPr lang="zh-TW" altLang="en-US" sz="1600" b="1"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 </a:t>
                </a:r>
                <a:r>
                  <a:rPr lang="zh-TW" altLang="en-US" sz="2000" b="1"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業</a:t>
                </a:r>
                <a:r>
                  <a:rPr lang="zh-TW" altLang="en-US" sz="1600" b="1"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 </a:t>
                </a:r>
                <a:r>
                  <a:rPr lang="zh-TW" altLang="en-US" sz="2000" b="1"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門</a:t>
                </a:r>
                <a:r>
                  <a:rPr lang="zh-TW" altLang="en-US" sz="1600" b="1"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 </a:t>
                </a:r>
                <a:r>
                  <a:rPr lang="zh-TW" altLang="en-US" sz="2000" b="1"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票</a:t>
                </a:r>
              </a:p>
            </p:txBody>
          </p:sp>
        </p:grpSp>
        <p:grpSp>
          <p:nvGrpSpPr>
            <p:cNvPr id="25" name="群組 24">
              <a:extLst>
                <a:ext uri="{FF2B5EF4-FFF2-40B4-BE49-F238E27FC236}">
                  <a16:creationId xmlns:a16="http://schemas.microsoft.com/office/drawing/2014/main" id="{A52A74ED-D4A2-4BC3-85DB-B3DB2616004B}"/>
                </a:ext>
              </a:extLst>
            </p:cNvPr>
            <p:cNvGrpSpPr/>
            <p:nvPr/>
          </p:nvGrpSpPr>
          <p:grpSpPr>
            <a:xfrm>
              <a:off x="8446753" y="5330236"/>
              <a:ext cx="3101161" cy="939502"/>
              <a:chOff x="6787088" y="5441065"/>
              <a:chExt cx="2325871" cy="1375709"/>
            </a:xfrm>
          </p:grpSpPr>
          <p:pic>
            <p:nvPicPr>
              <p:cNvPr id="43" name="圖片 42">
                <a:extLst>
                  <a:ext uri="{FF2B5EF4-FFF2-40B4-BE49-F238E27FC236}">
                    <a16:creationId xmlns:a16="http://schemas.microsoft.com/office/drawing/2014/main" id="{CD8FC56B-D50E-4989-928C-C3FF3C859BFF}"/>
                  </a:ext>
                </a:extLst>
              </p:cNvPr>
              <p:cNvPicPr>
                <a:picLocks noChangeAspect="1"/>
              </p:cNvPicPr>
              <p:nvPr/>
            </p:nvPicPr>
            <p:blipFill rotWithShape="1">
              <a:blip r:embed="rId3">
                <a:extLst>
                  <a:ext uri="{28A0092B-C50C-407E-A947-70E740481C1C}">
                    <a14:useLocalDpi xmlns:a14="http://schemas.microsoft.com/office/drawing/2010/main" val="0"/>
                  </a:ext>
                </a:extLst>
              </a:blip>
              <a:srcRect t="20464" b="20388"/>
              <a:stretch/>
            </p:blipFill>
            <p:spPr>
              <a:xfrm>
                <a:off x="6787088" y="5441065"/>
                <a:ext cx="2325871" cy="1375709"/>
              </a:xfrm>
              <a:prstGeom prst="rect">
                <a:avLst/>
              </a:prstGeom>
            </p:spPr>
          </p:pic>
          <p:sp>
            <p:nvSpPr>
              <p:cNvPr id="44" name="文字方塊 43">
                <a:extLst>
                  <a:ext uri="{FF2B5EF4-FFF2-40B4-BE49-F238E27FC236}">
                    <a16:creationId xmlns:a16="http://schemas.microsoft.com/office/drawing/2014/main" id="{65FAF76C-AC4D-4D51-BE63-F719687DC4A4}"/>
                  </a:ext>
                </a:extLst>
              </p:cNvPr>
              <p:cNvSpPr txBox="1"/>
              <p:nvPr/>
            </p:nvSpPr>
            <p:spPr>
              <a:xfrm>
                <a:off x="7013919" y="5790913"/>
                <a:ext cx="1872208" cy="676014"/>
              </a:xfrm>
              <a:prstGeom prst="rect">
                <a:avLst/>
              </a:prstGeom>
              <a:noFill/>
            </p:spPr>
            <p:txBody>
              <a:bodyPr wrap="square" rtlCol="0">
                <a:spAutoFit/>
              </a:bodyPr>
              <a:lstStyle/>
              <a:p>
                <a:pPr algn="ctr"/>
                <a:r>
                  <a:rPr lang="zh-TW" altLang="en-US" sz="240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畢業即就業</a:t>
                </a:r>
              </a:p>
            </p:txBody>
          </p:sp>
        </p:grpSp>
        <p:pic>
          <p:nvPicPr>
            <p:cNvPr id="26" name="圖片 25">
              <a:extLst>
                <a:ext uri="{FF2B5EF4-FFF2-40B4-BE49-F238E27FC236}">
                  <a16:creationId xmlns:a16="http://schemas.microsoft.com/office/drawing/2014/main" id="{4350F420-F45E-476E-91F4-A2F17AED78C1}"/>
                </a:ext>
              </a:extLst>
            </p:cNvPr>
            <p:cNvPicPr>
              <a:picLocks noChangeAspect="1"/>
            </p:cNvPicPr>
            <p:nvPr/>
          </p:nvPicPr>
          <p:blipFill rotWithShape="1">
            <a:blip r:embed="rId4">
              <a:extLst>
                <a:ext uri="{28A0092B-C50C-407E-A947-70E740481C1C}">
                  <a14:useLocalDpi xmlns:a14="http://schemas.microsoft.com/office/drawing/2010/main" val="0"/>
                </a:ext>
              </a:extLst>
            </a:blip>
            <a:srcRect t="2" b="3480"/>
            <a:stretch/>
          </p:blipFill>
          <p:spPr>
            <a:xfrm>
              <a:off x="4105119" y="2284946"/>
              <a:ext cx="3419493" cy="2390952"/>
            </a:xfrm>
            <a:prstGeom prst="rect">
              <a:avLst/>
            </a:prstGeom>
          </p:spPr>
        </p:pic>
        <p:pic>
          <p:nvPicPr>
            <p:cNvPr id="27" name="圖片 26">
              <a:extLst>
                <a:ext uri="{FF2B5EF4-FFF2-40B4-BE49-F238E27FC236}">
                  <a16:creationId xmlns:a16="http://schemas.microsoft.com/office/drawing/2014/main" id="{8C3AB38C-41D3-40CC-B5B2-22461C6B51C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62676" y="2284946"/>
              <a:ext cx="3243301" cy="2432476"/>
            </a:xfrm>
            <a:prstGeom prst="rect">
              <a:avLst/>
            </a:prstGeom>
          </p:spPr>
        </p:pic>
        <p:sp>
          <p:nvSpPr>
            <p:cNvPr id="28" name="文字方塊 27">
              <a:extLst>
                <a:ext uri="{FF2B5EF4-FFF2-40B4-BE49-F238E27FC236}">
                  <a16:creationId xmlns:a16="http://schemas.microsoft.com/office/drawing/2014/main" id="{DFC6D0CD-6D49-4937-B9B5-BC3CE93098AA}"/>
                </a:ext>
              </a:extLst>
            </p:cNvPr>
            <p:cNvSpPr txBox="1"/>
            <p:nvPr/>
          </p:nvSpPr>
          <p:spPr>
            <a:xfrm>
              <a:off x="4502000" y="4649089"/>
              <a:ext cx="2625731" cy="369332"/>
            </a:xfrm>
            <a:prstGeom prst="rect">
              <a:avLst/>
            </a:prstGeom>
            <a:noFill/>
          </p:spPr>
          <p:txBody>
            <a:bodyPr wrap="square" rtlCol="0">
              <a:spAutoFit/>
            </a:bodyPr>
            <a:lstStyle/>
            <a:p>
              <a:pPr algn="ctr"/>
              <a:r>
                <a:rPr lang="en-US" altLang="zh-TW" b="1"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取得專業證照</a:t>
              </a:r>
              <a:r>
                <a:rPr lang="en-US" altLang="zh-TW" b="1"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b="1"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29" name="圓角矩形圖說文字 3">
              <a:extLst>
                <a:ext uri="{FF2B5EF4-FFF2-40B4-BE49-F238E27FC236}">
                  <a16:creationId xmlns:a16="http://schemas.microsoft.com/office/drawing/2014/main" id="{8421348E-CC29-4625-B3BA-20CED1A8123F}"/>
                </a:ext>
              </a:extLst>
            </p:cNvPr>
            <p:cNvSpPr/>
            <p:nvPr/>
          </p:nvSpPr>
          <p:spPr bwMode="auto">
            <a:xfrm>
              <a:off x="2219369" y="1047588"/>
              <a:ext cx="1976837" cy="855917"/>
            </a:xfrm>
            <a:prstGeom prst="wedgeRoundRectCallout">
              <a:avLst>
                <a:gd name="adj1" fmla="val 74655"/>
                <a:gd name="adj2" fmla="val 142428"/>
                <a:gd name="adj3" fmla="val 16667"/>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100000" t="100000"/>
              </a:path>
              <a:tileRect r="-100000" b="-100000"/>
            </a:gradFill>
            <a:ln w="9525">
              <a:noFill/>
              <a:round/>
              <a:headEnd/>
              <a:tailEnd type="triangle" w="med" len="med"/>
            </a:ln>
            <a:scene3d>
              <a:camera prst="orthographicFront"/>
              <a:lightRig rig="threePt" dir="t"/>
            </a:scene3d>
            <a:sp3d>
              <a:bevelT/>
            </a:sp3d>
          </p:spPr>
          <p:txBody>
            <a:bodyPr rtlCol="0" anchor="ctr"/>
            <a:lstStyle/>
            <a:p>
              <a:pPr algn="ctr"/>
              <a:endParaRPr lang="zh-TW" altLang="en-US">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30" name="文字方塊 29">
              <a:extLst>
                <a:ext uri="{FF2B5EF4-FFF2-40B4-BE49-F238E27FC236}">
                  <a16:creationId xmlns:a16="http://schemas.microsoft.com/office/drawing/2014/main" id="{705C00BC-4E69-4B46-AE11-311FA9FA974A}"/>
                </a:ext>
              </a:extLst>
            </p:cNvPr>
            <p:cNvSpPr txBox="1"/>
            <p:nvPr/>
          </p:nvSpPr>
          <p:spPr>
            <a:xfrm>
              <a:off x="2235141" y="1213936"/>
              <a:ext cx="1976839" cy="523220"/>
            </a:xfrm>
            <a:prstGeom prst="rect">
              <a:avLst/>
            </a:prstGeom>
            <a:noFill/>
          </p:spPr>
          <p:txBody>
            <a:bodyPr wrap="square" rtlCol="0">
              <a:spAutoFit/>
            </a:bodyPr>
            <a:lstStyle/>
            <a:p>
              <a:pPr algn="ctr"/>
              <a:r>
                <a:rPr lang="zh-TW" altLang="en-US" sz="2800" b="1" dirty="0">
                  <a:solidFill>
                    <a:prstClr val="white"/>
                  </a:solidFill>
                  <a:latin typeface="Times New Roman" panose="02020603050405020304" pitchFamily="18" charset="0"/>
                  <a:ea typeface="微軟正黑體" panose="020B0604030504040204" pitchFamily="34" charset="-120"/>
                  <a:cs typeface="Times New Roman" panose="02020603050405020304" pitchFamily="18" charset="0"/>
                </a:rPr>
                <a:t>護理科</a:t>
              </a:r>
            </a:p>
          </p:txBody>
        </p:sp>
        <p:sp>
          <p:nvSpPr>
            <p:cNvPr id="31" name="圓角矩形圖說文字 61">
              <a:extLst>
                <a:ext uri="{FF2B5EF4-FFF2-40B4-BE49-F238E27FC236}">
                  <a16:creationId xmlns:a16="http://schemas.microsoft.com/office/drawing/2014/main" id="{209C19A3-4BBE-4FE9-B4DA-E47A88426BAD}"/>
                </a:ext>
              </a:extLst>
            </p:cNvPr>
            <p:cNvSpPr/>
            <p:nvPr/>
          </p:nvSpPr>
          <p:spPr bwMode="auto">
            <a:xfrm>
              <a:off x="501519" y="2221849"/>
              <a:ext cx="2574967" cy="1012208"/>
            </a:xfrm>
            <a:prstGeom prst="wedgeRoundRectCallout">
              <a:avLst>
                <a:gd name="adj1" fmla="val 87781"/>
                <a:gd name="adj2" fmla="val 28764"/>
                <a:gd name="adj3" fmla="val 16667"/>
              </a:avLst>
            </a:prstGeom>
            <a:solidFill>
              <a:srgbClr val="8C64BC"/>
            </a:solidFill>
            <a:ln w="9525">
              <a:noFill/>
              <a:round/>
              <a:headEnd/>
              <a:tailEnd type="triangle" w="med" len="med"/>
            </a:ln>
            <a:scene3d>
              <a:camera prst="orthographicFront"/>
              <a:lightRig rig="threePt" dir="t"/>
            </a:scene3d>
            <a:sp3d>
              <a:bevelT/>
            </a:sp3d>
          </p:spPr>
          <p:txBody>
            <a:bodyPr rtlCol="0" anchor="ctr"/>
            <a:lstStyle/>
            <a:p>
              <a:pPr algn="ctr"/>
              <a:endParaRPr lang="zh-TW" altLang="en-US">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32" name="文字方塊 31">
              <a:extLst>
                <a:ext uri="{FF2B5EF4-FFF2-40B4-BE49-F238E27FC236}">
                  <a16:creationId xmlns:a16="http://schemas.microsoft.com/office/drawing/2014/main" id="{99D19B52-3C99-4ED0-941C-BB17C7BDE6DE}"/>
                </a:ext>
              </a:extLst>
            </p:cNvPr>
            <p:cNvSpPr txBox="1"/>
            <p:nvPr/>
          </p:nvSpPr>
          <p:spPr>
            <a:xfrm>
              <a:off x="370216" y="2284949"/>
              <a:ext cx="2706270" cy="954107"/>
            </a:xfrm>
            <a:prstGeom prst="rect">
              <a:avLst/>
            </a:prstGeom>
            <a:noFill/>
          </p:spPr>
          <p:txBody>
            <a:bodyPr wrap="square" rtlCol="0">
              <a:spAutoFit/>
            </a:bodyPr>
            <a:lstStyle/>
            <a:p>
              <a:pPr algn="ctr"/>
              <a:r>
                <a:rPr lang="zh-TW" altLang="en-US" sz="2800" b="1" dirty="0">
                  <a:solidFill>
                    <a:prstClr val="white"/>
                  </a:solidFill>
                  <a:latin typeface="Times New Roman" panose="02020603050405020304" pitchFamily="18" charset="0"/>
                  <a:ea typeface="微軟正黑體" panose="020B0604030504040204" pitchFamily="34" charset="-120"/>
                  <a:cs typeface="Times New Roman" panose="02020603050405020304" pitchFamily="18" charset="0"/>
                </a:rPr>
                <a:t>復健</a:t>
              </a:r>
              <a:r>
                <a:rPr lang="zh-TW" altLang="en-US" sz="2800" b="1" dirty="0" smtClean="0">
                  <a:solidFill>
                    <a:prstClr val="white"/>
                  </a:solidFill>
                  <a:latin typeface="Times New Roman" panose="02020603050405020304" pitchFamily="18" charset="0"/>
                  <a:ea typeface="微軟正黑體" panose="020B0604030504040204" pitchFamily="34" charset="-120"/>
                  <a:cs typeface="Times New Roman" panose="02020603050405020304" pitchFamily="18" charset="0"/>
                </a:rPr>
                <a:t>科</a:t>
              </a:r>
              <a:endParaRPr lang="en-US" altLang="zh-TW" sz="2800" b="1" dirty="0" smtClean="0">
                <a:solidFill>
                  <a:prstClr val="white"/>
                </a:solidFill>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zh-TW" altLang="en-US" sz="2800" b="1" dirty="0" smtClean="0">
                  <a:solidFill>
                    <a:prstClr val="white"/>
                  </a:solidFill>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sz="2800" b="1" dirty="0" smtClean="0">
                  <a:solidFill>
                    <a:prstClr val="white"/>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800" b="1" dirty="0">
                  <a:solidFill>
                    <a:prstClr val="white"/>
                  </a:solidFill>
                  <a:latin typeface="Times New Roman" panose="02020603050405020304" pitchFamily="18" charset="0"/>
                  <a:ea typeface="微軟正黑體" panose="020B0604030504040204" pitchFamily="34" charset="-120"/>
                  <a:cs typeface="Times New Roman" panose="02020603050405020304" pitchFamily="18" charset="0"/>
                </a:rPr>
                <a:t>物理</a:t>
              </a:r>
              <a:r>
                <a:rPr lang="zh-TW" altLang="en-US" sz="2800" b="1" dirty="0" smtClean="0">
                  <a:solidFill>
                    <a:prstClr val="white"/>
                  </a:solidFill>
                  <a:latin typeface="Times New Roman" panose="02020603050405020304" pitchFamily="18" charset="0"/>
                  <a:ea typeface="微軟正黑體" panose="020B0604030504040204" pitchFamily="34" charset="-120"/>
                  <a:cs typeface="Times New Roman" panose="02020603050405020304" pitchFamily="18" charset="0"/>
                </a:rPr>
                <a:t>治療組</a:t>
              </a:r>
              <a:r>
                <a:rPr lang="en-US" altLang="zh-TW" sz="2800" b="1" dirty="0" smtClean="0">
                  <a:solidFill>
                    <a:prstClr val="white"/>
                  </a:solidFill>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2800" b="1" dirty="0">
                <a:solidFill>
                  <a:prstClr val="white"/>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35" name="圓角矩形圖說文字 64">
              <a:extLst>
                <a:ext uri="{FF2B5EF4-FFF2-40B4-BE49-F238E27FC236}">
                  <a16:creationId xmlns:a16="http://schemas.microsoft.com/office/drawing/2014/main" id="{ABCE7798-D3B6-4B1A-AAB0-6695800A17D6}"/>
                </a:ext>
              </a:extLst>
            </p:cNvPr>
            <p:cNvSpPr/>
            <p:nvPr/>
          </p:nvSpPr>
          <p:spPr bwMode="auto">
            <a:xfrm>
              <a:off x="546931" y="3750769"/>
              <a:ext cx="2456917" cy="855917"/>
            </a:xfrm>
            <a:prstGeom prst="wedgeRoundRectCallout">
              <a:avLst>
                <a:gd name="adj1" fmla="val 94256"/>
                <a:gd name="adj2" fmla="val -25292"/>
                <a:gd name="adj3" fmla="val 16667"/>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8100000" scaled="1"/>
              <a:tileRect/>
            </a:gradFill>
            <a:ln w="9525">
              <a:noFill/>
              <a:round/>
              <a:headEnd/>
              <a:tailEnd type="triangle" w="med" len="med"/>
            </a:ln>
            <a:scene3d>
              <a:camera prst="orthographicFront"/>
              <a:lightRig rig="threePt" dir="t"/>
            </a:scene3d>
            <a:sp3d>
              <a:bevelT/>
            </a:sp3d>
          </p:spPr>
          <p:txBody>
            <a:bodyPr rtlCol="0" anchor="ctr"/>
            <a:lstStyle/>
            <a:p>
              <a:pPr algn="ctr"/>
              <a:endParaRPr lang="zh-TW" altLang="en-US">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36" name="文字方塊 35">
              <a:extLst>
                <a:ext uri="{FF2B5EF4-FFF2-40B4-BE49-F238E27FC236}">
                  <a16:creationId xmlns:a16="http://schemas.microsoft.com/office/drawing/2014/main" id="{AD09EB2A-907A-4337-A148-5859E48C8349}"/>
                </a:ext>
              </a:extLst>
            </p:cNvPr>
            <p:cNvSpPr txBox="1"/>
            <p:nvPr/>
          </p:nvSpPr>
          <p:spPr>
            <a:xfrm>
              <a:off x="458223" y="3955700"/>
              <a:ext cx="2634332" cy="523220"/>
            </a:xfrm>
            <a:prstGeom prst="rect">
              <a:avLst/>
            </a:prstGeom>
            <a:noFill/>
          </p:spPr>
          <p:txBody>
            <a:bodyPr wrap="square" rtlCol="0">
              <a:spAutoFit/>
            </a:bodyPr>
            <a:lstStyle/>
            <a:p>
              <a:pPr algn="ctr"/>
              <a:r>
                <a:rPr lang="zh-TW" altLang="en-US" sz="2800" b="1" dirty="0">
                  <a:solidFill>
                    <a:prstClr val="white"/>
                  </a:solidFill>
                  <a:latin typeface="Times New Roman" panose="02020603050405020304" pitchFamily="18" charset="0"/>
                  <a:ea typeface="微軟正黑體" panose="020B0604030504040204" pitchFamily="34" charset="-120"/>
                  <a:cs typeface="Times New Roman" panose="02020603050405020304" pitchFamily="18" charset="0"/>
                </a:rPr>
                <a:t>醫事檢驗</a:t>
              </a:r>
              <a:r>
                <a:rPr lang="zh-TW" altLang="en-US" sz="2800" b="1" dirty="0" smtClean="0">
                  <a:solidFill>
                    <a:prstClr val="white"/>
                  </a:solidFill>
                  <a:latin typeface="Times New Roman" panose="02020603050405020304" pitchFamily="18" charset="0"/>
                  <a:ea typeface="微軟正黑體" panose="020B0604030504040204" pitchFamily="34" charset="-120"/>
                  <a:cs typeface="Times New Roman" panose="02020603050405020304" pitchFamily="18" charset="0"/>
                </a:rPr>
                <a:t>科</a:t>
              </a:r>
              <a:endParaRPr lang="zh-TW" altLang="en-US" sz="2800" b="1" dirty="0">
                <a:solidFill>
                  <a:prstClr val="white"/>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37" name="圓角矩形圖說文字 66">
              <a:extLst>
                <a:ext uri="{FF2B5EF4-FFF2-40B4-BE49-F238E27FC236}">
                  <a16:creationId xmlns:a16="http://schemas.microsoft.com/office/drawing/2014/main" id="{F779C9B1-426C-4620-B86F-5522259E2580}"/>
                </a:ext>
              </a:extLst>
            </p:cNvPr>
            <p:cNvSpPr/>
            <p:nvPr/>
          </p:nvSpPr>
          <p:spPr bwMode="auto">
            <a:xfrm>
              <a:off x="1841619" y="5018421"/>
              <a:ext cx="2133476" cy="832266"/>
            </a:xfrm>
            <a:prstGeom prst="wedgeRoundRectCallout">
              <a:avLst>
                <a:gd name="adj1" fmla="val 56499"/>
                <a:gd name="adj2" fmla="val -116617"/>
                <a:gd name="adj3" fmla="val 16667"/>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2700000" scaled="1"/>
              <a:tileRect/>
            </a:gradFill>
            <a:ln w="9525">
              <a:noFill/>
              <a:round/>
              <a:headEnd/>
              <a:tailEnd type="triangle" w="med" len="med"/>
            </a:ln>
            <a:scene3d>
              <a:camera prst="orthographicFront"/>
              <a:lightRig rig="threePt" dir="t"/>
            </a:scene3d>
            <a:sp3d>
              <a:bevelT/>
            </a:sp3d>
          </p:spPr>
          <p:txBody>
            <a:bodyPr rtlCol="0" anchor="ctr"/>
            <a:lstStyle/>
            <a:p>
              <a:pPr algn="ctr"/>
              <a:endParaRPr lang="zh-TW" altLang="en-US">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38" name="文字方塊 37">
              <a:extLst>
                <a:ext uri="{FF2B5EF4-FFF2-40B4-BE49-F238E27FC236}">
                  <a16:creationId xmlns:a16="http://schemas.microsoft.com/office/drawing/2014/main" id="{26EFD638-0BE6-4122-910A-B84E73D44F2C}"/>
                </a:ext>
              </a:extLst>
            </p:cNvPr>
            <p:cNvSpPr txBox="1"/>
            <p:nvPr/>
          </p:nvSpPr>
          <p:spPr>
            <a:xfrm>
              <a:off x="1641807" y="5211150"/>
              <a:ext cx="2433236" cy="523220"/>
            </a:xfrm>
            <a:prstGeom prst="rect">
              <a:avLst/>
            </a:prstGeom>
            <a:noFill/>
          </p:spPr>
          <p:txBody>
            <a:bodyPr wrap="square" rtlCol="0">
              <a:spAutoFit/>
            </a:bodyPr>
            <a:lstStyle/>
            <a:p>
              <a:pPr algn="ctr"/>
              <a:r>
                <a:rPr lang="zh-TW" altLang="en-US" sz="2800" b="1" dirty="0">
                  <a:solidFill>
                    <a:prstClr val="white"/>
                  </a:solidFill>
                  <a:latin typeface="Times New Roman" panose="02020603050405020304" pitchFamily="18" charset="0"/>
                  <a:ea typeface="微軟正黑體" panose="020B0604030504040204" pitchFamily="34" charset="-120"/>
                  <a:cs typeface="Times New Roman" panose="02020603050405020304" pitchFamily="18" charset="0"/>
                </a:rPr>
                <a:t>視光科</a:t>
              </a:r>
            </a:p>
          </p:txBody>
        </p:sp>
        <p:sp>
          <p:nvSpPr>
            <p:cNvPr id="39" name="圓角矩形圖說文字 3">
              <a:extLst>
                <a:ext uri="{FF2B5EF4-FFF2-40B4-BE49-F238E27FC236}">
                  <a16:creationId xmlns:a16="http://schemas.microsoft.com/office/drawing/2014/main" id="{8421348E-CC29-4625-B3BA-20CED1A8123F}"/>
                </a:ext>
              </a:extLst>
            </p:cNvPr>
            <p:cNvSpPr/>
            <p:nvPr/>
          </p:nvSpPr>
          <p:spPr bwMode="auto">
            <a:xfrm>
              <a:off x="4802736" y="774239"/>
              <a:ext cx="2699056" cy="1184813"/>
            </a:xfrm>
            <a:prstGeom prst="wedgeRoundRectCallout">
              <a:avLst>
                <a:gd name="adj1" fmla="val -22906"/>
                <a:gd name="adj2" fmla="val 86859"/>
                <a:gd name="adj3" fmla="val 16667"/>
              </a:avLst>
            </a:prstGeom>
            <a:gradFill flip="none" rotWithShape="1">
              <a:gsLst>
                <a:gs pos="0">
                  <a:schemeClr val="accent2"/>
                </a:gs>
                <a:gs pos="34000">
                  <a:schemeClr val="accent2"/>
                </a:gs>
                <a:gs pos="100000">
                  <a:schemeClr val="accent4">
                    <a:lumMod val="60000"/>
                    <a:lumOff val="40000"/>
                  </a:schemeClr>
                </a:gs>
              </a:gsLst>
              <a:path path="circle">
                <a:fillToRect l="100000" t="100000"/>
              </a:path>
              <a:tileRect r="-100000" b="-100000"/>
            </a:gradFill>
            <a:ln w="9525">
              <a:noFill/>
              <a:round/>
              <a:headEnd/>
              <a:tailEnd type="triangle" w="med" len="med"/>
            </a:ln>
            <a:scene3d>
              <a:camera prst="orthographicFront"/>
              <a:lightRig rig="threePt" dir="t"/>
            </a:scene3d>
            <a:sp3d>
              <a:bevelT/>
            </a:sp3d>
          </p:spPr>
          <p:txBody>
            <a:bodyPr rtlCol="0" anchor="ctr"/>
            <a:lstStyle/>
            <a:p>
              <a:pPr algn="ctr"/>
              <a:endParaRPr lang="zh-TW" altLang="en-US">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40" name="文字方塊 39">
              <a:extLst>
                <a:ext uri="{FF2B5EF4-FFF2-40B4-BE49-F238E27FC236}">
                  <a16:creationId xmlns:a16="http://schemas.microsoft.com/office/drawing/2014/main" id="{705C00BC-4E69-4B46-AE11-311FA9FA974A}"/>
                </a:ext>
              </a:extLst>
            </p:cNvPr>
            <p:cNvSpPr txBox="1"/>
            <p:nvPr/>
          </p:nvSpPr>
          <p:spPr>
            <a:xfrm>
              <a:off x="4802736" y="906669"/>
              <a:ext cx="2699055" cy="954107"/>
            </a:xfrm>
            <a:prstGeom prst="rect">
              <a:avLst/>
            </a:prstGeom>
            <a:noFill/>
          </p:spPr>
          <p:txBody>
            <a:bodyPr wrap="square" rtlCol="0">
              <a:spAutoFit/>
            </a:bodyPr>
            <a:lstStyle/>
            <a:p>
              <a:pPr algn="ctr"/>
              <a:r>
                <a:rPr lang="zh-TW" altLang="en-US" sz="2800" b="1" dirty="0" smtClean="0">
                  <a:solidFill>
                    <a:prstClr val="white"/>
                  </a:solidFill>
                  <a:latin typeface="Times New Roman" panose="02020603050405020304" pitchFamily="18" charset="0"/>
                  <a:ea typeface="微軟正黑體" panose="020B0604030504040204" pitchFamily="34" charset="-120"/>
                  <a:cs typeface="Times New Roman" panose="02020603050405020304" pitchFamily="18" charset="0"/>
                </a:rPr>
                <a:t>人工智慧暨醫療智慧應用科</a:t>
              </a:r>
              <a:endParaRPr lang="zh-TW" altLang="en-US" sz="2800" b="1" dirty="0">
                <a:solidFill>
                  <a:prstClr val="white"/>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41" name="圓角矩形圖說文字 66">
              <a:extLst>
                <a:ext uri="{FF2B5EF4-FFF2-40B4-BE49-F238E27FC236}">
                  <a16:creationId xmlns:a16="http://schemas.microsoft.com/office/drawing/2014/main" id="{F779C9B1-426C-4620-B86F-5522259E2580}"/>
                </a:ext>
              </a:extLst>
            </p:cNvPr>
            <p:cNvSpPr/>
            <p:nvPr/>
          </p:nvSpPr>
          <p:spPr bwMode="auto">
            <a:xfrm>
              <a:off x="4502000" y="5704460"/>
              <a:ext cx="2999792" cy="717960"/>
            </a:xfrm>
            <a:prstGeom prst="wedgeRoundRectCallout">
              <a:avLst>
                <a:gd name="adj1" fmla="val -23852"/>
                <a:gd name="adj2" fmla="val -153833"/>
                <a:gd name="adj3" fmla="val 16667"/>
              </a:avLst>
            </a:prstGeom>
            <a:gradFill flip="none" rotWithShape="1">
              <a:gsLst>
                <a:gs pos="0">
                  <a:schemeClr val="accent6">
                    <a:lumMod val="50000"/>
                  </a:schemeClr>
                </a:gs>
                <a:gs pos="50000">
                  <a:srgbClr val="92D050"/>
                </a:gs>
                <a:gs pos="100000">
                  <a:schemeClr val="accent6">
                    <a:lumMod val="20000"/>
                    <a:lumOff val="80000"/>
                  </a:schemeClr>
                </a:gs>
              </a:gsLst>
              <a:lin ang="2700000" scaled="1"/>
              <a:tileRect/>
            </a:gradFill>
            <a:ln w="9525">
              <a:noFill/>
              <a:round/>
              <a:headEnd/>
              <a:tailEnd type="triangle" w="med" len="med"/>
            </a:ln>
            <a:scene3d>
              <a:camera prst="orthographicFront"/>
              <a:lightRig rig="threePt" dir="t"/>
            </a:scene3d>
            <a:sp3d>
              <a:bevelT/>
            </a:sp3d>
          </p:spPr>
          <p:txBody>
            <a:bodyPr rtlCol="0" anchor="ctr"/>
            <a:lstStyle/>
            <a:p>
              <a:pPr algn="ctr"/>
              <a:endParaRPr lang="zh-TW" altLang="en-US">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42" name="文字方塊 41">
              <a:extLst>
                <a:ext uri="{FF2B5EF4-FFF2-40B4-BE49-F238E27FC236}">
                  <a16:creationId xmlns:a16="http://schemas.microsoft.com/office/drawing/2014/main" id="{705C00BC-4E69-4B46-AE11-311FA9FA974A}"/>
                </a:ext>
              </a:extLst>
            </p:cNvPr>
            <p:cNvSpPr txBox="1"/>
            <p:nvPr/>
          </p:nvSpPr>
          <p:spPr>
            <a:xfrm>
              <a:off x="4196206" y="5799987"/>
              <a:ext cx="3605236" cy="523220"/>
            </a:xfrm>
            <a:prstGeom prst="rect">
              <a:avLst/>
            </a:prstGeom>
            <a:noFill/>
          </p:spPr>
          <p:txBody>
            <a:bodyPr wrap="square" rtlCol="0">
              <a:spAutoFit/>
            </a:bodyPr>
            <a:lstStyle/>
            <a:p>
              <a:pPr algn="ctr"/>
              <a:r>
                <a:rPr lang="zh-TW" altLang="en-US" sz="2800" b="1" dirty="0" smtClean="0">
                  <a:solidFill>
                    <a:prstClr val="white"/>
                  </a:solidFill>
                  <a:latin typeface="Times New Roman" panose="02020603050405020304" pitchFamily="18" charset="0"/>
                  <a:ea typeface="微軟正黑體" panose="020B0604030504040204" pitchFamily="34" charset="-120"/>
                  <a:cs typeface="Times New Roman" panose="02020603050405020304" pitchFamily="18" charset="0"/>
                </a:rPr>
                <a:t>職業安全衛生科</a:t>
              </a:r>
              <a:endParaRPr lang="zh-TW" altLang="en-US" sz="2800" b="1" dirty="0">
                <a:solidFill>
                  <a:prstClr val="white"/>
                </a:solidFill>
                <a:latin typeface="Times New Roman" panose="02020603050405020304" pitchFamily="18" charset="0"/>
                <a:ea typeface="微軟正黑體" panose="020B0604030504040204" pitchFamily="34" charset="-120"/>
                <a:cs typeface="Times New Roman" panose="02020603050405020304" pitchFamily="18" charset="0"/>
              </a:endParaRPr>
            </a:p>
          </p:txBody>
        </p:sp>
      </p:grpSp>
    </p:spTree>
    <p:extLst>
      <p:ext uri="{BB962C8B-B14F-4D97-AF65-F5344CB8AC3E}">
        <p14:creationId xmlns:p14="http://schemas.microsoft.com/office/powerpoint/2010/main" val="5263226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群組 1"/>
          <p:cNvGrpSpPr/>
          <p:nvPr/>
        </p:nvGrpSpPr>
        <p:grpSpPr>
          <a:xfrm>
            <a:off x="0" y="4232"/>
            <a:ext cx="2952000" cy="612000"/>
            <a:chOff x="0" y="4233"/>
            <a:chExt cx="5444619" cy="605449"/>
          </a:xfrm>
        </p:grpSpPr>
        <p:sp>
          <p:nvSpPr>
            <p:cNvPr id="120" name="圓角化同側角落矩形 119"/>
            <p:cNvSpPr/>
            <p:nvPr/>
          </p:nvSpPr>
          <p:spPr>
            <a:xfrm rot="16200000" flipH="1">
              <a:off x="2419585" y="-2415352"/>
              <a:ext cx="605449" cy="5444619"/>
            </a:xfrm>
            <a:prstGeom prst="round2SameRect">
              <a:avLst>
                <a:gd name="adj1" fmla="val 0"/>
                <a:gd name="adj2" fmla="val 50000"/>
              </a:avLst>
            </a:prstGeom>
            <a:gradFill flip="none" rotWithShape="1">
              <a:gsLst>
                <a:gs pos="0">
                  <a:srgbClr val="96C8E9"/>
                </a:gs>
                <a:gs pos="55000">
                  <a:srgbClr val="AFEAFF"/>
                </a:gs>
                <a:gs pos="100000">
                  <a:srgbClr val="96C8E9"/>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33" name="圓角化同側角落矩形 32"/>
            <p:cNvSpPr/>
            <p:nvPr/>
          </p:nvSpPr>
          <p:spPr>
            <a:xfrm rot="16200000" flipH="1">
              <a:off x="2463668" y="-2367116"/>
              <a:ext cx="504000" cy="5343418"/>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34" name="Google Shape;446;p38"/>
          <p:cNvSpPr txBox="1">
            <a:spLocks/>
          </p:cNvSpPr>
          <p:nvPr/>
        </p:nvSpPr>
        <p:spPr>
          <a:xfrm>
            <a:off x="53589" y="-41376"/>
            <a:ext cx="9599385"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壹、關於五專</a:t>
            </a:r>
            <a:endParaRPr lang="en-US" dirty="0"/>
          </a:p>
        </p:txBody>
      </p:sp>
      <p:sp>
        <p:nvSpPr>
          <p:cNvPr id="21" name="向右箭號 16">
            <a:extLst>
              <a:ext uri="{FF2B5EF4-FFF2-40B4-BE49-F238E27FC236}">
                <a16:creationId xmlns:a16="http://schemas.microsoft.com/office/drawing/2014/main" id="{3EBF832F-0C57-4A16-8A79-F0A297F6E2B3}"/>
              </a:ext>
            </a:extLst>
          </p:cNvPr>
          <p:cNvSpPr/>
          <p:nvPr/>
        </p:nvSpPr>
        <p:spPr>
          <a:xfrm>
            <a:off x="5666431" y="4316291"/>
            <a:ext cx="4089891" cy="503238"/>
          </a:xfrm>
          <a:prstGeom prst="rightArrow">
            <a:avLst/>
          </a:prstGeom>
          <a:solidFill>
            <a:schemeClr val="accent2">
              <a:lumMod val="20000"/>
              <a:lumOff val="8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22" name="向右箭號 17">
            <a:extLst>
              <a:ext uri="{FF2B5EF4-FFF2-40B4-BE49-F238E27FC236}">
                <a16:creationId xmlns:a16="http://schemas.microsoft.com/office/drawing/2014/main" id="{A405E878-2F1C-4B88-A0FB-A148D400558B}"/>
              </a:ext>
            </a:extLst>
          </p:cNvPr>
          <p:cNvSpPr/>
          <p:nvPr/>
        </p:nvSpPr>
        <p:spPr>
          <a:xfrm>
            <a:off x="9238201" y="5444106"/>
            <a:ext cx="530874" cy="504825"/>
          </a:xfrm>
          <a:prstGeom prst="rightArrow">
            <a:avLst/>
          </a:prstGeom>
          <a:solidFill>
            <a:schemeClr val="accent2">
              <a:lumMod val="20000"/>
              <a:lumOff val="8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latin typeface="Times New Roman" panose="02020603050405020304" pitchFamily="18" charset="0"/>
              <a:ea typeface="微軟正黑體" panose="020B0604030504040204" pitchFamily="34" charset="-120"/>
              <a:cs typeface="Times New Roman" panose="02020603050405020304" pitchFamily="18" charset="0"/>
            </a:endParaRPr>
          </a:p>
        </p:txBody>
      </p:sp>
      <p:pic>
        <p:nvPicPr>
          <p:cNvPr id="23" name="Picture 10" descr="C:\Users\Administrator\Desktop\th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1419" y="3491089"/>
            <a:ext cx="3465013" cy="1812766"/>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Z:\文宣\圖片\群科圖案\土木與建築群.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5832" y="3882761"/>
            <a:ext cx="1034261" cy="1370299"/>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Z:\文宣\圖片\群科圖案\動力機械群.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37544" y="3965248"/>
            <a:ext cx="974446" cy="1206937"/>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descr="Z:\文宣\圖片\群科圖案\外語群.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1391"/>
          <a:stretch/>
        </p:blipFill>
        <p:spPr bwMode="auto">
          <a:xfrm>
            <a:off x="8291877" y="5104018"/>
            <a:ext cx="946324" cy="1296144"/>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8" descr="https://tse2.mm.bing.net/th?id=OIP.mS4BzkKpOCGPT0m1gYve_wHaGo&amp;pid=Api&amp;P=0&amp;w=191&amp;h=172"/>
          <p:cNvPicPr>
            <a:picLocks noChangeAspect="1" noChangeArrowheads="1"/>
          </p:cNvPicPr>
          <p:nvPr/>
        </p:nvPicPr>
        <p:blipFill>
          <a:blip r:embed="rId6">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flipH="1">
            <a:off x="5792072" y="4841440"/>
            <a:ext cx="2457198" cy="1725706"/>
          </a:xfrm>
          <a:prstGeom prst="rect">
            <a:avLst/>
          </a:prstGeom>
          <a:noFill/>
          <a:extLst>
            <a:ext uri="{909E8E84-426E-40DD-AFC4-6F175D3DCCD1}">
              <a14:hiddenFill xmlns:a14="http://schemas.microsoft.com/office/drawing/2010/main">
                <a:solidFill>
                  <a:srgbClr val="FFFFFF"/>
                </a:solidFill>
              </a14:hiddenFill>
            </a:ext>
          </a:extLst>
        </p:spPr>
      </p:pic>
      <p:sp>
        <p:nvSpPr>
          <p:cNvPr id="28" name="向右箭號 14">
            <a:extLst>
              <a:ext uri="{FF2B5EF4-FFF2-40B4-BE49-F238E27FC236}">
                <a16:creationId xmlns:a16="http://schemas.microsoft.com/office/drawing/2014/main" id="{0EF4B42E-250D-41DF-AF5C-E2B28135365F}"/>
              </a:ext>
            </a:extLst>
          </p:cNvPr>
          <p:cNvSpPr/>
          <p:nvPr/>
        </p:nvSpPr>
        <p:spPr>
          <a:xfrm>
            <a:off x="6528987" y="1589329"/>
            <a:ext cx="3240088" cy="504825"/>
          </a:xfrm>
          <a:prstGeom prst="rightArrow">
            <a:avLst/>
          </a:prstGeom>
          <a:solidFill>
            <a:schemeClr val="accent2">
              <a:lumMod val="20000"/>
              <a:lumOff val="8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29" name="向右箭號 15">
            <a:extLst>
              <a:ext uri="{FF2B5EF4-FFF2-40B4-BE49-F238E27FC236}">
                <a16:creationId xmlns:a16="http://schemas.microsoft.com/office/drawing/2014/main" id="{2897748C-971A-42BB-A8D9-B72F639BB54D}"/>
              </a:ext>
            </a:extLst>
          </p:cNvPr>
          <p:cNvSpPr/>
          <p:nvPr/>
        </p:nvSpPr>
        <p:spPr>
          <a:xfrm>
            <a:off x="8956360" y="2786426"/>
            <a:ext cx="812715" cy="504825"/>
          </a:xfrm>
          <a:prstGeom prst="rightArrow">
            <a:avLst/>
          </a:prstGeom>
          <a:solidFill>
            <a:schemeClr val="accent2">
              <a:lumMod val="20000"/>
              <a:lumOff val="8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30" name="矩形 29">
            <a:extLst>
              <a:ext uri="{FF2B5EF4-FFF2-40B4-BE49-F238E27FC236}">
                <a16:creationId xmlns:a16="http://schemas.microsoft.com/office/drawing/2014/main" id="{A6391D9F-93D8-40B7-BCCB-14C1C316DC0C}"/>
              </a:ext>
            </a:extLst>
          </p:cNvPr>
          <p:cNvSpPr/>
          <p:nvPr/>
        </p:nvSpPr>
        <p:spPr>
          <a:xfrm>
            <a:off x="10142500" y="670583"/>
            <a:ext cx="1150938" cy="5688013"/>
          </a:xfrm>
          <a:prstGeom prst="rect">
            <a:avLst/>
          </a:prstGeom>
          <a:gradFill flip="none" rotWithShape="1">
            <a:gsLst>
              <a:gs pos="0">
                <a:srgbClr val="7030A0">
                  <a:tint val="66000"/>
                  <a:satMod val="160000"/>
                </a:srgbClr>
              </a:gs>
              <a:gs pos="73000">
                <a:srgbClr val="7030A0"/>
              </a:gs>
              <a:gs pos="100000">
                <a:srgbClr val="7030A0">
                  <a:tint val="23500"/>
                  <a:satMod val="160000"/>
                </a:srgbClr>
              </a:gs>
            </a:gsLst>
            <a:path path="circle">
              <a:fillToRect l="50000" t="50000" r="50000" b="50000"/>
            </a:path>
            <a:tileRect/>
          </a:gra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TW" altLang="en-US" sz="3200" b="1"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熟</a:t>
            </a:r>
            <a:endParaRPr lang="en-US" altLang="zh-TW" sz="3200" b="1"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endParaRPr>
          </a:p>
          <a:p>
            <a:pPr algn="ctr" eaLnBrk="1" hangingPunct="1">
              <a:defRPr/>
            </a:pPr>
            <a:r>
              <a:rPr lang="zh-TW" altLang="en-US" sz="3200" b="1"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悉</a:t>
            </a:r>
            <a:endParaRPr lang="en-US" altLang="zh-TW" sz="3200" b="1"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endParaRPr>
          </a:p>
          <a:p>
            <a:pPr algn="ctr" eaLnBrk="1" hangingPunct="1">
              <a:defRPr/>
            </a:pPr>
            <a:r>
              <a:rPr lang="zh-TW" altLang="en-US" sz="3200" b="1"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職</a:t>
            </a:r>
            <a:endParaRPr lang="en-US" altLang="zh-TW" sz="3200" b="1"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endParaRPr>
          </a:p>
          <a:p>
            <a:pPr algn="ctr" eaLnBrk="1" hangingPunct="1">
              <a:defRPr/>
            </a:pPr>
            <a:r>
              <a:rPr lang="zh-TW" altLang="en-US" sz="3200" b="1"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場</a:t>
            </a:r>
            <a:endParaRPr lang="en-US" altLang="zh-TW" sz="3200" b="1"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endParaRPr>
          </a:p>
          <a:p>
            <a:pPr algn="ctr" eaLnBrk="1" hangingPunct="1">
              <a:defRPr/>
            </a:pPr>
            <a:r>
              <a:rPr lang="zh-TW" altLang="en-US" sz="3200" b="1"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環</a:t>
            </a:r>
            <a:endParaRPr lang="en-US" altLang="zh-TW" sz="3200" b="1"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endParaRPr>
          </a:p>
          <a:p>
            <a:pPr algn="ctr" eaLnBrk="1" hangingPunct="1">
              <a:defRPr/>
            </a:pPr>
            <a:r>
              <a:rPr lang="zh-TW" altLang="en-US" sz="3200" b="1"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境</a:t>
            </a:r>
            <a:endParaRPr lang="en-US" altLang="zh-TW" sz="3200" b="1"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endParaRPr>
          </a:p>
          <a:p>
            <a:pPr algn="ctr" eaLnBrk="1" hangingPunct="1">
              <a:defRPr/>
            </a:pPr>
            <a:r>
              <a:rPr lang="zh-TW" altLang="en-US" sz="3200" b="1"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a:t>
            </a:r>
            <a:endParaRPr lang="en-US" altLang="zh-TW" sz="3200" b="1"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endParaRPr>
          </a:p>
          <a:p>
            <a:pPr algn="ctr" eaLnBrk="1" hangingPunct="1">
              <a:defRPr/>
            </a:pPr>
            <a:r>
              <a:rPr lang="zh-TW" altLang="en-US" sz="3200" b="1"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提</a:t>
            </a:r>
            <a:endParaRPr lang="en-US" altLang="zh-TW" sz="3200" b="1"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endParaRPr>
          </a:p>
          <a:p>
            <a:pPr algn="ctr" eaLnBrk="1" hangingPunct="1">
              <a:defRPr/>
            </a:pPr>
            <a:r>
              <a:rPr lang="zh-TW" altLang="en-US" sz="3200" b="1"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早</a:t>
            </a:r>
            <a:endParaRPr lang="en-US" altLang="zh-TW" sz="3200" b="1"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endParaRPr>
          </a:p>
          <a:p>
            <a:pPr algn="ctr" eaLnBrk="1" hangingPunct="1">
              <a:defRPr/>
            </a:pPr>
            <a:r>
              <a:rPr lang="zh-TW" altLang="en-US" sz="3200" b="1"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卡</a:t>
            </a:r>
            <a:endParaRPr lang="en-US" altLang="zh-TW" sz="3200" b="1"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endParaRPr>
          </a:p>
          <a:p>
            <a:pPr algn="ctr" eaLnBrk="1" hangingPunct="1">
              <a:defRPr/>
            </a:pPr>
            <a:r>
              <a:rPr lang="zh-TW" altLang="en-US" sz="3200" b="1"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位</a:t>
            </a:r>
          </a:p>
        </p:txBody>
      </p:sp>
      <p:pic>
        <p:nvPicPr>
          <p:cNvPr id="31" name="圖片 30">
            <a:extLst>
              <a:ext uri="{FF2B5EF4-FFF2-40B4-BE49-F238E27FC236}">
                <a16:creationId xmlns:a16="http://schemas.microsoft.com/office/drawing/2014/main" id="{CA8AA33B-2F8D-41AE-BD5F-AFDC42DB23A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70568" y="2094154"/>
            <a:ext cx="2670057" cy="1964180"/>
          </a:xfrm>
          <a:prstGeom prst="rect">
            <a:avLst/>
          </a:prstGeom>
        </p:spPr>
      </p:pic>
      <p:pic>
        <p:nvPicPr>
          <p:cNvPr id="32" name="Picture 7" descr="C:\Users\Administrator\Desktop\視力-0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470568" y="657074"/>
            <a:ext cx="763701" cy="1080120"/>
          </a:xfrm>
          <a:prstGeom prst="rect">
            <a:avLst/>
          </a:prstGeom>
          <a:noFill/>
          <a:extLst>
            <a:ext uri="{909E8E84-426E-40DD-AFC4-6F175D3DCCD1}">
              <a14:hiddenFill xmlns:a14="http://schemas.microsoft.com/office/drawing/2010/main">
                <a:solidFill>
                  <a:srgbClr val="FFFFFF"/>
                </a:solidFill>
              </a14:hiddenFill>
            </a:ext>
          </a:extLst>
        </p:spPr>
      </p:pic>
      <p:pic>
        <p:nvPicPr>
          <p:cNvPr id="35" name="圖片 3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456916" y="756276"/>
            <a:ext cx="2843571" cy="1913458"/>
          </a:xfrm>
          <a:prstGeom prst="rect">
            <a:avLst/>
          </a:prstGeom>
        </p:spPr>
      </p:pic>
      <p:pic>
        <p:nvPicPr>
          <p:cNvPr id="36" name="Picture 3" descr="Z:\文宣\圖片\群科圖案\其他群.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flipH="1">
            <a:off x="5741050" y="1285460"/>
            <a:ext cx="825038" cy="1201747"/>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6" descr="Z:\文宣\圖片\群科圖案\醫技與護理類.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279177" y="1079139"/>
            <a:ext cx="1600458" cy="1614390"/>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4" descr="Z:\文宣\圖片\群科圖案\食品群.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666432" y="2637338"/>
            <a:ext cx="1106714" cy="1307828"/>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5" descr="Z:\文宣\圖片\群科圖案\餐旅群.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flipH="1">
            <a:off x="4678822" y="2556148"/>
            <a:ext cx="1062228" cy="13890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32536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群組 3">
            <a:extLst>
              <a:ext uri="{FF2B5EF4-FFF2-40B4-BE49-F238E27FC236}">
                <a16:creationId xmlns:a16="http://schemas.microsoft.com/office/drawing/2014/main" id="{D4678764-3142-4DDA-B2B9-DF5C963F34C8}"/>
              </a:ext>
            </a:extLst>
          </p:cNvPr>
          <p:cNvGrpSpPr/>
          <p:nvPr/>
        </p:nvGrpSpPr>
        <p:grpSpPr>
          <a:xfrm>
            <a:off x="1" y="-41376"/>
            <a:ext cx="6716684" cy="698450"/>
            <a:chOff x="0" y="-41376"/>
            <a:chExt cx="9825644" cy="698450"/>
          </a:xfrm>
        </p:grpSpPr>
        <p:grpSp>
          <p:nvGrpSpPr>
            <p:cNvPr id="2" name="群組 1"/>
            <p:cNvGrpSpPr/>
            <p:nvPr/>
          </p:nvGrpSpPr>
          <p:grpSpPr>
            <a:xfrm>
              <a:off x="0" y="4232"/>
              <a:ext cx="9825644" cy="612000"/>
              <a:chOff x="0" y="4233"/>
              <a:chExt cx="5444619" cy="605449"/>
            </a:xfrm>
          </p:grpSpPr>
          <p:sp>
            <p:nvSpPr>
              <p:cNvPr id="120" name="圓角化同側角落矩形 119"/>
              <p:cNvSpPr/>
              <p:nvPr/>
            </p:nvSpPr>
            <p:spPr>
              <a:xfrm rot="16200000" flipH="1">
                <a:off x="2419585" y="-2415352"/>
                <a:ext cx="605449" cy="5444619"/>
              </a:xfrm>
              <a:prstGeom prst="round2SameRect">
                <a:avLst>
                  <a:gd name="adj1" fmla="val 0"/>
                  <a:gd name="adj2" fmla="val 50000"/>
                </a:avLst>
              </a:prstGeom>
              <a:gradFill flip="none" rotWithShape="1">
                <a:gsLst>
                  <a:gs pos="0">
                    <a:srgbClr val="96C8E9"/>
                  </a:gs>
                  <a:gs pos="55000">
                    <a:srgbClr val="AFEAFF"/>
                  </a:gs>
                  <a:gs pos="100000">
                    <a:srgbClr val="96C8E9"/>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33" name="圓角化同側角落矩形 32"/>
              <p:cNvSpPr/>
              <p:nvPr/>
            </p:nvSpPr>
            <p:spPr>
              <a:xfrm rot="16200000" flipH="1">
                <a:off x="2463668" y="-2367116"/>
                <a:ext cx="504000" cy="5343418"/>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34" name="Google Shape;446;p38"/>
            <p:cNvSpPr txBox="1">
              <a:spLocks/>
            </p:cNvSpPr>
            <p:nvPr/>
          </p:nvSpPr>
          <p:spPr>
            <a:xfrm>
              <a:off x="53587" y="-41376"/>
              <a:ext cx="9599385"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壹、關於五專</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五專畢業生升學及就業發展</a:t>
              </a:r>
              <a:endParaRPr lang="en-US" dirty="0"/>
            </a:p>
          </p:txBody>
        </p:sp>
      </p:grpSp>
      <p:grpSp>
        <p:nvGrpSpPr>
          <p:cNvPr id="3" name="群組 2">
            <a:extLst>
              <a:ext uri="{FF2B5EF4-FFF2-40B4-BE49-F238E27FC236}">
                <a16:creationId xmlns:a16="http://schemas.microsoft.com/office/drawing/2014/main" id="{E0903524-F1A9-4CA8-82EE-F3881D5B6725}"/>
              </a:ext>
            </a:extLst>
          </p:cNvPr>
          <p:cNvGrpSpPr/>
          <p:nvPr/>
        </p:nvGrpSpPr>
        <p:grpSpPr>
          <a:xfrm>
            <a:off x="2102015" y="1340768"/>
            <a:ext cx="7987972" cy="5643780"/>
            <a:chOff x="587031" y="1340768"/>
            <a:chExt cx="7987972" cy="5643780"/>
          </a:xfrm>
        </p:grpSpPr>
        <p:pic>
          <p:nvPicPr>
            <p:cNvPr id="6" name="圖片 5">
              <a:extLst>
                <a:ext uri="{FF2B5EF4-FFF2-40B4-BE49-F238E27FC236}">
                  <a16:creationId xmlns:a16="http://schemas.microsoft.com/office/drawing/2014/main" id="{D9CE159A-D523-4273-B323-F84A8F2538B1}"/>
                </a:ext>
              </a:extLst>
            </p:cNvPr>
            <p:cNvPicPr>
              <a:picLocks noChangeAspect="1"/>
            </p:cNvPicPr>
            <p:nvPr/>
          </p:nvPicPr>
          <p:blipFill rotWithShape="1">
            <a:blip r:embed="rId2">
              <a:extLst>
                <a:ext uri="{28A0092B-C50C-407E-A947-70E740481C1C}">
                  <a14:useLocalDpi xmlns:a14="http://schemas.microsoft.com/office/drawing/2010/main" val="0"/>
                </a:ext>
              </a:extLst>
            </a:blip>
            <a:srcRect l="6466" t="35391" r="13169" b="21886"/>
            <a:stretch/>
          </p:blipFill>
          <p:spPr>
            <a:xfrm>
              <a:off x="1379119" y="4320251"/>
              <a:ext cx="6264696" cy="2664297"/>
            </a:xfrm>
            <a:prstGeom prst="rect">
              <a:avLst/>
            </a:prstGeom>
          </p:spPr>
        </p:pic>
        <p:grpSp>
          <p:nvGrpSpPr>
            <p:cNvPr id="7" name="群組 6">
              <a:extLst>
                <a:ext uri="{FF2B5EF4-FFF2-40B4-BE49-F238E27FC236}">
                  <a16:creationId xmlns:a16="http://schemas.microsoft.com/office/drawing/2014/main" id="{1C5673EA-E612-4D50-8FF9-E70D1A8A4D18}"/>
                </a:ext>
              </a:extLst>
            </p:cNvPr>
            <p:cNvGrpSpPr/>
            <p:nvPr/>
          </p:nvGrpSpPr>
          <p:grpSpPr>
            <a:xfrm>
              <a:off x="587031" y="1340768"/>
              <a:ext cx="3159412" cy="4583825"/>
              <a:chOff x="-59573" y="1863088"/>
              <a:chExt cx="3159412" cy="4583825"/>
            </a:xfrm>
          </p:grpSpPr>
          <p:pic>
            <p:nvPicPr>
              <p:cNvPr id="8" name="圖片 7">
                <a:extLst>
                  <a:ext uri="{FF2B5EF4-FFF2-40B4-BE49-F238E27FC236}">
                    <a16:creationId xmlns:a16="http://schemas.microsoft.com/office/drawing/2014/main" id="{F6830C56-F143-43AC-8B26-0216E88D3BED}"/>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59573" y="1863088"/>
                <a:ext cx="3159412" cy="4583825"/>
              </a:xfrm>
              <a:prstGeom prst="rect">
                <a:avLst/>
              </a:prstGeom>
            </p:spPr>
          </p:pic>
          <p:sp>
            <p:nvSpPr>
              <p:cNvPr id="9" name="文字方塊 8">
                <a:extLst>
                  <a:ext uri="{FF2B5EF4-FFF2-40B4-BE49-F238E27FC236}">
                    <a16:creationId xmlns:a16="http://schemas.microsoft.com/office/drawing/2014/main" id="{77EDFC50-74F2-4834-A169-4596DEF08C44}"/>
                  </a:ext>
                </a:extLst>
              </p:cNvPr>
              <p:cNvSpPr txBox="1"/>
              <p:nvPr/>
            </p:nvSpPr>
            <p:spPr>
              <a:xfrm>
                <a:off x="817210" y="2263204"/>
                <a:ext cx="1361005" cy="461665"/>
              </a:xfrm>
              <a:prstGeom prst="rect">
                <a:avLst/>
              </a:prstGeom>
              <a:noFill/>
            </p:spPr>
            <p:txBody>
              <a:bodyPr wrap="square" rtlCol="0">
                <a:spAutoFit/>
              </a:bodyPr>
              <a:lstStyle/>
              <a:p>
                <a:pPr algn="dist"/>
                <a:r>
                  <a:rPr lang="zh-TW" altLang="en-US" sz="2400" b="1" dirty="0">
                    <a:latin typeface="微軟正黑體" panose="020B0604030504040204" pitchFamily="34" charset="-120"/>
                    <a:ea typeface="微軟正黑體" panose="020B0604030504040204" pitchFamily="34" charset="-120"/>
                  </a:rPr>
                  <a:t>二技</a:t>
                </a:r>
              </a:p>
            </p:txBody>
          </p:sp>
          <p:sp>
            <p:nvSpPr>
              <p:cNvPr id="10" name="文字方塊 9">
                <a:extLst>
                  <a:ext uri="{FF2B5EF4-FFF2-40B4-BE49-F238E27FC236}">
                    <a16:creationId xmlns:a16="http://schemas.microsoft.com/office/drawing/2014/main" id="{46D77B72-7FBF-4740-84FB-C2E45F21CB79}"/>
                  </a:ext>
                </a:extLst>
              </p:cNvPr>
              <p:cNvSpPr txBox="1"/>
              <p:nvPr/>
            </p:nvSpPr>
            <p:spPr>
              <a:xfrm>
                <a:off x="615618" y="2841379"/>
                <a:ext cx="1954007" cy="461665"/>
              </a:xfrm>
              <a:prstGeom prst="rect">
                <a:avLst/>
              </a:prstGeom>
              <a:noFill/>
            </p:spPr>
            <p:txBody>
              <a:bodyPr wrap="square" rtlCol="0">
                <a:spAutoFit/>
              </a:bodyPr>
              <a:lstStyle/>
              <a:p>
                <a:pPr algn="dist"/>
                <a:r>
                  <a:rPr lang="zh-TW" altLang="en-US" sz="2400" b="1" dirty="0">
                    <a:latin typeface="微軟正黑體" panose="020B0604030504040204" pitchFamily="34" charset="-120"/>
                    <a:ea typeface="微軟正黑體" panose="020B0604030504040204" pitchFamily="34" charset="-120"/>
                  </a:rPr>
                  <a:t>插大</a:t>
                </a:r>
                <a:r>
                  <a:rPr lang="en-US" altLang="zh-TW" sz="2400" b="1" dirty="0">
                    <a:latin typeface="微軟正黑體" panose="020B0604030504040204" pitchFamily="34" charset="-120"/>
                    <a:ea typeface="微軟正黑體" panose="020B0604030504040204" pitchFamily="34" charset="-120"/>
                  </a:rPr>
                  <a:t>(</a:t>
                </a:r>
                <a:r>
                  <a:rPr lang="zh-TW" altLang="en-US" sz="2400" b="1" dirty="0">
                    <a:latin typeface="微軟正黑體" panose="020B0604030504040204" pitchFamily="34" charset="-120"/>
                    <a:ea typeface="微軟正黑體" panose="020B0604030504040204" pitchFamily="34" charset="-120"/>
                  </a:rPr>
                  <a:t>轉四技</a:t>
                </a:r>
                <a:r>
                  <a:rPr lang="en-US" altLang="zh-TW" sz="2400" b="1" dirty="0">
                    <a:latin typeface="微軟正黑體" panose="020B0604030504040204" pitchFamily="34" charset="-120"/>
                    <a:ea typeface="微軟正黑體" panose="020B0604030504040204" pitchFamily="34" charset="-120"/>
                  </a:rPr>
                  <a:t>)</a:t>
                </a:r>
                <a:endParaRPr lang="zh-TW" altLang="en-US" sz="2400" b="1" dirty="0">
                  <a:latin typeface="微軟正黑體" panose="020B0604030504040204" pitchFamily="34" charset="-120"/>
                  <a:ea typeface="微軟正黑體" panose="020B0604030504040204" pitchFamily="34" charset="-120"/>
                </a:endParaRPr>
              </a:p>
            </p:txBody>
          </p:sp>
          <p:sp>
            <p:nvSpPr>
              <p:cNvPr id="11" name="文字方塊 10">
                <a:extLst>
                  <a:ext uri="{FF2B5EF4-FFF2-40B4-BE49-F238E27FC236}">
                    <a16:creationId xmlns:a16="http://schemas.microsoft.com/office/drawing/2014/main" id="{0C82A105-B491-4990-86E0-0D4234609350}"/>
                  </a:ext>
                </a:extLst>
              </p:cNvPr>
              <p:cNvSpPr txBox="1"/>
              <p:nvPr/>
            </p:nvSpPr>
            <p:spPr>
              <a:xfrm>
                <a:off x="543130" y="3410141"/>
                <a:ext cx="1954007" cy="442035"/>
              </a:xfrm>
              <a:prstGeom prst="rect">
                <a:avLst/>
              </a:prstGeom>
              <a:noFill/>
              <a:ln w="19050">
                <a:solidFill>
                  <a:srgbClr val="FF0000"/>
                </a:solidFill>
              </a:ln>
            </p:spPr>
            <p:txBody>
              <a:bodyPr wrap="square" lIns="36000" tIns="36000" rIns="36000" bIns="36000" rtlCol="0">
                <a:spAutoFit/>
              </a:bodyPr>
              <a:lstStyle/>
              <a:p>
                <a:pPr algn="dist"/>
                <a:r>
                  <a:rPr lang="zh-TW" altLang="en-US" sz="2400" b="1" dirty="0">
                    <a:latin typeface="微軟正黑體" panose="020B0604030504040204" pitchFamily="34" charset="-120"/>
                    <a:ea typeface="微軟正黑體" panose="020B0604030504040204" pitchFamily="34" charset="-120"/>
                  </a:rPr>
                  <a:t>報考研究所</a:t>
                </a:r>
              </a:p>
            </p:txBody>
          </p:sp>
          <p:sp>
            <p:nvSpPr>
              <p:cNvPr id="12" name="文字方塊 11">
                <a:extLst>
                  <a:ext uri="{FF2B5EF4-FFF2-40B4-BE49-F238E27FC236}">
                    <a16:creationId xmlns:a16="http://schemas.microsoft.com/office/drawing/2014/main" id="{E2394DA3-7498-4DF0-9E6F-710BD79394A5}"/>
                  </a:ext>
                </a:extLst>
              </p:cNvPr>
              <p:cNvSpPr txBox="1"/>
              <p:nvPr/>
            </p:nvSpPr>
            <p:spPr>
              <a:xfrm>
                <a:off x="524541" y="3939556"/>
                <a:ext cx="1954007" cy="461665"/>
              </a:xfrm>
              <a:prstGeom prst="rect">
                <a:avLst/>
              </a:prstGeom>
              <a:noFill/>
            </p:spPr>
            <p:txBody>
              <a:bodyPr wrap="square" rtlCol="0">
                <a:spAutoFit/>
              </a:bodyPr>
              <a:lstStyle/>
              <a:p>
                <a:pPr algn="dist"/>
                <a:r>
                  <a:rPr lang="zh-TW" altLang="en-US" sz="2400" b="1" dirty="0">
                    <a:latin typeface="微軟正黑體" panose="020B0604030504040204" pitchFamily="34" charset="-120"/>
                    <a:ea typeface="微軟正黑體" panose="020B0604030504040204" pitchFamily="34" charset="-120"/>
                  </a:rPr>
                  <a:t>出國留學</a:t>
                </a:r>
              </a:p>
            </p:txBody>
          </p:sp>
        </p:grpSp>
        <p:grpSp>
          <p:nvGrpSpPr>
            <p:cNvPr id="13" name="群組 12">
              <a:extLst>
                <a:ext uri="{FF2B5EF4-FFF2-40B4-BE49-F238E27FC236}">
                  <a16:creationId xmlns:a16="http://schemas.microsoft.com/office/drawing/2014/main" id="{74CBBDD4-1BD0-4F16-8956-30F98C1A2A45}"/>
                </a:ext>
              </a:extLst>
            </p:cNvPr>
            <p:cNvGrpSpPr/>
            <p:nvPr/>
          </p:nvGrpSpPr>
          <p:grpSpPr>
            <a:xfrm>
              <a:off x="5415591" y="1511940"/>
              <a:ext cx="3159412" cy="4583825"/>
              <a:chOff x="-59573" y="1863088"/>
              <a:chExt cx="3159412" cy="4583825"/>
            </a:xfrm>
          </p:grpSpPr>
          <p:pic>
            <p:nvPicPr>
              <p:cNvPr id="14" name="圖片 13">
                <a:extLst>
                  <a:ext uri="{FF2B5EF4-FFF2-40B4-BE49-F238E27FC236}">
                    <a16:creationId xmlns:a16="http://schemas.microsoft.com/office/drawing/2014/main" id="{772DF2E0-39EB-4B1F-9F72-E4DFA6D397D1}"/>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59573" y="1863088"/>
                <a:ext cx="3159412" cy="4583825"/>
              </a:xfrm>
              <a:prstGeom prst="rect">
                <a:avLst/>
              </a:prstGeom>
            </p:spPr>
          </p:pic>
          <p:sp>
            <p:nvSpPr>
              <p:cNvPr id="15" name="文字方塊 14">
                <a:extLst>
                  <a:ext uri="{FF2B5EF4-FFF2-40B4-BE49-F238E27FC236}">
                    <a16:creationId xmlns:a16="http://schemas.microsoft.com/office/drawing/2014/main" id="{FD13589D-293D-46C7-AEEB-BE2424FCC0B0}"/>
                  </a:ext>
                </a:extLst>
              </p:cNvPr>
              <p:cNvSpPr txBox="1"/>
              <p:nvPr/>
            </p:nvSpPr>
            <p:spPr>
              <a:xfrm>
                <a:off x="625378" y="2263204"/>
                <a:ext cx="1853171" cy="461665"/>
              </a:xfrm>
              <a:prstGeom prst="rect">
                <a:avLst/>
              </a:prstGeom>
              <a:noFill/>
            </p:spPr>
            <p:txBody>
              <a:bodyPr wrap="square" rtlCol="0">
                <a:spAutoFit/>
              </a:bodyPr>
              <a:lstStyle/>
              <a:p>
                <a:pPr algn="dist"/>
                <a:r>
                  <a:rPr lang="zh-TW" altLang="en-US" sz="2400" b="1" dirty="0">
                    <a:latin typeface="微軟正黑體" panose="020B0604030504040204" pitchFamily="34" charset="-120"/>
                    <a:ea typeface="微軟正黑體" panose="020B0604030504040204" pitchFamily="34" charset="-120"/>
                  </a:rPr>
                  <a:t>公職考試</a:t>
                </a:r>
              </a:p>
            </p:txBody>
          </p:sp>
          <p:sp>
            <p:nvSpPr>
              <p:cNvPr id="16" name="文字方塊 15">
                <a:extLst>
                  <a:ext uri="{FF2B5EF4-FFF2-40B4-BE49-F238E27FC236}">
                    <a16:creationId xmlns:a16="http://schemas.microsoft.com/office/drawing/2014/main" id="{F4D7239C-30FD-41AD-929D-F1E6600BEA13}"/>
                  </a:ext>
                </a:extLst>
              </p:cNvPr>
              <p:cNvSpPr txBox="1"/>
              <p:nvPr/>
            </p:nvSpPr>
            <p:spPr>
              <a:xfrm>
                <a:off x="615617" y="2841379"/>
                <a:ext cx="1954007" cy="461665"/>
              </a:xfrm>
              <a:prstGeom prst="rect">
                <a:avLst/>
              </a:prstGeom>
              <a:noFill/>
            </p:spPr>
            <p:txBody>
              <a:bodyPr wrap="square" rtlCol="0">
                <a:spAutoFit/>
              </a:bodyPr>
              <a:lstStyle/>
              <a:p>
                <a:pPr algn="dist"/>
                <a:r>
                  <a:rPr lang="zh-TW" altLang="en-US" sz="2400" b="1" dirty="0">
                    <a:latin typeface="微軟正黑體" panose="020B0604030504040204" pitchFamily="34" charset="-120"/>
                    <a:ea typeface="微軟正黑體" panose="020B0604030504040204" pitchFamily="34" charset="-120"/>
                  </a:rPr>
                  <a:t>醫療機構</a:t>
                </a:r>
              </a:p>
            </p:txBody>
          </p:sp>
          <p:sp>
            <p:nvSpPr>
              <p:cNvPr id="17" name="文字方塊 16">
                <a:extLst>
                  <a:ext uri="{FF2B5EF4-FFF2-40B4-BE49-F238E27FC236}">
                    <a16:creationId xmlns:a16="http://schemas.microsoft.com/office/drawing/2014/main" id="{33D42943-2931-48A1-95DB-B30FFF44E5CF}"/>
                  </a:ext>
                </a:extLst>
              </p:cNvPr>
              <p:cNvSpPr txBox="1"/>
              <p:nvPr/>
            </p:nvSpPr>
            <p:spPr>
              <a:xfrm>
                <a:off x="543130" y="3388776"/>
                <a:ext cx="1954007" cy="461665"/>
              </a:xfrm>
              <a:prstGeom prst="rect">
                <a:avLst/>
              </a:prstGeom>
              <a:noFill/>
            </p:spPr>
            <p:txBody>
              <a:bodyPr wrap="square" rtlCol="0">
                <a:spAutoFit/>
              </a:bodyPr>
              <a:lstStyle/>
              <a:p>
                <a:pPr algn="dist"/>
                <a:r>
                  <a:rPr lang="zh-TW" altLang="en-US" sz="2400" b="1" dirty="0">
                    <a:latin typeface="微軟正黑體" panose="020B0604030504040204" pitchFamily="34" charset="-120"/>
                    <a:ea typeface="微軟正黑體" panose="020B0604030504040204" pitchFamily="34" charset="-120"/>
                  </a:rPr>
                  <a:t>公民營企業</a:t>
                </a:r>
              </a:p>
            </p:txBody>
          </p:sp>
          <p:sp>
            <p:nvSpPr>
              <p:cNvPr id="18" name="文字方塊 17">
                <a:extLst>
                  <a:ext uri="{FF2B5EF4-FFF2-40B4-BE49-F238E27FC236}">
                    <a16:creationId xmlns:a16="http://schemas.microsoft.com/office/drawing/2014/main" id="{F04B85AB-6A3B-4C81-A4A4-735CB825A1AC}"/>
                  </a:ext>
                </a:extLst>
              </p:cNvPr>
              <p:cNvSpPr txBox="1"/>
              <p:nvPr/>
            </p:nvSpPr>
            <p:spPr>
              <a:xfrm>
                <a:off x="524541" y="3939556"/>
                <a:ext cx="1954007" cy="461665"/>
              </a:xfrm>
              <a:prstGeom prst="rect">
                <a:avLst/>
              </a:prstGeom>
              <a:noFill/>
            </p:spPr>
            <p:txBody>
              <a:bodyPr wrap="square" rtlCol="0">
                <a:spAutoFit/>
              </a:bodyPr>
              <a:lstStyle/>
              <a:p>
                <a:pPr algn="dist"/>
                <a:r>
                  <a:rPr lang="zh-TW" altLang="en-US" sz="2400" b="1" dirty="0">
                    <a:latin typeface="微軟正黑體" panose="020B0604030504040204" pitchFamily="34" charset="-120"/>
                    <a:ea typeface="微軟正黑體" panose="020B0604030504040204" pitchFamily="34" charset="-120"/>
                  </a:rPr>
                  <a:t>自行創業</a:t>
                </a:r>
              </a:p>
            </p:txBody>
          </p:sp>
        </p:grpSp>
      </p:grpSp>
    </p:spTree>
    <p:extLst>
      <p:ext uri="{BB962C8B-B14F-4D97-AF65-F5344CB8AC3E}">
        <p14:creationId xmlns:p14="http://schemas.microsoft.com/office/powerpoint/2010/main" val="32036276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群組 2">
            <a:extLst>
              <a:ext uri="{FF2B5EF4-FFF2-40B4-BE49-F238E27FC236}">
                <a16:creationId xmlns:a16="http://schemas.microsoft.com/office/drawing/2014/main" id="{D3AE3864-01D2-4BB1-8929-456D51C4971C}"/>
              </a:ext>
            </a:extLst>
          </p:cNvPr>
          <p:cNvGrpSpPr/>
          <p:nvPr/>
        </p:nvGrpSpPr>
        <p:grpSpPr>
          <a:xfrm>
            <a:off x="-1" y="-41376"/>
            <a:ext cx="6400801" cy="698450"/>
            <a:chOff x="-1" y="-41376"/>
            <a:chExt cx="7414953" cy="698450"/>
          </a:xfrm>
        </p:grpSpPr>
        <p:grpSp>
          <p:nvGrpSpPr>
            <p:cNvPr id="2" name="群組 1"/>
            <p:cNvGrpSpPr/>
            <p:nvPr/>
          </p:nvGrpSpPr>
          <p:grpSpPr>
            <a:xfrm>
              <a:off x="-1" y="4232"/>
              <a:ext cx="7414953" cy="612000"/>
              <a:chOff x="0" y="4233"/>
              <a:chExt cx="5444619" cy="605449"/>
            </a:xfrm>
          </p:grpSpPr>
          <p:sp>
            <p:nvSpPr>
              <p:cNvPr id="120" name="圓角化同側角落矩形 119"/>
              <p:cNvSpPr/>
              <p:nvPr/>
            </p:nvSpPr>
            <p:spPr>
              <a:xfrm rot="16200000" flipH="1">
                <a:off x="2419585" y="-2415352"/>
                <a:ext cx="605449" cy="5444619"/>
              </a:xfrm>
              <a:prstGeom prst="round2SameRect">
                <a:avLst>
                  <a:gd name="adj1" fmla="val 0"/>
                  <a:gd name="adj2" fmla="val 50000"/>
                </a:avLst>
              </a:prstGeom>
              <a:gradFill flip="none" rotWithShape="1">
                <a:gsLst>
                  <a:gs pos="0">
                    <a:srgbClr val="96C8E9"/>
                  </a:gs>
                  <a:gs pos="55000">
                    <a:srgbClr val="AFEAFF"/>
                  </a:gs>
                  <a:gs pos="100000">
                    <a:srgbClr val="96C8E9"/>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33" name="圓角化同側角落矩形 32"/>
              <p:cNvSpPr/>
              <p:nvPr/>
            </p:nvSpPr>
            <p:spPr>
              <a:xfrm rot="16200000" flipH="1">
                <a:off x="2463668" y="-2367116"/>
                <a:ext cx="504000" cy="5343418"/>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34" name="Google Shape;446;p38"/>
            <p:cNvSpPr txBox="1">
              <a:spLocks/>
            </p:cNvSpPr>
            <p:nvPr/>
          </p:nvSpPr>
          <p:spPr>
            <a:xfrm>
              <a:off x="53587" y="-41376"/>
              <a:ext cx="7012231"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壹、關於五專</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五專免學費與助學輔助</a:t>
              </a:r>
              <a:endParaRPr lang="en-US" dirty="0"/>
            </a:p>
          </p:txBody>
        </p:sp>
      </p:grpSp>
      <p:grpSp>
        <p:nvGrpSpPr>
          <p:cNvPr id="6" name="群組 5">
            <a:extLst>
              <a:ext uri="{FF2B5EF4-FFF2-40B4-BE49-F238E27FC236}">
                <a16:creationId xmlns:a16="http://schemas.microsoft.com/office/drawing/2014/main" id="{B22737AA-0DC4-4A29-9D75-76685849F93A}"/>
              </a:ext>
            </a:extLst>
          </p:cNvPr>
          <p:cNvGrpSpPr/>
          <p:nvPr/>
        </p:nvGrpSpPr>
        <p:grpSpPr>
          <a:xfrm>
            <a:off x="1629508" y="935823"/>
            <a:ext cx="8932984" cy="5689566"/>
            <a:chOff x="860686" y="1484784"/>
            <a:chExt cx="7887778" cy="4986354"/>
          </a:xfrm>
        </p:grpSpPr>
        <p:sp>
          <p:nvSpPr>
            <p:cNvPr id="7" name="圓角矩形 17">
              <a:extLst>
                <a:ext uri="{FF2B5EF4-FFF2-40B4-BE49-F238E27FC236}">
                  <a16:creationId xmlns:a16="http://schemas.microsoft.com/office/drawing/2014/main" id="{1A32D5F6-8626-45FB-97F8-9FA7D5AC5338}"/>
                </a:ext>
              </a:extLst>
            </p:cNvPr>
            <p:cNvSpPr/>
            <p:nvPr/>
          </p:nvSpPr>
          <p:spPr bwMode="auto">
            <a:xfrm>
              <a:off x="4802936" y="2569510"/>
              <a:ext cx="3945528" cy="625319"/>
            </a:xfrm>
            <a:prstGeom prst="roundRect">
              <a:avLst>
                <a:gd name="adj" fmla="val 8907"/>
              </a:avLst>
            </a:prstGeom>
            <a:solidFill>
              <a:schemeClr val="tx2">
                <a:lumMod val="20000"/>
                <a:lumOff val="80000"/>
              </a:schemeClr>
            </a:solidFill>
            <a:ln w="9525">
              <a:noFill/>
              <a:round/>
              <a:headEnd/>
              <a:tailEnd type="triangle" w="med" len="med"/>
            </a:ln>
            <a:effectLst>
              <a:outerShdw blurRad="50800" dist="38100" dir="2700000" algn="tl" rotWithShape="0">
                <a:prstClr val="black">
                  <a:alpha val="40000"/>
                </a:prstClr>
              </a:outerShdw>
            </a:effectLst>
            <a:scene3d>
              <a:camera prst="orthographicFront"/>
              <a:lightRig rig="threePt" dir="t"/>
            </a:scene3d>
            <a:sp3d extrusionH="76200">
              <a:extrusionClr>
                <a:schemeClr val="bg1"/>
              </a:extrusionClr>
            </a:sp3d>
          </p:spPr>
          <p:txBody>
            <a:bodyPr rtlCol="0" anchor="ctr"/>
            <a:lstStyle/>
            <a:p>
              <a:pPr lvl="0" algn="just" eaLnBrk="1" hangingPunct="1"/>
              <a:r>
                <a:rPr kumimoji="0" lang="zh-TW" altLang="en-US" sz="1600" dirty="0">
                  <a:solidFill>
                    <a:srgbClr val="0000CC"/>
                  </a:solidFill>
                  <a:latin typeface="Times New Roman" panose="02020603050405020304" pitchFamily="18" charset="0"/>
                  <a:ea typeface="微軟正黑體" panose="020B0604030504040204" pitchFamily="34" charset="-120"/>
                  <a:cs typeface="Times New Roman" panose="02020603050405020304" pitchFamily="18" charset="0"/>
                </a:rPr>
                <a:t>補助級距分為 </a:t>
              </a:r>
              <a:r>
                <a:rPr kumimoji="0" lang="en-US" altLang="zh-TW" sz="1600" dirty="0">
                  <a:solidFill>
                    <a:srgbClr val="0000CC"/>
                  </a:solidFill>
                  <a:latin typeface="Times New Roman" panose="02020603050405020304" pitchFamily="18" charset="0"/>
                  <a:ea typeface="微軟正黑體" panose="020B0604030504040204" pitchFamily="34" charset="-120"/>
                  <a:cs typeface="Times New Roman" panose="02020603050405020304" pitchFamily="18" charset="0"/>
                </a:rPr>
                <a:t>5 </a:t>
              </a:r>
              <a:r>
                <a:rPr kumimoji="0" lang="zh-TW" altLang="en-US" sz="1600" dirty="0">
                  <a:solidFill>
                    <a:srgbClr val="0000CC"/>
                  </a:solidFill>
                  <a:latin typeface="Times New Roman" panose="02020603050405020304" pitchFamily="18" charset="0"/>
                  <a:ea typeface="微軟正黑體" panose="020B0604030504040204" pitchFamily="34" charset="-120"/>
                  <a:cs typeface="Times New Roman" panose="02020603050405020304" pitchFamily="18" charset="0"/>
                </a:rPr>
                <a:t>級，補助金額為</a:t>
              </a:r>
              <a:r>
                <a:rPr kumimoji="0" lang="en-US" altLang="zh-TW" sz="16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5,000</a:t>
              </a:r>
              <a:r>
                <a:rPr kumimoji="0" lang="zh-TW" altLang="en-US" sz="16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 </a:t>
              </a:r>
              <a:r>
                <a:rPr kumimoji="0" lang="en-US" altLang="zh-TW" sz="16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35,000 </a:t>
              </a:r>
              <a:r>
                <a:rPr kumimoji="0" lang="zh-TW" altLang="en-US" sz="16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元</a:t>
              </a:r>
              <a:r>
                <a:rPr kumimoji="0" lang="en-US" altLang="zh-TW" sz="16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16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年</a:t>
              </a:r>
              <a:r>
                <a:rPr kumimoji="0" lang="zh-TW" altLang="en-US" sz="1600" dirty="0">
                  <a:solidFill>
                    <a:srgbClr val="0000CC"/>
                  </a:solidFill>
                  <a:latin typeface="Times New Roman" panose="02020603050405020304" pitchFamily="18" charset="0"/>
                  <a:ea typeface="微軟正黑體" panose="020B0604030504040204" pitchFamily="34" charset="-120"/>
                  <a:cs typeface="Times New Roman" panose="02020603050405020304" pitchFamily="18" charset="0"/>
                </a:rPr>
                <a:t>，減輕其籌措學費負擔 </a:t>
              </a:r>
              <a:endParaRPr kumimoji="0" lang="zh-TW" altLang="zh-TW" sz="1600" dirty="0">
                <a:solidFill>
                  <a:srgbClr val="0000CC"/>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8" name="圓角矩形 18">
              <a:extLst>
                <a:ext uri="{FF2B5EF4-FFF2-40B4-BE49-F238E27FC236}">
                  <a16:creationId xmlns:a16="http://schemas.microsoft.com/office/drawing/2014/main" id="{FAF72E01-B35C-4899-ABB2-E8851A6993F3}"/>
                </a:ext>
              </a:extLst>
            </p:cNvPr>
            <p:cNvSpPr/>
            <p:nvPr/>
          </p:nvSpPr>
          <p:spPr bwMode="auto">
            <a:xfrm>
              <a:off x="4754880" y="3383290"/>
              <a:ext cx="3993584" cy="1468910"/>
            </a:xfrm>
            <a:prstGeom prst="roundRect">
              <a:avLst>
                <a:gd name="adj" fmla="val 8907"/>
              </a:avLst>
            </a:prstGeom>
            <a:solidFill>
              <a:schemeClr val="tx2">
                <a:lumMod val="20000"/>
                <a:lumOff val="80000"/>
              </a:schemeClr>
            </a:solidFill>
            <a:ln w="9525">
              <a:noFill/>
              <a:round/>
              <a:headEnd/>
              <a:tailEnd type="triangle" w="med" len="med"/>
            </a:ln>
            <a:effectLst>
              <a:outerShdw blurRad="50800" dist="38100" dir="2700000" algn="tl" rotWithShape="0">
                <a:prstClr val="black">
                  <a:alpha val="40000"/>
                </a:prstClr>
              </a:outerShdw>
            </a:effectLst>
            <a:scene3d>
              <a:camera prst="orthographicFront"/>
              <a:lightRig rig="threePt" dir="t"/>
            </a:scene3d>
            <a:sp3d extrusionH="76200">
              <a:extrusionClr>
                <a:schemeClr val="bg1"/>
              </a:extrusionClr>
            </a:sp3d>
          </p:spPr>
          <p:txBody>
            <a:bodyPr rtlCol="0" anchor="ctr"/>
            <a:lstStyle/>
            <a:p>
              <a:pPr lvl="0" algn="just" eaLnBrk="1" hangingPunct="1"/>
              <a:r>
                <a:rPr kumimoji="0" lang="zh-TW" altLang="en-US" sz="1400" dirty="0">
                  <a:solidFill>
                    <a:srgbClr val="0000CC"/>
                  </a:solidFill>
                  <a:latin typeface="Times New Roman" panose="02020603050405020304" pitchFamily="18" charset="0"/>
                  <a:ea typeface="微軟正黑體" panose="020B0604030504040204" pitchFamily="34" charset="-120"/>
                  <a:cs typeface="Times New Roman" panose="02020603050405020304" pitchFamily="18" charset="0"/>
                </a:rPr>
                <a:t>為提供經濟弱勢學生每月生活所需費用，參酌全額獎學金之精神，學校得依學校扶弱措施及學生需求情形，擇下列方式之一或全部辦理：</a:t>
              </a:r>
              <a:endParaRPr kumimoji="0" lang="en-US" altLang="zh-TW" sz="1400" dirty="0">
                <a:solidFill>
                  <a:srgbClr val="0000CC"/>
                </a:solidFill>
                <a:latin typeface="Times New Roman" panose="02020603050405020304" pitchFamily="18" charset="0"/>
                <a:ea typeface="微軟正黑體" panose="020B0604030504040204" pitchFamily="34" charset="-120"/>
                <a:cs typeface="Times New Roman" panose="02020603050405020304" pitchFamily="18" charset="0"/>
              </a:endParaRPr>
            </a:p>
            <a:p>
              <a:pPr marL="265113" lvl="0" indent="-179388" algn="just" eaLnBrk="1" hangingPunct="1">
                <a:buFont typeface="+mj-lt"/>
                <a:buAutoNum type="arabicPeriod"/>
                <a:tabLst>
                  <a:tab pos="265113" algn="l"/>
                </a:tabLst>
              </a:pPr>
              <a:r>
                <a:rPr kumimoji="0" lang="zh-TW" altLang="en-US" sz="1400" dirty="0">
                  <a:solidFill>
                    <a:srgbClr val="0000CC"/>
                  </a:solidFill>
                  <a:latin typeface="Times New Roman" panose="02020603050405020304" pitchFamily="18" charset="0"/>
                  <a:ea typeface="微軟正黑體" panose="020B0604030504040204" pitchFamily="34" charset="-120"/>
                  <a:cs typeface="Times New Roman" panose="02020603050405020304" pitchFamily="18" charset="0"/>
                </a:rPr>
                <a:t>核發每生</a:t>
              </a:r>
              <a:r>
                <a:rPr kumimoji="0" lang="zh-TW" altLang="en-US" sz="14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每月 </a:t>
              </a:r>
              <a:r>
                <a:rPr kumimoji="0" lang="en-US" altLang="zh-TW" sz="14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6,000 </a:t>
              </a:r>
              <a:r>
                <a:rPr kumimoji="0" lang="zh-TW" altLang="en-US" sz="14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元以上</a:t>
              </a:r>
              <a:r>
                <a:rPr kumimoji="0" lang="zh-TW" altLang="en-US" sz="1400" dirty="0">
                  <a:solidFill>
                    <a:srgbClr val="0000CC"/>
                  </a:solidFill>
                  <a:latin typeface="Times New Roman" panose="02020603050405020304" pitchFamily="18" charset="0"/>
                  <a:ea typeface="微軟正黑體" panose="020B0604030504040204" pitchFamily="34" charset="-120"/>
                  <a:cs typeface="Times New Roman" panose="02020603050405020304" pitchFamily="18" charset="0"/>
                </a:rPr>
                <a:t>之生活助學金者， 學校得安排生活服務學習</a:t>
              </a:r>
              <a:endParaRPr kumimoji="0" lang="en-US" altLang="zh-TW" sz="1400" dirty="0">
                <a:solidFill>
                  <a:srgbClr val="0000CC"/>
                </a:solidFill>
                <a:latin typeface="Times New Roman" panose="02020603050405020304" pitchFamily="18" charset="0"/>
                <a:ea typeface="微軟正黑體" panose="020B0604030504040204" pitchFamily="34" charset="-120"/>
                <a:cs typeface="Times New Roman" panose="02020603050405020304" pitchFamily="18" charset="0"/>
              </a:endParaRPr>
            </a:p>
            <a:p>
              <a:pPr marL="265113" lvl="0" indent="-179388" algn="just" eaLnBrk="1" hangingPunct="1">
                <a:buFont typeface="+mj-lt"/>
                <a:buAutoNum type="arabicPeriod"/>
                <a:tabLst>
                  <a:tab pos="265113" algn="l"/>
                </a:tabLst>
              </a:pPr>
              <a:r>
                <a:rPr kumimoji="0" lang="zh-TW" altLang="en-US" sz="1400" dirty="0">
                  <a:solidFill>
                    <a:srgbClr val="0000CC"/>
                  </a:solidFill>
                  <a:latin typeface="Times New Roman" panose="02020603050405020304" pitchFamily="18" charset="0"/>
                  <a:ea typeface="微軟正黑體" panose="020B0604030504040204" pitchFamily="34" charset="-120"/>
                  <a:cs typeface="Times New Roman" panose="02020603050405020304" pitchFamily="18" charset="0"/>
                </a:rPr>
                <a:t>核發每生</a:t>
              </a:r>
              <a:r>
                <a:rPr kumimoji="0" lang="zh-TW" altLang="en-US" sz="14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每月 </a:t>
              </a:r>
              <a:r>
                <a:rPr kumimoji="0" lang="en-US" altLang="zh-TW" sz="14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3,000 </a:t>
              </a:r>
              <a:r>
                <a:rPr kumimoji="0" lang="zh-TW" altLang="en-US" sz="14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元以上未達 </a:t>
              </a:r>
              <a:r>
                <a:rPr kumimoji="0" lang="en-US" altLang="zh-TW" sz="14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6,000 </a:t>
              </a:r>
              <a:r>
                <a:rPr kumimoji="0" lang="zh-TW" altLang="en-US" sz="14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元</a:t>
              </a:r>
              <a:r>
                <a:rPr kumimoji="0" lang="zh-TW" altLang="en-US" sz="1400" dirty="0">
                  <a:solidFill>
                    <a:srgbClr val="0000CC"/>
                  </a:solidFill>
                  <a:latin typeface="Times New Roman" panose="02020603050405020304" pitchFamily="18" charset="0"/>
                  <a:ea typeface="微軟正黑體" panose="020B0604030504040204" pitchFamily="34" charset="-120"/>
                  <a:cs typeface="Times New Roman" panose="02020603050405020304" pitchFamily="18" charset="0"/>
                </a:rPr>
                <a:t>之生活助學金者，學校不得安排生活服務學習</a:t>
              </a:r>
              <a:endParaRPr kumimoji="0" lang="zh-TW" altLang="zh-TW" sz="1400" dirty="0">
                <a:solidFill>
                  <a:srgbClr val="0000CC"/>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9" name="圓角矩形 19">
              <a:extLst>
                <a:ext uri="{FF2B5EF4-FFF2-40B4-BE49-F238E27FC236}">
                  <a16:creationId xmlns:a16="http://schemas.microsoft.com/office/drawing/2014/main" id="{64A97C62-7651-4A1F-9ABB-ECD117709C88}"/>
                </a:ext>
              </a:extLst>
            </p:cNvPr>
            <p:cNvSpPr/>
            <p:nvPr/>
          </p:nvSpPr>
          <p:spPr bwMode="auto">
            <a:xfrm>
              <a:off x="4802936" y="5033862"/>
              <a:ext cx="3945528" cy="535557"/>
            </a:xfrm>
            <a:prstGeom prst="roundRect">
              <a:avLst>
                <a:gd name="adj" fmla="val 8907"/>
              </a:avLst>
            </a:prstGeom>
            <a:solidFill>
              <a:schemeClr val="tx2">
                <a:lumMod val="20000"/>
                <a:lumOff val="80000"/>
              </a:schemeClr>
            </a:solidFill>
            <a:ln w="9525">
              <a:noFill/>
              <a:round/>
              <a:headEnd/>
              <a:tailEnd type="triangle" w="med" len="med"/>
            </a:ln>
            <a:effectLst>
              <a:outerShdw blurRad="50800" dist="38100" dir="2700000" algn="tl" rotWithShape="0">
                <a:prstClr val="black">
                  <a:alpha val="40000"/>
                </a:prstClr>
              </a:outerShdw>
            </a:effectLst>
            <a:scene3d>
              <a:camera prst="orthographicFront"/>
              <a:lightRig rig="threePt" dir="t"/>
            </a:scene3d>
            <a:sp3d extrusionH="76200">
              <a:extrusionClr>
                <a:schemeClr val="bg1"/>
              </a:extrusionClr>
            </a:sp3d>
          </p:spPr>
          <p:txBody>
            <a:bodyPr rtlCol="0" anchor="ctr"/>
            <a:lstStyle/>
            <a:p>
              <a:pPr lvl="0" algn="just" eaLnBrk="1" hangingPunct="1"/>
              <a:r>
                <a:rPr kumimoji="0" lang="zh-TW" altLang="en-US" sz="1600" dirty="0">
                  <a:solidFill>
                    <a:srgbClr val="0000CC"/>
                  </a:solidFill>
                  <a:latin typeface="Times New Roman" panose="02020603050405020304" pitchFamily="18" charset="0"/>
                  <a:ea typeface="微軟正黑體" panose="020B0604030504040204" pitchFamily="34" charset="-120"/>
                  <a:cs typeface="Times New Roman" panose="02020603050405020304" pitchFamily="18" charset="0"/>
                </a:rPr>
                <a:t>對於新貧、近貧或家庭發生急難之學生，由學校依學生困難實際狀況給予補助 </a:t>
              </a:r>
              <a:endParaRPr kumimoji="0" lang="zh-TW" altLang="zh-TW" sz="1600" dirty="0">
                <a:solidFill>
                  <a:srgbClr val="0000CC"/>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0" name="圓角矩形 20">
              <a:extLst>
                <a:ext uri="{FF2B5EF4-FFF2-40B4-BE49-F238E27FC236}">
                  <a16:creationId xmlns:a16="http://schemas.microsoft.com/office/drawing/2014/main" id="{33551C47-E729-4F20-BFFD-FFF51BD559B4}"/>
                </a:ext>
              </a:extLst>
            </p:cNvPr>
            <p:cNvSpPr/>
            <p:nvPr/>
          </p:nvSpPr>
          <p:spPr bwMode="auto">
            <a:xfrm>
              <a:off x="4802936" y="5798449"/>
              <a:ext cx="3945528" cy="625320"/>
            </a:xfrm>
            <a:prstGeom prst="roundRect">
              <a:avLst>
                <a:gd name="adj" fmla="val 8907"/>
              </a:avLst>
            </a:prstGeom>
            <a:solidFill>
              <a:schemeClr val="tx2">
                <a:lumMod val="20000"/>
                <a:lumOff val="80000"/>
              </a:schemeClr>
            </a:solidFill>
            <a:ln w="9525">
              <a:noFill/>
              <a:round/>
              <a:headEnd/>
              <a:tailEnd type="triangle" w="med" len="med"/>
            </a:ln>
            <a:effectLst>
              <a:outerShdw blurRad="50800" dist="38100" dir="2700000" algn="tl" rotWithShape="0">
                <a:prstClr val="black">
                  <a:alpha val="40000"/>
                </a:prstClr>
              </a:outerShdw>
            </a:effectLst>
            <a:scene3d>
              <a:camera prst="orthographicFront"/>
              <a:lightRig rig="threePt" dir="t"/>
            </a:scene3d>
            <a:sp3d extrusionH="76200">
              <a:extrusionClr>
                <a:schemeClr val="bg1"/>
              </a:extrusionClr>
            </a:sp3d>
          </p:spPr>
          <p:txBody>
            <a:bodyPr rtlCol="0" anchor="ctr"/>
            <a:lstStyle/>
            <a:p>
              <a:pPr lvl="0" algn="just" eaLnBrk="1" hangingPunct="1"/>
              <a:r>
                <a:rPr kumimoji="0" lang="zh-TW" altLang="en-US" sz="1600" dirty="0">
                  <a:solidFill>
                    <a:srgbClr val="0000CC"/>
                  </a:solidFill>
                  <a:latin typeface="Times New Roman" panose="02020603050405020304" pitchFamily="18" charset="0"/>
                  <a:ea typeface="微軟正黑體" panose="020B0604030504040204" pitchFamily="34" charset="-120"/>
                  <a:cs typeface="Times New Roman" panose="02020603050405020304" pitchFamily="18" charset="0"/>
                </a:rPr>
                <a:t>提供低收入戶學生</a:t>
              </a:r>
              <a:r>
                <a:rPr kumimoji="0" lang="zh-TW" altLang="en-US" sz="16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校內宿舍免費住宿</a:t>
              </a:r>
              <a:r>
                <a:rPr kumimoji="0" lang="zh-TW" altLang="en-US" sz="1600" dirty="0">
                  <a:solidFill>
                    <a:srgbClr val="0000CC"/>
                  </a:solidFill>
                  <a:latin typeface="Times New Roman" panose="02020603050405020304" pitchFamily="18" charset="0"/>
                  <a:ea typeface="微軟正黑體" panose="020B0604030504040204" pitchFamily="34" charset="-120"/>
                  <a:cs typeface="Times New Roman" panose="02020603050405020304" pitchFamily="18" charset="0"/>
                </a:rPr>
                <a:t>；另提供中低收入戶學生校內宿舍優先住宿</a:t>
              </a:r>
              <a:endParaRPr kumimoji="0" lang="zh-TW" altLang="zh-TW" sz="1600" dirty="0">
                <a:solidFill>
                  <a:srgbClr val="0000CC"/>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1" name="圓角矩形 12">
              <a:extLst>
                <a:ext uri="{FF2B5EF4-FFF2-40B4-BE49-F238E27FC236}">
                  <a16:creationId xmlns:a16="http://schemas.microsoft.com/office/drawing/2014/main" id="{B4CDB1B8-3715-48A0-9974-6432C3B4254D}"/>
                </a:ext>
              </a:extLst>
            </p:cNvPr>
            <p:cNvSpPr/>
            <p:nvPr/>
          </p:nvSpPr>
          <p:spPr bwMode="auto">
            <a:xfrm>
              <a:off x="4802936" y="1537158"/>
              <a:ext cx="3945528" cy="811722"/>
            </a:xfrm>
            <a:prstGeom prst="roundRect">
              <a:avLst>
                <a:gd name="adj" fmla="val 8907"/>
              </a:avLst>
            </a:prstGeom>
            <a:solidFill>
              <a:schemeClr val="tx2">
                <a:lumMod val="20000"/>
                <a:lumOff val="80000"/>
              </a:schemeClr>
            </a:solidFill>
            <a:ln w="9525">
              <a:noFill/>
              <a:round/>
              <a:headEnd/>
              <a:tailEnd type="triangle" w="med" len="med"/>
            </a:ln>
            <a:effectLst>
              <a:outerShdw blurRad="50800" dist="38100" dir="2700000" algn="tl" rotWithShape="0">
                <a:prstClr val="black">
                  <a:alpha val="40000"/>
                </a:prstClr>
              </a:outerShdw>
            </a:effectLst>
            <a:scene3d>
              <a:camera prst="orthographicFront"/>
              <a:lightRig rig="threePt" dir="t"/>
            </a:scene3d>
            <a:sp3d extrusionH="76200">
              <a:extrusionClr>
                <a:schemeClr val="bg1"/>
              </a:extrusionClr>
            </a:sp3d>
          </p:spPr>
          <p:txBody>
            <a:bodyPr rtlCol="0" anchor="ctr"/>
            <a:lstStyle/>
            <a:p>
              <a:pPr lvl="0" algn="just" eaLnBrk="1" hangingPunct="1"/>
              <a:r>
                <a:rPr kumimoji="0" lang="zh-TW" altLang="zh-TW" sz="1600" dirty="0">
                  <a:solidFill>
                    <a:srgbClr val="0000CC"/>
                  </a:solidFill>
                  <a:latin typeface="Times New Roman" panose="02020603050405020304" pitchFamily="18" charset="0"/>
                  <a:ea typeface="微軟正黑體" panose="020B0604030504040204" pitchFamily="34" charset="-120"/>
                  <a:cs typeface="Times New Roman" panose="02020603050405020304" pitchFamily="18" charset="0"/>
                </a:rPr>
                <a:t>依專科學校法第</a:t>
              </a:r>
              <a:r>
                <a:rPr kumimoji="0" lang="en-US" altLang="zh-TW" sz="1600" dirty="0">
                  <a:solidFill>
                    <a:srgbClr val="0000CC"/>
                  </a:solidFill>
                  <a:latin typeface="Times New Roman" panose="02020603050405020304" pitchFamily="18" charset="0"/>
                  <a:ea typeface="微軟正黑體" panose="020B0604030504040204" pitchFamily="34" charset="-120"/>
                  <a:cs typeface="Times New Roman" panose="02020603050405020304" pitchFamily="18" charset="0"/>
                </a:rPr>
                <a:t>44</a:t>
              </a:r>
              <a:r>
                <a:rPr kumimoji="0" lang="zh-TW" altLang="zh-TW" sz="1600" dirty="0">
                  <a:solidFill>
                    <a:srgbClr val="0000CC"/>
                  </a:solidFill>
                  <a:latin typeface="Times New Roman" panose="02020603050405020304" pitchFamily="18" charset="0"/>
                  <a:ea typeface="微軟正黑體" panose="020B0604030504040204" pitchFamily="34" charset="-120"/>
                  <a:cs typeface="Times New Roman" panose="02020603050405020304" pitchFamily="18" charset="0"/>
                </a:rPr>
                <a:t>條規定，補助學費全額</a:t>
              </a:r>
              <a:endParaRPr kumimoji="0" lang="en-US" altLang="zh-TW" sz="1600" dirty="0">
                <a:solidFill>
                  <a:srgbClr val="0000CC"/>
                </a:solidFill>
                <a:latin typeface="Times New Roman" panose="02020603050405020304" pitchFamily="18" charset="0"/>
                <a:ea typeface="微軟正黑體" panose="020B0604030504040204" pitchFamily="34" charset="-120"/>
                <a:cs typeface="Times New Roman" panose="02020603050405020304" pitchFamily="18" charset="0"/>
              </a:endParaRPr>
            </a:p>
            <a:p>
              <a:pPr lvl="0" algn="just" eaLnBrk="1" hangingPunct="1"/>
              <a:r>
                <a:rPr kumimoji="0" lang="en-US" altLang="zh-TW" sz="16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zh-TW" sz="16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免繳納學費</a:t>
              </a:r>
              <a:r>
                <a:rPr kumimoji="0" lang="zh-TW" altLang="zh-TW" sz="1600" dirty="0">
                  <a:solidFill>
                    <a:srgbClr val="0000CC"/>
                  </a:solidFill>
                  <a:latin typeface="Times New Roman" panose="02020603050405020304" pitchFamily="18" charset="0"/>
                  <a:ea typeface="微軟正黑體" panose="020B0604030504040204" pitchFamily="34" charset="-120"/>
                  <a:cs typeface="Times New Roman" panose="02020603050405020304" pitchFamily="18" charset="0"/>
                </a:rPr>
                <a:t>，僅須繳交雜費等其他費用</a:t>
              </a:r>
              <a:r>
                <a:rPr kumimoji="0" lang="en-US" altLang="zh-TW" sz="1600" dirty="0">
                  <a:solidFill>
                    <a:srgbClr val="0000CC"/>
                  </a:solidFill>
                  <a:latin typeface="Times New Roman" panose="02020603050405020304" pitchFamily="18" charset="0"/>
                  <a:ea typeface="微軟正黑體" panose="020B0604030504040204" pitchFamily="34" charset="-120"/>
                  <a:cs typeface="Times New Roman" panose="02020603050405020304" pitchFamily="18" charset="0"/>
                </a:rPr>
                <a:t>)</a:t>
              </a:r>
              <a:endParaRPr kumimoji="0" lang="zh-TW" altLang="zh-TW" sz="2800" dirty="0">
                <a:solidFill>
                  <a:srgbClr val="0000CC"/>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2" name="圓角矩形 1">
              <a:extLst>
                <a:ext uri="{FF2B5EF4-FFF2-40B4-BE49-F238E27FC236}">
                  <a16:creationId xmlns:a16="http://schemas.microsoft.com/office/drawing/2014/main" id="{D4F5A903-9FFD-41DA-9665-325FF526140A}"/>
                </a:ext>
              </a:extLst>
            </p:cNvPr>
            <p:cNvSpPr/>
            <p:nvPr/>
          </p:nvSpPr>
          <p:spPr bwMode="auto">
            <a:xfrm>
              <a:off x="860686" y="1484784"/>
              <a:ext cx="1846865" cy="916470"/>
            </a:xfrm>
            <a:prstGeom prst="roundRect">
              <a:avLst>
                <a:gd name="adj" fmla="val 10015"/>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10800000" scaled="1"/>
              <a:tileRect/>
            </a:gradFill>
            <a:ln w="9525">
              <a:noFill/>
              <a:round/>
              <a:headEnd/>
              <a:tailEnd type="triangle" w="med" len="med"/>
            </a:ln>
            <a:scene3d>
              <a:camera prst="orthographicFront"/>
              <a:lightRig rig="threePt" dir="t"/>
            </a:scene3d>
            <a:sp3d extrusionH="76200" prstMaterial="metal">
              <a:bevelT w="127000"/>
              <a:extrusionClr>
                <a:schemeClr val="bg1"/>
              </a:extrusionClr>
            </a:sp3d>
          </p:spPr>
          <p:txBody>
            <a:bodyPr rtlCol="0" anchor="ctr"/>
            <a:lstStyle/>
            <a:p>
              <a:pPr algn="ctr"/>
              <a:r>
                <a:rPr lang="zh-TW" altLang="en-US" sz="2800"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前三年</a:t>
              </a:r>
            </a:p>
          </p:txBody>
        </p:sp>
        <p:sp>
          <p:nvSpPr>
            <p:cNvPr id="13" name="圓角矩形 5">
              <a:extLst>
                <a:ext uri="{FF2B5EF4-FFF2-40B4-BE49-F238E27FC236}">
                  <a16:creationId xmlns:a16="http://schemas.microsoft.com/office/drawing/2014/main" id="{6340E853-623D-4A37-B38E-C58C2100A982}"/>
                </a:ext>
              </a:extLst>
            </p:cNvPr>
            <p:cNvSpPr/>
            <p:nvPr/>
          </p:nvSpPr>
          <p:spPr bwMode="auto">
            <a:xfrm>
              <a:off x="860686" y="2522140"/>
              <a:ext cx="1846865" cy="3948998"/>
            </a:xfrm>
            <a:prstGeom prst="roundRect">
              <a:avLst>
                <a:gd name="adj" fmla="val 4648"/>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10800000" scaled="1"/>
              <a:tileRect/>
            </a:gradFill>
            <a:ln w="9525">
              <a:noFill/>
              <a:round/>
              <a:headEnd/>
              <a:tailEnd type="triangle" w="med" len="med"/>
            </a:ln>
            <a:scene3d>
              <a:camera prst="orthographicFront"/>
              <a:lightRig rig="threePt" dir="t"/>
            </a:scene3d>
            <a:sp3d extrusionH="76200" prstMaterial="metal">
              <a:bevelT w="127000"/>
              <a:extrusionClr>
                <a:schemeClr val="bg1"/>
              </a:extrusionClr>
            </a:sp3d>
          </p:spPr>
          <p:txBody>
            <a:bodyPr rtlCol="0" anchor="ctr"/>
            <a:lstStyle/>
            <a:p>
              <a:pPr algn="ctr"/>
              <a:r>
                <a:rPr lang="zh-TW" altLang="en-US" sz="2800"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四、五</a:t>
              </a:r>
              <a:endParaRPr lang="en-US" altLang="zh-TW" sz="2800"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zh-TW" altLang="en-US" sz="2800"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年級</a:t>
              </a:r>
              <a:endParaRPr lang="en-US" altLang="zh-TW" sz="2800"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endParaRPr>
            </a:p>
            <a:p>
              <a:pPr algn="just"/>
              <a:r>
                <a:rPr lang="en-US" altLang="zh-TW" sz="2400"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依據「大專校院弱勢學生助學計畫」辦理</a:t>
              </a:r>
              <a:r>
                <a:rPr lang="en-US" altLang="zh-TW" sz="2400"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2400"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4" name="圓角矩形 7">
              <a:extLst>
                <a:ext uri="{FF2B5EF4-FFF2-40B4-BE49-F238E27FC236}">
                  <a16:creationId xmlns:a16="http://schemas.microsoft.com/office/drawing/2014/main" id="{36706727-4A9D-42ED-BC79-3CF96DD74B08}"/>
                </a:ext>
              </a:extLst>
            </p:cNvPr>
            <p:cNvSpPr/>
            <p:nvPr/>
          </p:nvSpPr>
          <p:spPr bwMode="auto">
            <a:xfrm>
              <a:off x="2915816" y="1484784"/>
              <a:ext cx="1944216" cy="916470"/>
            </a:xfrm>
            <a:prstGeom prst="roundRect">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path path="circle">
                <a:fillToRect l="50000" t="50000" r="50000" b="50000"/>
              </a:path>
              <a:tileRect/>
            </a:gradFill>
            <a:ln w="38100">
              <a:noFill/>
              <a:round/>
              <a:headEnd/>
              <a:tailEnd type="triangle" w="med" len="med"/>
            </a:ln>
            <a:scene3d>
              <a:camera prst="orthographicFront"/>
              <a:lightRig rig="threePt" dir="t"/>
            </a:scene3d>
            <a:sp3d extrusionH="76200">
              <a:bevelT w="127000"/>
              <a:extrusionClr>
                <a:schemeClr val="bg1"/>
              </a:extrusionClr>
            </a:sp3d>
          </p:spPr>
          <p:txBody>
            <a:bodyPr rtlCol="0" anchor="ctr"/>
            <a:lstStyle/>
            <a:p>
              <a:pPr algn="ctr"/>
              <a:r>
                <a:rPr lang="zh-TW" altLang="en-US" sz="2800"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免納學費</a:t>
              </a:r>
            </a:p>
          </p:txBody>
        </p:sp>
        <p:sp>
          <p:nvSpPr>
            <p:cNvPr id="15" name="圓角矩形 8">
              <a:extLst>
                <a:ext uri="{FF2B5EF4-FFF2-40B4-BE49-F238E27FC236}">
                  <a16:creationId xmlns:a16="http://schemas.microsoft.com/office/drawing/2014/main" id="{81106FF8-6E5F-4779-8FE8-6C17F66DCBD4}"/>
                </a:ext>
              </a:extLst>
            </p:cNvPr>
            <p:cNvSpPr/>
            <p:nvPr/>
          </p:nvSpPr>
          <p:spPr bwMode="auto">
            <a:xfrm>
              <a:off x="2915816" y="2522141"/>
              <a:ext cx="1944216" cy="720056"/>
            </a:xfrm>
            <a:prstGeom prst="roundRect">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path path="circle">
                <a:fillToRect l="50000" t="50000" r="50000" b="50000"/>
              </a:path>
              <a:tileRect/>
            </a:gradFill>
            <a:ln w="38100">
              <a:noFill/>
              <a:round/>
              <a:headEnd/>
              <a:tailEnd type="triangle" w="med" len="med"/>
            </a:ln>
            <a:scene3d>
              <a:camera prst="orthographicFront"/>
              <a:lightRig rig="threePt" dir="t"/>
            </a:scene3d>
            <a:sp3d extrusionH="76200">
              <a:bevelT w="127000"/>
              <a:extrusionClr>
                <a:schemeClr val="bg1"/>
              </a:extrusionClr>
            </a:sp3d>
          </p:spPr>
          <p:txBody>
            <a:bodyPr rtlCol="0" anchor="ctr"/>
            <a:lstStyle/>
            <a:p>
              <a:pPr algn="ctr"/>
              <a:r>
                <a:rPr lang="zh-TW" altLang="en-US" sz="2800"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助學金</a:t>
              </a:r>
            </a:p>
          </p:txBody>
        </p:sp>
        <p:sp>
          <p:nvSpPr>
            <p:cNvPr id="16" name="圓角矩形 9">
              <a:extLst>
                <a:ext uri="{FF2B5EF4-FFF2-40B4-BE49-F238E27FC236}">
                  <a16:creationId xmlns:a16="http://schemas.microsoft.com/office/drawing/2014/main" id="{576B6525-C967-4243-A29C-B62119A85CB8}"/>
                </a:ext>
              </a:extLst>
            </p:cNvPr>
            <p:cNvSpPr/>
            <p:nvPr/>
          </p:nvSpPr>
          <p:spPr bwMode="auto">
            <a:xfrm>
              <a:off x="2915816" y="3335922"/>
              <a:ext cx="1944216" cy="1563646"/>
            </a:xfrm>
            <a:prstGeom prst="roundRect">
              <a:avLst>
                <a:gd name="adj" fmla="val 6921"/>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path path="circle">
                <a:fillToRect l="50000" t="50000" r="50000" b="50000"/>
              </a:path>
              <a:tileRect/>
            </a:gradFill>
            <a:ln w="38100">
              <a:noFill/>
              <a:round/>
              <a:headEnd/>
              <a:tailEnd type="triangle" w="med" len="med"/>
            </a:ln>
            <a:scene3d>
              <a:camera prst="orthographicFront"/>
              <a:lightRig rig="threePt" dir="t"/>
            </a:scene3d>
            <a:sp3d extrusionH="76200">
              <a:bevelT w="127000"/>
              <a:extrusionClr>
                <a:schemeClr val="bg1"/>
              </a:extrusionClr>
            </a:sp3d>
          </p:spPr>
          <p:txBody>
            <a:bodyPr rtlCol="0" anchor="ctr"/>
            <a:lstStyle/>
            <a:p>
              <a:pPr algn="ctr"/>
              <a:r>
                <a:rPr lang="zh-TW" altLang="en-US" sz="2800"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生活</a:t>
              </a:r>
              <a:endParaRPr lang="en-US" altLang="zh-TW" sz="2800"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zh-TW" altLang="en-US" sz="2800"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助學金</a:t>
              </a:r>
            </a:p>
          </p:txBody>
        </p:sp>
        <p:sp>
          <p:nvSpPr>
            <p:cNvPr id="17" name="圓角矩形 10">
              <a:extLst>
                <a:ext uri="{FF2B5EF4-FFF2-40B4-BE49-F238E27FC236}">
                  <a16:creationId xmlns:a16="http://schemas.microsoft.com/office/drawing/2014/main" id="{F74D4F8F-72F4-46B6-A568-F91F9242B0F0}"/>
                </a:ext>
              </a:extLst>
            </p:cNvPr>
            <p:cNvSpPr/>
            <p:nvPr/>
          </p:nvSpPr>
          <p:spPr bwMode="auto">
            <a:xfrm>
              <a:off x="2915816" y="4993293"/>
              <a:ext cx="1944216" cy="616695"/>
            </a:xfrm>
            <a:prstGeom prst="roundRect">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path path="circle">
                <a:fillToRect l="50000" t="50000" r="50000" b="50000"/>
              </a:path>
              <a:tileRect/>
            </a:gradFill>
            <a:ln w="38100">
              <a:noFill/>
              <a:round/>
              <a:headEnd/>
              <a:tailEnd type="triangle" w="med" len="med"/>
            </a:ln>
            <a:scene3d>
              <a:camera prst="orthographicFront"/>
              <a:lightRig rig="threePt" dir="t"/>
            </a:scene3d>
            <a:sp3d extrusionH="76200">
              <a:bevelT w="127000"/>
              <a:extrusionClr>
                <a:schemeClr val="bg1"/>
              </a:extrusionClr>
            </a:sp3d>
          </p:spPr>
          <p:txBody>
            <a:bodyPr rtlCol="0" anchor="ctr"/>
            <a:lstStyle/>
            <a:p>
              <a:pPr algn="ctr"/>
              <a:r>
                <a:rPr lang="zh-TW" altLang="en-US" sz="2800"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緊急紓困</a:t>
              </a:r>
            </a:p>
          </p:txBody>
        </p:sp>
        <p:sp>
          <p:nvSpPr>
            <p:cNvPr id="18" name="圓角矩形 11">
              <a:extLst>
                <a:ext uri="{FF2B5EF4-FFF2-40B4-BE49-F238E27FC236}">
                  <a16:creationId xmlns:a16="http://schemas.microsoft.com/office/drawing/2014/main" id="{07E31BCD-3EC0-45A4-9329-EDD57AAE4D7B}"/>
                </a:ext>
              </a:extLst>
            </p:cNvPr>
            <p:cNvSpPr/>
            <p:nvPr/>
          </p:nvSpPr>
          <p:spPr bwMode="auto">
            <a:xfrm>
              <a:off x="2915816" y="5751081"/>
              <a:ext cx="1944216" cy="720057"/>
            </a:xfrm>
            <a:prstGeom prst="roundRect">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path path="circle">
                <a:fillToRect l="50000" t="50000" r="50000" b="50000"/>
              </a:path>
              <a:tileRect/>
            </a:gradFill>
            <a:ln w="38100">
              <a:noFill/>
              <a:round/>
              <a:headEnd/>
              <a:tailEnd type="triangle" w="med" len="med"/>
            </a:ln>
            <a:scene3d>
              <a:camera prst="orthographicFront"/>
              <a:lightRig rig="threePt" dir="t"/>
            </a:scene3d>
            <a:sp3d extrusionH="76200">
              <a:bevelT w="127000"/>
              <a:extrusionClr>
                <a:schemeClr val="bg1"/>
              </a:extrusionClr>
            </a:sp3d>
          </p:spPr>
          <p:txBody>
            <a:bodyPr rtlCol="0" anchor="ctr"/>
            <a:lstStyle/>
            <a:p>
              <a:pPr algn="ctr"/>
              <a:r>
                <a:rPr lang="zh-TW" altLang="en-US" sz="2800"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住宿優惠</a:t>
              </a:r>
            </a:p>
          </p:txBody>
        </p:sp>
      </p:grpSp>
    </p:spTree>
    <p:extLst>
      <p:ext uri="{BB962C8B-B14F-4D97-AF65-F5344CB8AC3E}">
        <p14:creationId xmlns:p14="http://schemas.microsoft.com/office/powerpoint/2010/main" val="1146075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群組 2">
            <a:extLst>
              <a:ext uri="{FF2B5EF4-FFF2-40B4-BE49-F238E27FC236}">
                <a16:creationId xmlns:a16="http://schemas.microsoft.com/office/drawing/2014/main" id="{81CA44C4-E111-4571-8016-959BC9A02748}"/>
              </a:ext>
            </a:extLst>
          </p:cNvPr>
          <p:cNvGrpSpPr/>
          <p:nvPr/>
        </p:nvGrpSpPr>
        <p:grpSpPr>
          <a:xfrm>
            <a:off x="0" y="-41376"/>
            <a:ext cx="7614139" cy="698450"/>
            <a:chOff x="0" y="-41376"/>
            <a:chExt cx="3790604" cy="698450"/>
          </a:xfrm>
        </p:grpSpPr>
        <p:grpSp>
          <p:nvGrpSpPr>
            <p:cNvPr id="2" name="群組 1"/>
            <p:cNvGrpSpPr/>
            <p:nvPr/>
          </p:nvGrpSpPr>
          <p:grpSpPr>
            <a:xfrm>
              <a:off x="0" y="4232"/>
              <a:ext cx="3790604" cy="612000"/>
              <a:chOff x="0" y="4233"/>
              <a:chExt cx="5444619" cy="605449"/>
            </a:xfrm>
          </p:grpSpPr>
          <p:sp>
            <p:nvSpPr>
              <p:cNvPr id="120" name="圓角化同側角落矩形 119"/>
              <p:cNvSpPr/>
              <p:nvPr/>
            </p:nvSpPr>
            <p:spPr>
              <a:xfrm rot="16200000" flipH="1">
                <a:off x="2419585" y="-2415352"/>
                <a:ext cx="605449" cy="5444619"/>
              </a:xfrm>
              <a:prstGeom prst="round2SameRect">
                <a:avLst>
                  <a:gd name="adj1" fmla="val 0"/>
                  <a:gd name="adj2" fmla="val 50000"/>
                </a:avLst>
              </a:prstGeom>
              <a:gradFill flip="none" rotWithShape="1">
                <a:gsLst>
                  <a:gs pos="0">
                    <a:srgbClr val="96C8E9"/>
                  </a:gs>
                  <a:gs pos="55000">
                    <a:srgbClr val="AFEAFF"/>
                  </a:gs>
                  <a:gs pos="100000">
                    <a:srgbClr val="96C8E9"/>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33" name="圓角化同側角落矩形 32"/>
              <p:cNvSpPr/>
              <p:nvPr/>
            </p:nvSpPr>
            <p:spPr>
              <a:xfrm rot="16200000" flipH="1">
                <a:off x="2463668" y="-2367116"/>
                <a:ext cx="504000" cy="5343418"/>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34" name="Google Shape;446;p38"/>
            <p:cNvSpPr txBox="1">
              <a:spLocks/>
            </p:cNvSpPr>
            <p:nvPr/>
          </p:nvSpPr>
          <p:spPr>
            <a:xfrm>
              <a:off x="53588" y="-41376"/>
              <a:ext cx="3604264"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壹、關於五專</a:t>
              </a:r>
              <a:r>
                <a:rPr lang="en-US" altLang="zh-TW" sz="24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五專免學費與助學輔助</a:t>
              </a:r>
              <a:r>
                <a:rPr lang="en-US" altLang="zh-TW" sz="24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展翅計畫</a:t>
              </a:r>
              <a:endParaRPr lang="en-US" sz="2800" dirty="0"/>
            </a:p>
          </p:txBody>
        </p:sp>
      </p:grpSp>
      <p:pic>
        <p:nvPicPr>
          <p:cNvPr id="6" name="圖片 1">
            <a:extLst>
              <a:ext uri="{FF2B5EF4-FFF2-40B4-BE49-F238E27FC236}">
                <a16:creationId xmlns:a16="http://schemas.microsoft.com/office/drawing/2014/main" id="{DA8315CD-B957-4CC6-8E70-CB1FEC5E91A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077135" y="657074"/>
            <a:ext cx="6636183" cy="3845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表格 6">
            <a:extLst>
              <a:ext uri="{FF2B5EF4-FFF2-40B4-BE49-F238E27FC236}">
                <a16:creationId xmlns:a16="http://schemas.microsoft.com/office/drawing/2014/main" id="{DA93C59E-F765-4023-8502-4CA8BAFA3EDE}"/>
              </a:ext>
            </a:extLst>
          </p:cNvPr>
          <p:cNvGraphicFramePr>
            <a:graphicFrameLocks noGrp="1"/>
          </p:cNvGraphicFramePr>
          <p:nvPr>
            <p:extLst>
              <p:ext uri="{D42A27DB-BD31-4B8C-83A1-F6EECF244321}">
                <p14:modId xmlns:p14="http://schemas.microsoft.com/office/powerpoint/2010/main" val="2500726305"/>
              </p:ext>
            </p:extLst>
          </p:nvPr>
        </p:nvGraphicFramePr>
        <p:xfrm>
          <a:off x="1804933" y="4537672"/>
          <a:ext cx="7329856" cy="2215938"/>
        </p:xfrm>
        <a:graphic>
          <a:graphicData uri="http://schemas.openxmlformats.org/drawingml/2006/table">
            <a:tbl>
              <a:tblPr firstRow="1" bandRow="1">
                <a:tableStyleId>{5C22544A-7EE6-4342-B048-85BDC9FD1C3A}</a:tableStyleId>
              </a:tblPr>
              <a:tblGrid>
                <a:gridCol w="1558489">
                  <a:extLst>
                    <a:ext uri="{9D8B030D-6E8A-4147-A177-3AD203B41FA5}">
                      <a16:colId xmlns:a16="http://schemas.microsoft.com/office/drawing/2014/main" val="20000"/>
                    </a:ext>
                  </a:extLst>
                </a:gridCol>
                <a:gridCol w="2106439">
                  <a:extLst>
                    <a:ext uri="{9D8B030D-6E8A-4147-A177-3AD203B41FA5}">
                      <a16:colId xmlns:a16="http://schemas.microsoft.com/office/drawing/2014/main" val="20001"/>
                    </a:ext>
                  </a:extLst>
                </a:gridCol>
                <a:gridCol w="1832464">
                  <a:extLst>
                    <a:ext uri="{9D8B030D-6E8A-4147-A177-3AD203B41FA5}">
                      <a16:colId xmlns:a16="http://schemas.microsoft.com/office/drawing/2014/main" val="20002"/>
                    </a:ext>
                  </a:extLst>
                </a:gridCol>
                <a:gridCol w="1832464">
                  <a:extLst>
                    <a:ext uri="{9D8B030D-6E8A-4147-A177-3AD203B41FA5}">
                      <a16:colId xmlns:a16="http://schemas.microsoft.com/office/drawing/2014/main" val="20003"/>
                    </a:ext>
                  </a:extLst>
                </a:gridCol>
              </a:tblGrid>
              <a:tr h="406441">
                <a:tc>
                  <a:txBody>
                    <a:bodyPr/>
                    <a:lstStyle/>
                    <a:p>
                      <a:pPr algn="ctr"/>
                      <a:endParaRPr lang="zh-TW" altLang="en-US" dirty="0">
                        <a:latin typeface="Times New Roman" pitchFamily="18" charset="0"/>
                        <a:ea typeface="微軟正黑體" pitchFamily="34" charset="-120"/>
                        <a:cs typeface="Times New Roman" pitchFamily="18" charset="0"/>
                      </a:endParaRPr>
                    </a:p>
                  </a:txBody>
                  <a:tcPr anchor="ctr">
                    <a:lnB w="12700" cap="flat" cmpd="sng" algn="ctr">
                      <a:solidFill>
                        <a:schemeClr val="tx1"/>
                      </a:solidFill>
                      <a:prstDash val="solid"/>
                      <a:round/>
                      <a:headEnd type="none" w="med" len="med"/>
                      <a:tailEnd type="none" w="med" len="med"/>
                    </a:lnB>
                    <a:solidFill>
                      <a:srgbClr val="FF8989"/>
                    </a:solidFill>
                  </a:tcPr>
                </a:tc>
                <a:tc>
                  <a:txBody>
                    <a:bodyPr/>
                    <a:lstStyle/>
                    <a:p>
                      <a:pPr algn="ctr"/>
                      <a:r>
                        <a:rPr lang="zh-TW" altLang="en-US" sz="2000" dirty="0">
                          <a:latin typeface="Times New Roman" pitchFamily="18" charset="0"/>
                          <a:ea typeface="微軟正黑體" pitchFamily="34" charset="-120"/>
                          <a:cs typeface="Times New Roman" pitchFamily="18" charset="0"/>
                        </a:rPr>
                        <a:t>企業</a:t>
                      </a:r>
                    </a:p>
                  </a:txBody>
                  <a:tcPr anchor="ctr">
                    <a:lnB w="12700" cap="flat" cmpd="sng" algn="ctr">
                      <a:solidFill>
                        <a:schemeClr val="tx1"/>
                      </a:solidFill>
                      <a:prstDash val="solid"/>
                      <a:round/>
                      <a:headEnd type="none" w="med" len="med"/>
                      <a:tailEnd type="none" w="med" len="med"/>
                    </a:lnB>
                    <a:solidFill>
                      <a:srgbClr val="FF8989"/>
                    </a:solidFill>
                  </a:tcPr>
                </a:tc>
                <a:tc>
                  <a:txBody>
                    <a:bodyPr/>
                    <a:lstStyle/>
                    <a:p>
                      <a:pPr algn="ctr"/>
                      <a:r>
                        <a:rPr lang="zh-TW" altLang="en-US" sz="2000" dirty="0">
                          <a:latin typeface="Times New Roman" pitchFamily="18" charset="0"/>
                          <a:ea typeface="微軟正黑體" pitchFamily="34" charset="-120"/>
                          <a:cs typeface="Times New Roman" pitchFamily="18" charset="0"/>
                        </a:rPr>
                        <a:t>教育部</a:t>
                      </a:r>
                    </a:p>
                  </a:txBody>
                  <a:tcPr anchor="ctr">
                    <a:lnB w="12700" cap="flat" cmpd="sng" algn="ctr">
                      <a:solidFill>
                        <a:schemeClr val="tx1"/>
                      </a:solidFill>
                      <a:prstDash val="solid"/>
                      <a:round/>
                      <a:headEnd type="none" w="med" len="med"/>
                      <a:tailEnd type="none" w="med" len="med"/>
                    </a:lnB>
                    <a:solidFill>
                      <a:srgbClr val="FF8989"/>
                    </a:solidFill>
                  </a:tcPr>
                </a:tc>
                <a:tc>
                  <a:txBody>
                    <a:bodyPr/>
                    <a:lstStyle/>
                    <a:p>
                      <a:pPr algn="ctr"/>
                      <a:r>
                        <a:rPr lang="zh-TW" altLang="en-US" sz="2000" dirty="0">
                          <a:latin typeface="Times New Roman" pitchFamily="18" charset="0"/>
                          <a:ea typeface="微軟正黑體" pitchFamily="34" charset="-120"/>
                          <a:cs typeface="Times New Roman" pitchFamily="18" charset="0"/>
                        </a:rPr>
                        <a:t>學生</a:t>
                      </a:r>
                    </a:p>
                  </a:txBody>
                  <a:tcPr anchor="ctr">
                    <a:lnB w="12700" cap="flat" cmpd="sng" algn="ctr">
                      <a:solidFill>
                        <a:schemeClr val="tx1"/>
                      </a:solidFill>
                      <a:prstDash val="solid"/>
                      <a:round/>
                      <a:headEnd type="none" w="med" len="med"/>
                      <a:tailEnd type="none" w="med" len="med"/>
                    </a:lnB>
                    <a:solidFill>
                      <a:srgbClr val="FF8989"/>
                    </a:solidFill>
                  </a:tcPr>
                </a:tc>
                <a:extLst>
                  <a:ext uri="{0D108BD9-81ED-4DB2-BD59-A6C34878D82A}">
                    <a16:rowId xmlns:a16="http://schemas.microsoft.com/office/drawing/2014/main" val="10000"/>
                  </a:ext>
                </a:extLst>
              </a:tr>
              <a:tr h="701528">
                <a:tc>
                  <a:txBody>
                    <a:bodyPr/>
                    <a:lstStyle/>
                    <a:p>
                      <a:pPr algn="ctr"/>
                      <a:r>
                        <a:rPr lang="zh-TW" altLang="en-US" sz="2800" b="0" dirty="0">
                          <a:latin typeface="Times New Roman" pitchFamily="18" charset="0"/>
                          <a:ea typeface="微軟正黑體" pitchFamily="34" charset="-120"/>
                          <a:cs typeface="Times New Roman" pitchFamily="18" charset="0"/>
                        </a:rPr>
                        <a:t>專四</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algn="ctr"/>
                      <a:r>
                        <a:rPr lang="en-US" altLang="zh-TW" b="1" dirty="0">
                          <a:latin typeface="Times New Roman" pitchFamily="18" charset="0"/>
                          <a:ea typeface="微軟正黑體" pitchFamily="34" charset="-120"/>
                          <a:cs typeface="Times New Roman" pitchFamily="18" charset="0"/>
                        </a:rPr>
                        <a:t>$6,000</a:t>
                      </a:r>
                      <a:r>
                        <a:rPr lang="zh-TW" altLang="en-US" b="1" dirty="0">
                          <a:latin typeface="Times New Roman" pitchFamily="18" charset="0"/>
                          <a:ea typeface="微軟正黑體" pitchFamily="34" charset="-120"/>
                          <a:cs typeface="Times New Roman" pitchFamily="18" charset="0"/>
                        </a:rPr>
                        <a:t>以上</a:t>
                      </a:r>
                      <a:endParaRPr lang="en-US" altLang="zh-TW" b="1" dirty="0">
                        <a:latin typeface="Times New Roman" pitchFamily="18" charset="0"/>
                        <a:ea typeface="微軟正黑體" pitchFamily="34" charset="-120"/>
                        <a:cs typeface="Times New Roman" pitchFamily="18" charset="0"/>
                      </a:endParaRPr>
                    </a:p>
                    <a:p>
                      <a:pPr algn="ctr"/>
                      <a:r>
                        <a:rPr lang="zh-TW" altLang="en-US" dirty="0">
                          <a:latin typeface="Times New Roman" pitchFamily="18" charset="0"/>
                          <a:ea typeface="微軟正黑體" pitchFamily="34" charset="-120"/>
                          <a:cs typeface="Times New Roman" pitchFamily="18" charset="0"/>
                        </a:rPr>
                        <a:t>生活獎學金</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a:lnSpc>
                          <a:spcPct val="150000"/>
                        </a:lnSpc>
                      </a:pPr>
                      <a:r>
                        <a:rPr lang="zh-TW" altLang="en-US" dirty="0">
                          <a:latin typeface="Times New Roman" pitchFamily="18" charset="0"/>
                          <a:ea typeface="微軟正黑體" pitchFamily="34" charset="-120"/>
                          <a:cs typeface="Times New Roman" pitchFamily="18" charset="0"/>
                        </a:rPr>
                        <a:t>就業獎學金</a:t>
                      </a:r>
                      <a:endParaRPr lang="en-US" altLang="zh-TW" dirty="0">
                        <a:latin typeface="Times New Roman" pitchFamily="18" charset="0"/>
                        <a:ea typeface="微軟正黑體" pitchFamily="34" charset="-120"/>
                        <a:cs typeface="Times New Roman" pitchFamily="18" charset="0"/>
                      </a:endParaRPr>
                    </a:p>
                    <a:p>
                      <a:pPr algn="ctr">
                        <a:lnSpc>
                          <a:spcPct val="150000"/>
                        </a:lnSpc>
                      </a:pPr>
                      <a:r>
                        <a:rPr lang="en-US" altLang="zh-TW" dirty="0">
                          <a:latin typeface="Times New Roman" pitchFamily="18" charset="0"/>
                          <a:ea typeface="微軟正黑體" pitchFamily="34" charset="-120"/>
                          <a:cs typeface="Times New Roman" pitchFamily="18" charset="0"/>
                        </a:rPr>
                        <a:t>(</a:t>
                      </a:r>
                      <a:r>
                        <a:rPr lang="zh-TW" altLang="en-US" dirty="0">
                          <a:latin typeface="Times New Roman" pitchFamily="18" charset="0"/>
                          <a:ea typeface="微軟正黑體" pitchFamily="34" charset="-120"/>
                          <a:cs typeface="Times New Roman" pitchFamily="18" charset="0"/>
                        </a:rPr>
                        <a:t>學雜費補助</a:t>
                      </a:r>
                      <a:r>
                        <a:rPr lang="en-US" altLang="zh-TW" dirty="0">
                          <a:latin typeface="Times New Roman" pitchFamily="18" charset="0"/>
                          <a:ea typeface="微軟正黑體" pitchFamily="34" charset="-120"/>
                          <a:cs typeface="Times New Roman" pitchFamily="18" charset="0"/>
                        </a:rPr>
                        <a:t>)</a:t>
                      </a:r>
                      <a:endParaRPr lang="zh-TW" altLang="en-US" dirty="0">
                        <a:latin typeface="Times New Roman" pitchFamily="18" charset="0"/>
                        <a:ea typeface="微軟正黑體" pitchFamily="34" charset="-120"/>
                        <a:cs typeface="Times New Roman" pitchFamily="18"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zh-TW" altLang="en-US" strike="noStrike" baseline="0" dirty="0">
                          <a:latin typeface="Times New Roman" pitchFamily="18" charset="0"/>
                          <a:ea typeface="微軟正黑體" pitchFamily="34" charset="-120"/>
                          <a:cs typeface="Times New Roman" pitchFamily="18" charset="0"/>
                        </a:rPr>
                        <a:t>在校期間</a:t>
                      </a:r>
                      <a:endParaRPr lang="en-US" altLang="zh-TW" strike="noStrike" baseline="0" dirty="0">
                        <a:latin typeface="Times New Roman" pitchFamily="18" charset="0"/>
                        <a:ea typeface="微軟正黑體" pitchFamily="34" charset="-120"/>
                        <a:cs typeface="Times New Roman" pitchFamily="18" charset="0"/>
                      </a:endParaRPr>
                    </a:p>
                    <a:p>
                      <a:pPr algn="ctr"/>
                      <a:r>
                        <a:rPr lang="en-US" altLang="zh-TW" strike="noStrike" baseline="0" dirty="0">
                          <a:latin typeface="Times New Roman" pitchFamily="18" charset="0"/>
                          <a:ea typeface="微軟正黑體" pitchFamily="34" charset="-120"/>
                          <a:cs typeface="Times New Roman" pitchFamily="18" charset="0"/>
                        </a:rPr>
                        <a:t>(</a:t>
                      </a:r>
                      <a:r>
                        <a:rPr lang="zh-TW" altLang="en-US" strike="noStrike" baseline="0" dirty="0">
                          <a:latin typeface="Times New Roman" pitchFamily="18" charset="0"/>
                          <a:ea typeface="微軟正黑體" pitchFamily="34" charset="-120"/>
                          <a:cs typeface="Times New Roman" pitchFamily="18" charset="0"/>
                        </a:rPr>
                        <a:t>非實習期間</a:t>
                      </a:r>
                      <a:r>
                        <a:rPr lang="en-US" altLang="zh-TW" strike="noStrike" baseline="0" dirty="0">
                          <a:latin typeface="Times New Roman" pitchFamily="18" charset="0"/>
                          <a:ea typeface="微軟正黑體" pitchFamily="34" charset="-120"/>
                          <a:cs typeface="Times New Roman" pitchFamily="18" charset="0"/>
                        </a:rPr>
                        <a:t>)</a:t>
                      </a:r>
                      <a:endParaRPr lang="zh-TW" altLang="en-US" dirty="0">
                        <a:latin typeface="Times New Roman" pitchFamily="18" charset="0"/>
                        <a:ea typeface="微軟正黑體" pitchFamily="34" charset="-120"/>
                        <a:cs typeface="Times New Roman" pitchFamily="18"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70152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800" b="0" dirty="0">
                          <a:latin typeface="Times New Roman" pitchFamily="18" charset="0"/>
                          <a:ea typeface="微軟正黑體" pitchFamily="34" charset="-120"/>
                          <a:cs typeface="Times New Roman" pitchFamily="18" charset="0"/>
                        </a:rPr>
                        <a:t>專五</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algn="ctr"/>
                      <a:r>
                        <a:rPr lang="zh-TW" altLang="en-US" dirty="0">
                          <a:latin typeface="Times New Roman" pitchFamily="18" charset="0"/>
                          <a:ea typeface="微軟正黑體" pitchFamily="34" charset="-120"/>
                          <a:cs typeface="Times New Roman" pitchFamily="18" charset="0"/>
                        </a:rPr>
                        <a:t>基本工資以上</a:t>
                      </a:r>
                      <a:endParaRPr lang="en-US" altLang="zh-TW" dirty="0">
                        <a:latin typeface="Times New Roman" pitchFamily="18" charset="0"/>
                        <a:ea typeface="微軟正黑體" pitchFamily="34" charset="-120"/>
                        <a:cs typeface="Times New Roman" pitchFamily="18" charset="0"/>
                      </a:endParaRPr>
                    </a:p>
                    <a:p>
                      <a:pPr algn="ctr"/>
                      <a:r>
                        <a:rPr lang="zh-TW" altLang="en-US" dirty="0">
                          <a:latin typeface="Times New Roman" pitchFamily="18" charset="0"/>
                          <a:ea typeface="微軟正黑體" pitchFamily="34" charset="-120"/>
                          <a:cs typeface="Times New Roman" pitchFamily="18" charset="0"/>
                        </a:rPr>
                        <a:t>實習津貼</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endParaRPr lang="zh-TW" altLang="en-US" dirty="0"/>
                    </a:p>
                  </a:txBody>
                  <a:tcPr anchor="ctr"/>
                </a:tc>
                <a:tc>
                  <a:txBody>
                    <a:bodyPr/>
                    <a:lstStyle/>
                    <a:p>
                      <a:pPr algn="ctr"/>
                      <a:r>
                        <a:rPr lang="zh-TW" altLang="en-US" dirty="0">
                          <a:latin typeface="Times New Roman" pitchFamily="18" charset="0"/>
                          <a:ea typeface="微軟正黑體" pitchFamily="34" charset="-120"/>
                          <a:cs typeface="Times New Roman" pitchFamily="18" charset="0"/>
                        </a:rPr>
                        <a:t>實習期間</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406441">
                <a:tc>
                  <a:txBody>
                    <a:bodyPr/>
                    <a:lstStyle/>
                    <a:p>
                      <a:pPr algn="ctr"/>
                      <a:r>
                        <a:rPr lang="zh-TW" altLang="en-US" dirty="0">
                          <a:latin typeface="Times New Roman" pitchFamily="18" charset="0"/>
                          <a:ea typeface="微軟正黑體" pitchFamily="34" charset="-120"/>
                          <a:cs typeface="Times New Roman" pitchFamily="18" charset="0"/>
                        </a:rPr>
                        <a:t>畢業後</a:t>
                      </a:r>
                      <a:r>
                        <a:rPr lang="en-US" altLang="zh-TW" b="1" dirty="0">
                          <a:latin typeface="Times New Roman" pitchFamily="18" charset="0"/>
                          <a:ea typeface="微軟正黑體" pitchFamily="34" charset="-120"/>
                          <a:cs typeface="Times New Roman" pitchFamily="18" charset="0"/>
                        </a:rPr>
                        <a:t>2</a:t>
                      </a:r>
                      <a:r>
                        <a:rPr lang="zh-TW" altLang="en-US" dirty="0">
                          <a:latin typeface="Times New Roman" pitchFamily="18" charset="0"/>
                          <a:ea typeface="微軟正黑體" pitchFamily="34" charset="-120"/>
                          <a:cs typeface="Times New Roman" pitchFamily="18" charset="0"/>
                        </a:rPr>
                        <a:t>年</a:t>
                      </a:r>
                    </a:p>
                  </a:txBody>
                  <a:tcPr anchor="ctr">
                    <a:lnT w="12700" cap="flat" cmpd="sng" algn="ctr">
                      <a:solidFill>
                        <a:schemeClr val="tx1"/>
                      </a:solidFill>
                      <a:prstDash val="solid"/>
                      <a:round/>
                      <a:headEnd type="none" w="med" len="med"/>
                      <a:tailEnd type="none" w="med" len="med"/>
                    </a:lnT>
                    <a:solidFill>
                      <a:srgbClr val="CCECFF"/>
                    </a:solidFill>
                  </a:tcPr>
                </a:tc>
                <a:tc>
                  <a:txBody>
                    <a:bodyPr/>
                    <a:lstStyle/>
                    <a:p>
                      <a:pPr algn="ctr"/>
                      <a:r>
                        <a:rPr lang="zh-TW" altLang="en-US" strike="noStrike" baseline="0" dirty="0">
                          <a:latin typeface="Times New Roman" pitchFamily="18" charset="0"/>
                          <a:ea typeface="微軟正黑體" pitchFamily="34" charset="-120"/>
                          <a:cs typeface="Times New Roman" pitchFamily="18" charset="0"/>
                        </a:rPr>
                        <a:t>提供正式職缺</a:t>
                      </a:r>
                      <a:endParaRPr lang="zh-TW" altLang="en-US" dirty="0">
                        <a:latin typeface="Times New Roman" pitchFamily="18" charset="0"/>
                        <a:ea typeface="微軟正黑體" pitchFamily="34" charset="-120"/>
                        <a:cs typeface="Times New Roman" pitchFamily="18" charset="0"/>
                      </a:endParaRPr>
                    </a:p>
                  </a:txBody>
                  <a:tcPr anchor="ctr">
                    <a:lnT w="12700" cap="flat" cmpd="sng" algn="ctr">
                      <a:solidFill>
                        <a:schemeClr val="tx1"/>
                      </a:solidFill>
                      <a:prstDash val="solid"/>
                      <a:round/>
                      <a:headEnd type="none" w="med" len="med"/>
                      <a:tailEnd type="none" w="med" len="med"/>
                    </a:lnT>
                    <a:noFill/>
                  </a:tcPr>
                </a:tc>
                <a:tc>
                  <a:txBody>
                    <a:bodyPr/>
                    <a:lstStyle/>
                    <a:p>
                      <a:pPr algn="ctr"/>
                      <a:r>
                        <a:rPr lang="en-US" altLang="zh-TW" strike="noStrike" baseline="0" dirty="0">
                          <a:latin typeface="Times New Roman" pitchFamily="18" charset="0"/>
                          <a:ea typeface="微軟正黑體" pitchFamily="34" charset="-120"/>
                          <a:cs typeface="Times New Roman" pitchFamily="18" charset="0"/>
                        </a:rPr>
                        <a:t>------</a:t>
                      </a:r>
                      <a:endParaRPr lang="zh-TW" altLang="en-US" dirty="0">
                        <a:latin typeface="Times New Roman" pitchFamily="18" charset="0"/>
                        <a:ea typeface="微軟正黑體" pitchFamily="34" charset="-120"/>
                        <a:cs typeface="Times New Roman" pitchFamily="18" charset="0"/>
                      </a:endParaRPr>
                    </a:p>
                  </a:txBody>
                  <a:tcPr anchor="ctr">
                    <a:lnT w="12700" cap="flat" cmpd="sng" algn="ctr">
                      <a:solidFill>
                        <a:schemeClr val="tx1"/>
                      </a:solidFill>
                      <a:prstDash val="solid"/>
                      <a:round/>
                      <a:headEnd type="none" w="med" len="med"/>
                      <a:tailEnd type="none" w="med" len="med"/>
                    </a:lnT>
                    <a:noFill/>
                  </a:tcPr>
                </a:tc>
                <a:tc>
                  <a:txBody>
                    <a:bodyPr/>
                    <a:lstStyle/>
                    <a:p>
                      <a:pPr algn="ctr"/>
                      <a:r>
                        <a:rPr lang="zh-TW" altLang="en-US" dirty="0">
                          <a:latin typeface="Times New Roman" pitchFamily="18" charset="0"/>
                          <a:ea typeface="微軟正黑體" pitchFamily="34" charset="-120"/>
                          <a:cs typeface="Times New Roman" pitchFamily="18" charset="0"/>
                        </a:rPr>
                        <a:t>至該企業上班</a:t>
                      </a:r>
                    </a:p>
                  </a:txBody>
                  <a:tcPr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03"/>
                  </a:ext>
                </a:extLst>
              </a:tr>
            </a:tbl>
          </a:graphicData>
        </a:graphic>
      </p:graphicFrame>
      <p:sp>
        <p:nvSpPr>
          <p:cNvPr id="10" name="文字版面配置區 4"/>
          <p:cNvSpPr txBox="1">
            <a:spLocks/>
          </p:cNvSpPr>
          <p:nvPr/>
        </p:nvSpPr>
        <p:spPr>
          <a:xfrm>
            <a:off x="9375874" y="3032624"/>
            <a:ext cx="1857270" cy="3525229"/>
          </a:xfrm>
          <a:prstGeom prst="rect">
            <a:avLst/>
          </a:prstGeom>
          <a:ln>
            <a:solidFill>
              <a:schemeClr val="accent1"/>
            </a:solidFill>
          </a:ln>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微軟正黑體" panose="020B0604030504040204" pitchFamily="34" charset="-120"/>
                <a:ea typeface="微軟正黑體" panose="020B0604030504040204"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軟正黑體" panose="020B0604030504040204" pitchFamily="34" charset="-120"/>
                <a:ea typeface="微軟正黑體" panose="020B0604030504040204" pitchFamily="34" charset="-12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軟正黑體" panose="020B0604030504040204" pitchFamily="34" charset="-120"/>
                <a:ea typeface="微軟正黑體" panose="020B0604030504040204" pitchFamily="34" charset="-12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軟正黑體" panose="020B0604030504040204" pitchFamily="34" charset="-120"/>
                <a:ea typeface="微軟正黑體" panose="020B0604030504040204" pitchFamily="34" charset="-12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軟正黑體" panose="020B0604030504040204" pitchFamily="34" charset="-120"/>
                <a:ea typeface="微軟正黑體" panose="020B0604030504040204" pitchFamily="34"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020"/>
              </a:lnSpc>
              <a:spcBef>
                <a:spcPts val="0"/>
              </a:spcBef>
              <a:buNone/>
            </a:pPr>
            <a:r>
              <a:rPr lang="zh-TW" altLang="en-US" sz="2000" dirty="0" smtClean="0">
                <a:solidFill>
                  <a:srgbClr val="2B27F9"/>
                </a:solidFill>
                <a:latin typeface="標楷體" pitchFamily="65" charset="-120"/>
                <a:ea typeface="標楷體" pitchFamily="65" charset="-120"/>
              </a:rPr>
              <a:t>創新安全工程公司與本科合作，提供學生學期實習機會，並給予學生實習薪資</a:t>
            </a:r>
            <a:r>
              <a:rPr lang="en-US" altLang="zh-TW" sz="2000" dirty="0" smtClean="0">
                <a:solidFill>
                  <a:srgbClr val="2B27F9"/>
                </a:solidFill>
                <a:latin typeface="標楷體" pitchFamily="65" charset="-120"/>
                <a:ea typeface="標楷體" pitchFamily="65" charset="-120"/>
              </a:rPr>
              <a:t>25,800</a:t>
            </a:r>
            <a:r>
              <a:rPr lang="zh-TW" altLang="en-US" sz="2000" dirty="0" smtClean="0">
                <a:solidFill>
                  <a:srgbClr val="2B27F9"/>
                </a:solidFill>
                <a:latin typeface="標楷體" pitchFamily="65" charset="-120"/>
                <a:ea typeface="標楷體" pitchFamily="65" charset="-120"/>
              </a:rPr>
              <a:t>元，對於實習學生能提早體驗未來就業職場，讓畢業即就業無縫接軌。</a:t>
            </a:r>
            <a:endParaRPr lang="zh-TW" altLang="en-US" sz="2000" dirty="0">
              <a:solidFill>
                <a:srgbClr val="2B27F9"/>
              </a:solidFill>
              <a:latin typeface="標楷體" pitchFamily="65" charset="-120"/>
              <a:ea typeface="標楷體" pitchFamily="65" charset="-120"/>
            </a:endParaRPr>
          </a:p>
        </p:txBody>
      </p:sp>
      <p:pic>
        <p:nvPicPr>
          <p:cNvPr id="11" name="Picture 2" descr="Z:\中區五專聯招會\110聯招會\文宣\S__84877324.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4025"/>
          <a:stretch/>
        </p:blipFill>
        <p:spPr bwMode="auto">
          <a:xfrm>
            <a:off x="9362753" y="1606609"/>
            <a:ext cx="1857270" cy="13362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83801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45969" y="30480"/>
            <a:ext cx="4848301" cy="6858000"/>
          </a:xfrm>
          <a:prstGeom prst="rect">
            <a:avLst/>
          </a:prstGeom>
        </p:spPr>
      </p:pic>
      <p:sp>
        <p:nvSpPr>
          <p:cNvPr id="4" name="文字方塊 3"/>
          <p:cNvSpPr txBox="1"/>
          <p:nvPr/>
        </p:nvSpPr>
        <p:spPr>
          <a:xfrm>
            <a:off x="7501890" y="2217420"/>
            <a:ext cx="4206240" cy="2554545"/>
          </a:xfrm>
          <a:prstGeom prst="rect">
            <a:avLst/>
          </a:prstGeom>
          <a:noFill/>
        </p:spPr>
        <p:txBody>
          <a:bodyPr wrap="square" rtlCol="0">
            <a:spAutoFit/>
          </a:bodyPr>
          <a:lstStyle/>
          <a:p>
            <a:r>
              <a:rPr lang="en-US" altLang="zh-TW" sz="2000" b="1" dirty="0" smtClean="0">
                <a:solidFill>
                  <a:srgbClr val="0000FF"/>
                </a:solidFill>
                <a:latin typeface="標楷體" pitchFamily="65" charset="-120"/>
                <a:ea typeface="標楷體" pitchFamily="65" charset="-120"/>
              </a:rPr>
              <a:t>103</a:t>
            </a:r>
            <a:r>
              <a:rPr lang="zh-TW" altLang="en-US" sz="2000" b="1" dirty="0" smtClean="0">
                <a:solidFill>
                  <a:srgbClr val="0000FF"/>
                </a:solidFill>
                <a:latin typeface="標楷體" pitchFamily="65" charset="-120"/>
                <a:ea typeface="標楷體" pitchFamily="65" charset="-120"/>
              </a:rPr>
              <a:t>年就讀仁德醫專醫檢科</a:t>
            </a:r>
            <a:endParaRPr lang="en-US" altLang="zh-TW" sz="2000" b="1" dirty="0" smtClean="0">
              <a:solidFill>
                <a:srgbClr val="0000FF"/>
              </a:solidFill>
              <a:latin typeface="標楷體" pitchFamily="65" charset="-120"/>
              <a:ea typeface="標楷體" pitchFamily="65" charset="-120"/>
            </a:endParaRPr>
          </a:p>
          <a:p>
            <a:r>
              <a:rPr lang="en-US" altLang="zh-TW" sz="2000" b="1" dirty="0" smtClean="0">
                <a:solidFill>
                  <a:srgbClr val="0000FF"/>
                </a:solidFill>
                <a:latin typeface="標楷體" pitchFamily="65" charset="-120"/>
                <a:ea typeface="標楷體" pitchFamily="65" charset="-120"/>
              </a:rPr>
              <a:t>108</a:t>
            </a:r>
            <a:r>
              <a:rPr lang="zh-TW" altLang="en-US" sz="2000" b="1" dirty="0" smtClean="0">
                <a:solidFill>
                  <a:srgbClr val="0000FF"/>
                </a:solidFill>
                <a:latin typeface="標楷體" pitchFamily="65" charset="-120"/>
                <a:ea typeface="標楷體" pitchFamily="65" charset="-120"/>
              </a:rPr>
              <a:t>年醫檢科畢業</a:t>
            </a:r>
            <a:endParaRPr lang="en-US" altLang="zh-TW" sz="2000" b="1" dirty="0" smtClean="0">
              <a:solidFill>
                <a:srgbClr val="0000FF"/>
              </a:solidFill>
              <a:latin typeface="標楷體" pitchFamily="65" charset="-120"/>
              <a:ea typeface="標楷體" pitchFamily="65" charset="-120"/>
            </a:endParaRPr>
          </a:p>
          <a:p>
            <a:r>
              <a:rPr lang="en-US" altLang="zh-TW" sz="2000" b="1" dirty="0" smtClean="0">
                <a:solidFill>
                  <a:srgbClr val="0000FF"/>
                </a:solidFill>
                <a:latin typeface="標楷體" pitchFamily="65" charset="-120"/>
                <a:ea typeface="標楷體" pitchFamily="65" charset="-120"/>
              </a:rPr>
              <a:t>108</a:t>
            </a:r>
            <a:r>
              <a:rPr lang="zh-TW" altLang="en-US" sz="2000" b="1" dirty="0" smtClean="0">
                <a:solidFill>
                  <a:srgbClr val="0000FF"/>
                </a:solidFill>
                <a:latin typeface="標楷體" pitchFamily="65" charset="-120"/>
                <a:ea typeface="標楷體" pitchFamily="65" charset="-120"/>
              </a:rPr>
              <a:t>年考取醫事檢驗師國家證照，</a:t>
            </a:r>
            <a:endParaRPr lang="en-US" altLang="zh-TW" sz="2000" b="1" dirty="0" smtClean="0">
              <a:solidFill>
                <a:srgbClr val="0000FF"/>
              </a:solidFill>
              <a:latin typeface="標楷體" pitchFamily="65" charset="-120"/>
              <a:ea typeface="標楷體" pitchFamily="65" charset="-120"/>
            </a:endParaRPr>
          </a:p>
          <a:p>
            <a:r>
              <a:rPr lang="zh-TW" altLang="en-US" sz="2000" b="1" dirty="0">
                <a:solidFill>
                  <a:srgbClr val="0000FF"/>
                </a:solidFill>
                <a:latin typeface="標楷體" pitchFamily="65" charset="-120"/>
                <a:ea typeface="標楷體" pitchFamily="65" charset="-120"/>
              </a:rPr>
              <a:t> </a:t>
            </a:r>
            <a:r>
              <a:rPr lang="zh-TW" altLang="en-US" sz="2000" b="1" dirty="0" smtClean="0">
                <a:solidFill>
                  <a:srgbClr val="0000FF"/>
                </a:solidFill>
                <a:latin typeface="標楷體" pitchFamily="65" charset="-120"/>
                <a:ea typeface="標楷體" pitchFamily="65" charset="-120"/>
              </a:rPr>
              <a:t>  </a:t>
            </a:r>
            <a:r>
              <a:rPr lang="zh-TW" altLang="en-US" sz="2000" b="1" dirty="0" smtClean="0">
                <a:solidFill>
                  <a:srgbClr val="FF0000"/>
                </a:solidFill>
                <a:latin typeface="標楷體" pitchFamily="65" charset="-120"/>
                <a:ea typeface="標楷體" pitchFamily="65" charset="-120"/>
              </a:rPr>
              <a:t>取得大學同等學力</a:t>
            </a:r>
            <a:endParaRPr lang="en-US" altLang="zh-TW" sz="2000" b="1" dirty="0" smtClean="0">
              <a:solidFill>
                <a:srgbClr val="FF0000"/>
              </a:solidFill>
              <a:latin typeface="標楷體" pitchFamily="65" charset="-120"/>
              <a:ea typeface="標楷體" pitchFamily="65" charset="-120"/>
            </a:endParaRPr>
          </a:p>
          <a:p>
            <a:r>
              <a:rPr lang="en-US" altLang="zh-TW" sz="2000" b="1" dirty="0" smtClean="0">
                <a:solidFill>
                  <a:srgbClr val="0000FF"/>
                </a:solidFill>
                <a:latin typeface="標楷體" pitchFamily="65" charset="-120"/>
                <a:ea typeface="標楷體" pitchFamily="65" charset="-120"/>
              </a:rPr>
              <a:t>108</a:t>
            </a:r>
            <a:r>
              <a:rPr lang="zh-TW" altLang="en-US" sz="2000" b="1" dirty="0" smtClean="0">
                <a:solidFill>
                  <a:srgbClr val="0000FF"/>
                </a:solidFill>
                <a:latin typeface="標楷體" pitchFamily="65" charset="-120"/>
                <a:ea typeface="標楷體" pitchFamily="65" charset="-120"/>
              </a:rPr>
              <a:t>年參加展翅計畫、申請研究所</a:t>
            </a:r>
            <a:endParaRPr lang="en-US" altLang="zh-TW" sz="2000" b="1" dirty="0" smtClean="0">
              <a:solidFill>
                <a:srgbClr val="0000FF"/>
              </a:solidFill>
              <a:latin typeface="標楷體" pitchFamily="65" charset="-120"/>
              <a:ea typeface="標楷體" pitchFamily="65" charset="-120"/>
            </a:endParaRPr>
          </a:p>
          <a:p>
            <a:r>
              <a:rPr lang="en-US" altLang="zh-TW" sz="2000" b="1" dirty="0" smtClean="0">
                <a:solidFill>
                  <a:srgbClr val="0000FF"/>
                </a:solidFill>
                <a:latin typeface="標楷體" pitchFamily="65" charset="-120"/>
                <a:ea typeface="標楷體" pitchFamily="65" charset="-120"/>
              </a:rPr>
              <a:t>109</a:t>
            </a:r>
            <a:r>
              <a:rPr lang="zh-TW" altLang="en-US" sz="2000" b="1" dirty="0" smtClean="0">
                <a:solidFill>
                  <a:srgbClr val="0000FF"/>
                </a:solidFill>
                <a:latin typeface="標楷體" pitchFamily="65" charset="-120"/>
                <a:ea typeface="標楷體" pitchFamily="65" charset="-120"/>
              </a:rPr>
              <a:t>年就讀研究所</a:t>
            </a:r>
            <a:endParaRPr lang="en-US" altLang="zh-TW" sz="2000" b="1" dirty="0" smtClean="0">
              <a:solidFill>
                <a:srgbClr val="0000FF"/>
              </a:solidFill>
              <a:latin typeface="標楷體" pitchFamily="65" charset="-120"/>
              <a:ea typeface="標楷體" pitchFamily="65" charset="-120"/>
            </a:endParaRPr>
          </a:p>
          <a:p>
            <a:r>
              <a:rPr lang="en-US" altLang="zh-TW" sz="2000" b="1" dirty="0" smtClean="0">
                <a:solidFill>
                  <a:srgbClr val="0000FF"/>
                </a:solidFill>
                <a:latin typeface="標楷體" pitchFamily="65" charset="-120"/>
                <a:ea typeface="標楷體" pitchFamily="65" charset="-120"/>
              </a:rPr>
              <a:t>111</a:t>
            </a:r>
            <a:r>
              <a:rPr lang="zh-TW" altLang="en-US" sz="2000" b="1" dirty="0" smtClean="0">
                <a:solidFill>
                  <a:srgbClr val="0000FF"/>
                </a:solidFill>
                <a:latin typeface="標楷體" pitchFamily="65" charset="-120"/>
                <a:ea typeface="標楷體" pitchFamily="65" charset="-120"/>
              </a:rPr>
              <a:t>年碩士畢業、返校擔任講師</a:t>
            </a:r>
            <a:endParaRPr lang="en-US" altLang="zh-TW" sz="2000" b="1" dirty="0" smtClean="0">
              <a:solidFill>
                <a:srgbClr val="0000FF"/>
              </a:solidFill>
              <a:latin typeface="標楷體" pitchFamily="65" charset="-120"/>
              <a:ea typeface="標楷體" pitchFamily="65" charset="-120"/>
            </a:endParaRPr>
          </a:p>
          <a:p>
            <a:endParaRPr lang="zh-TW" altLang="en-US" sz="2000" b="1" dirty="0">
              <a:solidFill>
                <a:srgbClr val="0000FF"/>
              </a:solidFill>
              <a:latin typeface="標楷體" pitchFamily="65" charset="-120"/>
              <a:ea typeface="標楷體" pitchFamily="65" charset="-120"/>
            </a:endParaRPr>
          </a:p>
        </p:txBody>
      </p:sp>
    </p:spTree>
    <p:extLst>
      <p:ext uri="{BB962C8B-B14F-4D97-AF65-F5344CB8AC3E}">
        <p14:creationId xmlns:p14="http://schemas.microsoft.com/office/powerpoint/2010/main" val="13311393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8">
            <a:extLst>
              <a:ext uri="{FF2B5EF4-FFF2-40B4-BE49-F238E27FC236}">
                <a16:creationId xmlns:a16="http://schemas.microsoft.com/office/drawing/2014/main" id="{DE74ECAF-6E3D-40A2-AF6E-65C19C449617}"/>
              </a:ext>
            </a:extLst>
          </p:cNvPr>
          <p:cNvSpPr/>
          <p:nvPr/>
        </p:nvSpPr>
        <p:spPr>
          <a:xfrm>
            <a:off x="4789453" y="899384"/>
            <a:ext cx="2595847" cy="2595846"/>
          </a:xfrm>
          <a:prstGeom prst="ellipse">
            <a:avLst/>
          </a:prstGeom>
          <a:solidFill>
            <a:srgbClr val="B0D66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effectLst/>
              <a:uLnTx/>
              <a:uFillTx/>
              <a:latin typeface="Arial"/>
              <a:cs typeface="+mn-cs"/>
            </a:endParaRPr>
          </a:p>
        </p:txBody>
      </p:sp>
      <p:sp>
        <p:nvSpPr>
          <p:cNvPr id="2" name="Google Shape;446;p38"/>
          <p:cNvSpPr txBox="1">
            <a:spLocks/>
          </p:cNvSpPr>
          <p:nvPr/>
        </p:nvSpPr>
        <p:spPr>
          <a:xfrm>
            <a:off x="3024555" y="4165600"/>
            <a:ext cx="6383215"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0"/>
              </a:spcBef>
            </a:pPr>
            <a:r>
              <a:rPr lang="en-US" altLang="zh-TW" sz="4000" b="1" kern="0" dirty="0">
                <a:solidFill>
                  <a:prstClr val="black"/>
                </a:solidFill>
                <a:latin typeface="微軟正黑體" panose="020B0604030504040204" pitchFamily="34" charset="-120"/>
                <a:ea typeface="微軟正黑體" panose="020B0604030504040204" pitchFamily="34" charset="-120"/>
                <a:cs typeface="Arial" pitchFamily="34" charset="0"/>
              </a:rPr>
              <a:t>112</a:t>
            </a:r>
            <a:r>
              <a:rPr lang="zh-TW" altLang="en-US" sz="4000" b="1" kern="0" dirty="0">
                <a:solidFill>
                  <a:prstClr val="black"/>
                </a:solidFill>
                <a:latin typeface="微軟正黑體" panose="020B0604030504040204" pitchFamily="34" charset="-120"/>
                <a:ea typeface="微軟正黑體" panose="020B0604030504040204" pitchFamily="34" charset="-120"/>
                <a:cs typeface="Arial" pitchFamily="34" charset="0"/>
              </a:rPr>
              <a:t>學年度五專招生簡介</a:t>
            </a:r>
            <a:endParaRPr lang="en-US" sz="5400" dirty="0"/>
          </a:p>
        </p:txBody>
      </p:sp>
      <p:sp>
        <p:nvSpPr>
          <p:cNvPr id="3" name="Google Shape;448;p38"/>
          <p:cNvSpPr txBox="1"/>
          <p:nvPr/>
        </p:nvSpPr>
        <p:spPr>
          <a:xfrm>
            <a:off x="4599675" y="1101650"/>
            <a:ext cx="2975400" cy="19905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zh-TW" altLang="en-US" sz="9600" b="1" dirty="0">
                <a:latin typeface="微軟正黑體" panose="020B0604030504040204" pitchFamily="34" charset="-120"/>
                <a:ea typeface="微軟正黑體" panose="020B0604030504040204" pitchFamily="34" charset="-120"/>
                <a:cs typeface="Varela Round"/>
                <a:sym typeface="Varela Round"/>
              </a:rPr>
              <a:t>貳</a:t>
            </a:r>
            <a:endParaRPr sz="9600" b="1" dirty="0">
              <a:latin typeface="微軟正黑體" panose="020B0604030504040204" pitchFamily="34" charset="-120"/>
              <a:ea typeface="微軟正黑體" panose="020B0604030504040204" pitchFamily="34" charset="-120"/>
              <a:cs typeface="Varela Round"/>
              <a:sym typeface="Varela Round"/>
            </a:endParaRPr>
          </a:p>
        </p:txBody>
      </p:sp>
      <p:pic>
        <p:nvPicPr>
          <p:cNvPr id="4" name="圖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1300" y="4826802"/>
            <a:ext cx="1003029" cy="1003029"/>
          </a:xfrm>
          <a:prstGeom prst="rect">
            <a:avLst/>
          </a:prstGeom>
          <a:effectLst>
            <a:outerShdw blurRad="76200" dir="13500000" sy="23000" kx="1200000" algn="br" rotWithShape="0">
              <a:prstClr val="black">
                <a:alpha val="20000"/>
              </a:prstClr>
            </a:outerShdw>
          </a:effectLst>
        </p:spPr>
      </p:pic>
      <p:sp>
        <p:nvSpPr>
          <p:cNvPr id="6" name="Google Shape;27;p3"/>
          <p:cNvSpPr/>
          <p:nvPr/>
        </p:nvSpPr>
        <p:spPr>
          <a:xfrm>
            <a:off x="4891448" y="1001262"/>
            <a:ext cx="2391853" cy="2392090"/>
          </a:xfrm>
          <a:prstGeom prst="ellipse">
            <a:avLst/>
          </a:prstGeom>
          <a:noFill/>
          <a:ln w="9525" cap="flat" cmpd="sng">
            <a:solidFill>
              <a:schemeClr val="accent6">
                <a:lumMod val="75000"/>
              </a:schemeClr>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621054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Desktop\166506612375706_P12296542.jpg"/>
          <p:cNvPicPr>
            <a:picLocks noChangeAspect="1" noChangeArrowheads="1"/>
          </p:cNvPicPr>
          <p:nvPr/>
        </p:nvPicPr>
        <p:blipFill rotWithShape="1">
          <a:blip r:embed="rId2">
            <a:extLst>
              <a:ext uri="{28A0092B-C50C-407E-A947-70E740481C1C}">
                <a14:useLocalDpi xmlns:a14="http://schemas.microsoft.com/office/drawing/2010/main" val="0"/>
              </a:ext>
            </a:extLst>
          </a:blip>
          <a:srcRect t="8862" b="6815"/>
          <a:stretch/>
        </p:blipFill>
        <p:spPr bwMode="auto">
          <a:xfrm>
            <a:off x="729587" y="4467092"/>
            <a:ext cx="3614078" cy="2285583"/>
          </a:xfrm>
          <a:prstGeom prst="rect">
            <a:avLst/>
          </a:prstGeom>
          <a:noFill/>
          <a:extLst>
            <a:ext uri="{909E8E84-426E-40DD-AFC4-6F175D3DCCD1}">
              <a14:hiddenFill xmlns:a14="http://schemas.microsoft.com/office/drawing/2010/main">
                <a:solidFill>
                  <a:srgbClr val="FFFFFF"/>
                </a:solidFill>
              </a14:hiddenFill>
            </a:ext>
          </a:extLst>
        </p:spPr>
      </p:pic>
      <p:grpSp>
        <p:nvGrpSpPr>
          <p:cNvPr id="9" name="群組 8"/>
          <p:cNvGrpSpPr/>
          <p:nvPr/>
        </p:nvGrpSpPr>
        <p:grpSpPr>
          <a:xfrm>
            <a:off x="-966" y="-39262"/>
            <a:ext cx="8531023" cy="698450"/>
            <a:chOff x="-966" y="-39262"/>
            <a:chExt cx="6867912" cy="698450"/>
          </a:xfrm>
        </p:grpSpPr>
        <p:grpSp>
          <p:nvGrpSpPr>
            <p:cNvPr id="8" name="群組 7"/>
            <p:cNvGrpSpPr/>
            <p:nvPr/>
          </p:nvGrpSpPr>
          <p:grpSpPr>
            <a:xfrm>
              <a:off x="0" y="4236"/>
              <a:ext cx="6866946" cy="605449"/>
              <a:chOff x="0" y="4236"/>
              <a:chExt cx="6015355" cy="605449"/>
            </a:xfrm>
          </p:grpSpPr>
          <p:sp>
            <p:nvSpPr>
              <p:cNvPr id="120" name="圓角化同側角落矩形 119"/>
              <p:cNvSpPr/>
              <p:nvPr/>
            </p:nvSpPr>
            <p:spPr>
              <a:xfrm rot="16200000" flipH="1">
                <a:off x="2704953" y="-2700717"/>
                <a:ext cx="605449" cy="6015355"/>
              </a:xfrm>
              <a:prstGeom prst="round2SameRect">
                <a:avLst>
                  <a:gd name="adj1" fmla="val 0"/>
                  <a:gd name="adj2" fmla="val 50000"/>
                </a:avLst>
              </a:prstGeom>
              <a:gradFill flip="none" rotWithShape="1">
                <a:gsLst>
                  <a:gs pos="0">
                    <a:schemeClr val="accent6">
                      <a:lumMod val="40000"/>
                      <a:lumOff val="60000"/>
                    </a:schemeClr>
                  </a:gs>
                  <a:gs pos="55000">
                    <a:srgbClr val="92D050"/>
                  </a:gs>
                  <a:gs pos="100000">
                    <a:schemeClr val="accent6">
                      <a:lumMod val="40000"/>
                      <a:lumOff val="60000"/>
                    </a:schemeClr>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33" name="圓角化同側角落矩形 32"/>
              <p:cNvSpPr/>
              <p:nvPr/>
            </p:nvSpPr>
            <p:spPr>
              <a:xfrm rot="16200000" flipH="1">
                <a:off x="2747361" y="-2637214"/>
                <a:ext cx="508000" cy="5879628"/>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34" name="Google Shape;446;p38"/>
            <p:cNvSpPr txBox="1">
              <a:spLocks/>
            </p:cNvSpPr>
            <p:nvPr/>
          </p:nvSpPr>
          <p:spPr>
            <a:xfrm>
              <a:off x="-966" y="-39262"/>
              <a:ext cx="6768317"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貳、</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112</a:t>
              </a: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學年度五專招生簡介</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招生學校概況</a:t>
              </a:r>
              <a:endParaRPr lang="en-US" dirty="0"/>
            </a:p>
          </p:txBody>
        </p:sp>
      </p:grpSp>
      <p:sp>
        <p:nvSpPr>
          <p:cNvPr id="20" name="內容版面配置區 2">
            <a:extLst>
              <a:ext uri="{FF2B5EF4-FFF2-40B4-BE49-F238E27FC236}">
                <a16:creationId xmlns:a16="http://schemas.microsoft.com/office/drawing/2014/main" id="{9B39C6C7-BA5B-4F84-8A38-FF6C39DAD6E7}"/>
              </a:ext>
            </a:extLst>
          </p:cNvPr>
          <p:cNvSpPr txBox="1">
            <a:spLocks/>
          </p:cNvSpPr>
          <p:nvPr/>
        </p:nvSpPr>
        <p:spPr>
          <a:xfrm>
            <a:off x="457200" y="709269"/>
            <a:ext cx="11396179" cy="45259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微軟正黑體" panose="020B0604030504040204" pitchFamily="34" charset="-120"/>
                <a:ea typeface="微軟正黑體" panose="020B0604030504040204"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軟正黑體" panose="020B0604030504040204" pitchFamily="34" charset="-120"/>
                <a:ea typeface="微軟正黑體" panose="020B0604030504040204" pitchFamily="34" charset="-12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軟正黑體" panose="020B0604030504040204" pitchFamily="34" charset="-120"/>
                <a:ea typeface="微軟正黑體" panose="020B0604030504040204" pitchFamily="34" charset="-12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軟正黑體" panose="020B0604030504040204" pitchFamily="34" charset="-120"/>
                <a:ea typeface="微軟正黑體" panose="020B0604030504040204" pitchFamily="34" charset="-12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軟正黑體" panose="020B0604030504040204" pitchFamily="34" charset="-120"/>
                <a:ea typeface="微軟正黑體" panose="020B0604030504040204" pitchFamily="34"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TW" sz="4000" b="1" dirty="0"/>
              <a:t>112</a:t>
            </a:r>
            <a:r>
              <a:rPr lang="zh-TW" altLang="en-US" sz="4000" b="1" dirty="0"/>
              <a:t>學年度</a:t>
            </a:r>
            <a:r>
              <a:rPr lang="zh-TW" altLang="en-US" dirty="0"/>
              <a:t>五專部招生學校計有國立臺北科技大學、國立臺中科技大學、國立高雄科技大學等</a:t>
            </a:r>
            <a:r>
              <a:rPr lang="en-US" altLang="zh-TW" dirty="0"/>
              <a:t>41</a:t>
            </a:r>
            <a:r>
              <a:rPr lang="zh-TW" altLang="en-US" dirty="0"/>
              <a:t>所學校，包含</a:t>
            </a:r>
            <a:r>
              <a:rPr lang="en-US" altLang="zh-TW" dirty="0">
                <a:solidFill>
                  <a:srgbClr val="FF0000"/>
                </a:solidFill>
              </a:rPr>
              <a:t>9</a:t>
            </a:r>
            <a:r>
              <a:rPr lang="zh-TW" altLang="en-US" dirty="0"/>
              <a:t>所國立、</a:t>
            </a:r>
            <a:r>
              <a:rPr lang="en-US" altLang="zh-TW" dirty="0">
                <a:solidFill>
                  <a:srgbClr val="FF0000"/>
                </a:solidFill>
              </a:rPr>
              <a:t>32</a:t>
            </a:r>
            <a:r>
              <a:rPr lang="zh-TW" altLang="en-US" dirty="0"/>
              <a:t>所私立，總招生名額共超過</a:t>
            </a:r>
            <a:r>
              <a:rPr lang="en-US" altLang="zh-TW" dirty="0">
                <a:solidFill>
                  <a:srgbClr val="FF0000"/>
                </a:solidFill>
              </a:rPr>
              <a:t>15,000</a:t>
            </a:r>
            <a:r>
              <a:rPr lang="zh-TW" altLang="en-US" dirty="0"/>
              <a:t>名。</a:t>
            </a:r>
            <a:endParaRPr lang="en-US" altLang="zh-TW" dirty="0"/>
          </a:p>
        </p:txBody>
      </p:sp>
      <p:pic>
        <p:nvPicPr>
          <p:cNvPr id="26" name="圖片 25">
            <a:extLst>
              <a:ext uri="{FF2B5EF4-FFF2-40B4-BE49-F238E27FC236}">
                <a16:creationId xmlns:a16="http://schemas.microsoft.com/office/drawing/2014/main" id="{BF31C1D9-DDAA-4080-81AD-2A3669AAA2DD}"/>
              </a:ext>
            </a:extLst>
          </p:cNvPr>
          <p:cNvPicPr>
            <a:picLocks noChangeAspect="1"/>
          </p:cNvPicPr>
          <p:nvPr/>
        </p:nvPicPr>
        <p:blipFill rotWithShape="1">
          <a:blip r:embed="rId3">
            <a:extLst>
              <a:ext uri="{28A0092B-C50C-407E-A947-70E740481C1C}">
                <a14:useLocalDpi xmlns:a14="http://schemas.microsoft.com/office/drawing/2010/main" val="0"/>
              </a:ext>
            </a:extLst>
          </a:blip>
          <a:srcRect t="12255" r="46587"/>
          <a:stretch/>
        </p:blipFill>
        <p:spPr>
          <a:xfrm>
            <a:off x="2603370" y="2146283"/>
            <a:ext cx="3597016" cy="2243270"/>
          </a:xfrm>
          <a:prstGeom prst="rect">
            <a:avLst/>
          </a:prstGeom>
        </p:spPr>
      </p:pic>
      <p:pic>
        <p:nvPicPr>
          <p:cNvPr id="11" name="Picture 4" descr="Z:\中區五專聯招會\110聯招會\宣導\虎尾科大.jpg"/>
          <p:cNvPicPr>
            <a:picLocks noChangeAspect="1" noChangeArrowheads="1"/>
          </p:cNvPicPr>
          <p:nvPr/>
        </p:nvPicPr>
        <p:blipFill rotWithShape="1">
          <a:blip r:embed="rId4">
            <a:extLst>
              <a:ext uri="{28A0092B-C50C-407E-A947-70E740481C1C}">
                <a14:useLocalDpi xmlns:a14="http://schemas.microsoft.com/office/drawing/2010/main" val="0"/>
              </a:ext>
            </a:extLst>
          </a:blip>
          <a:srcRect l="4889" b="11905"/>
          <a:stretch/>
        </p:blipFill>
        <p:spPr bwMode="auto">
          <a:xfrm>
            <a:off x="6297002" y="2164224"/>
            <a:ext cx="3590674" cy="221166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Z:\中區五專聯招會\110聯招會\宣導\弘光科大.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4438" t="6639" r="9039" b="12145"/>
          <a:stretch/>
        </p:blipFill>
        <p:spPr bwMode="auto">
          <a:xfrm>
            <a:off x="8080432" y="4467092"/>
            <a:ext cx="3614488" cy="2261859"/>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Z:\廣告照片\行政大樓外觀1050910\IMG_9283.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5663" t="1693" b="8605"/>
          <a:stretch/>
        </p:blipFill>
        <p:spPr bwMode="auto">
          <a:xfrm>
            <a:off x="4401878" y="4467092"/>
            <a:ext cx="3605547" cy="22855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19522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群組 8"/>
          <p:cNvGrpSpPr/>
          <p:nvPr/>
        </p:nvGrpSpPr>
        <p:grpSpPr>
          <a:xfrm>
            <a:off x="-966" y="-39262"/>
            <a:ext cx="8531023" cy="698450"/>
            <a:chOff x="-966" y="-39262"/>
            <a:chExt cx="6867912" cy="698450"/>
          </a:xfrm>
        </p:grpSpPr>
        <p:grpSp>
          <p:nvGrpSpPr>
            <p:cNvPr id="8" name="群組 7"/>
            <p:cNvGrpSpPr/>
            <p:nvPr/>
          </p:nvGrpSpPr>
          <p:grpSpPr>
            <a:xfrm>
              <a:off x="0" y="4236"/>
              <a:ext cx="6866946" cy="605449"/>
              <a:chOff x="0" y="4236"/>
              <a:chExt cx="6015355" cy="605449"/>
            </a:xfrm>
          </p:grpSpPr>
          <p:sp>
            <p:nvSpPr>
              <p:cNvPr id="120" name="圓角化同側角落矩形 119"/>
              <p:cNvSpPr/>
              <p:nvPr/>
            </p:nvSpPr>
            <p:spPr>
              <a:xfrm rot="16200000" flipH="1">
                <a:off x="2704953" y="-2700717"/>
                <a:ext cx="605449" cy="6015355"/>
              </a:xfrm>
              <a:prstGeom prst="round2SameRect">
                <a:avLst>
                  <a:gd name="adj1" fmla="val 0"/>
                  <a:gd name="adj2" fmla="val 50000"/>
                </a:avLst>
              </a:prstGeom>
              <a:gradFill flip="none" rotWithShape="1">
                <a:gsLst>
                  <a:gs pos="0">
                    <a:schemeClr val="accent6">
                      <a:lumMod val="40000"/>
                      <a:lumOff val="60000"/>
                    </a:schemeClr>
                  </a:gs>
                  <a:gs pos="55000">
                    <a:srgbClr val="92D050"/>
                  </a:gs>
                  <a:gs pos="100000">
                    <a:schemeClr val="accent6">
                      <a:lumMod val="40000"/>
                      <a:lumOff val="60000"/>
                    </a:schemeClr>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33" name="圓角化同側角落矩形 32"/>
              <p:cNvSpPr/>
              <p:nvPr/>
            </p:nvSpPr>
            <p:spPr>
              <a:xfrm rot="16200000" flipH="1">
                <a:off x="2747361" y="-2637214"/>
                <a:ext cx="508000" cy="5879628"/>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34" name="Google Shape;446;p38"/>
            <p:cNvSpPr txBox="1">
              <a:spLocks/>
            </p:cNvSpPr>
            <p:nvPr/>
          </p:nvSpPr>
          <p:spPr>
            <a:xfrm>
              <a:off x="-966" y="-39262"/>
              <a:ext cx="6768317"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貳、</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112</a:t>
              </a: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學年度五專招生簡介</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招生學校概況</a:t>
              </a:r>
              <a:endParaRPr lang="en-US" dirty="0"/>
            </a:p>
          </p:txBody>
        </p:sp>
      </p:grpSp>
      <p:sp>
        <p:nvSpPr>
          <p:cNvPr id="12" name="圓角矩形 7">
            <a:extLst>
              <a:ext uri="{FF2B5EF4-FFF2-40B4-BE49-F238E27FC236}">
                <a16:creationId xmlns:a16="http://schemas.microsoft.com/office/drawing/2014/main" id="{448DD4C5-2A6A-44DD-8A4E-882E92CFC8F4}"/>
              </a:ext>
            </a:extLst>
          </p:cNvPr>
          <p:cNvSpPr/>
          <p:nvPr/>
        </p:nvSpPr>
        <p:spPr bwMode="auto">
          <a:xfrm>
            <a:off x="698041" y="1300480"/>
            <a:ext cx="3578177" cy="4307839"/>
          </a:xfrm>
          <a:prstGeom prst="roundRect">
            <a:avLst>
              <a:gd name="adj" fmla="val 4249"/>
            </a:avLst>
          </a:prstGeom>
          <a:solidFill>
            <a:srgbClr val="DDD6E6"/>
          </a:solidFill>
          <a:ln w="38100">
            <a:noFill/>
            <a:round/>
            <a:headEnd/>
            <a:tailEnd type="triangle" w="med" len="med"/>
          </a:ln>
          <a:effectLst>
            <a:outerShdw blurRad="50800" dist="127000" dir="2700000" algn="tl" rotWithShape="0">
              <a:prstClr val="black">
                <a:alpha val="40000"/>
              </a:prstClr>
            </a:outerShdw>
          </a:effectLst>
        </p:spPr>
        <p:txBody>
          <a:bodyPr rtlCol="0" anchor="ctr"/>
          <a:lstStyle/>
          <a:p>
            <a:pPr algn="ctr"/>
            <a:endParaRPr lang="zh-TW" altLang="en-US" sz="2000">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3" name="圓角矩形 11">
            <a:extLst>
              <a:ext uri="{FF2B5EF4-FFF2-40B4-BE49-F238E27FC236}">
                <a16:creationId xmlns:a16="http://schemas.microsoft.com/office/drawing/2014/main" id="{4596C98C-36FE-48F6-A2ED-22C89716465B}"/>
              </a:ext>
            </a:extLst>
          </p:cNvPr>
          <p:cNvSpPr/>
          <p:nvPr/>
        </p:nvSpPr>
        <p:spPr bwMode="auto">
          <a:xfrm>
            <a:off x="8020125" y="1221782"/>
            <a:ext cx="3448723" cy="4374286"/>
          </a:xfrm>
          <a:prstGeom prst="roundRect">
            <a:avLst>
              <a:gd name="adj" fmla="val 4249"/>
            </a:avLst>
          </a:prstGeom>
          <a:solidFill>
            <a:srgbClr val="FFCCCC"/>
          </a:solidFill>
          <a:ln w="38100">
            <a:noFill/>
            <a:round/>
            <a:headEnd/>
            <a:tailEnd type="triangle" w="med" len="med"/>
          </a:ln>
          <a:effectLst>
            <a:outerShdw blurRad="50800" dist="127000" dir="2700000" algn="tl" rotWithShape="0">
              <a:prstClr val="black">
                <a:alpha val="40000"/>
              </a:prstClr>
            </a:outerShdw>
          </a:effectLst>
        </p:spPr>
        <p:txBody>
          <a:bodyPr rtlCol="0" anchor="ctr"/>
          <a:lstStyle/>
          <a:p>
            <a:pPr algn="ctr"/>
            <a:endParaRPr lang="zh-TW" altLang="en-US" sz="2000">
              <a:latin typeface="Times New Roman" panose="02020603050405020304" pitchFamily="18" charset="0"/>
              <a:ea typeface="微軟正黑體" panose="020B0604030504040204" pitchFamily="34" charset="-120"/>
              <a:cs typeface="Times New Roman" panose="02020603050405020304" pitchFamily="18" charset="0"/>
            </a:endParaRPr>
          </a:p>
        </p:txBody>
      </p:sp>
      <p:graphicFrame>
        <p:nvGraphicFramePr>
          <p:cNvPr id="14" name="表格 13">
            <a:extLst>
              <a:ext uri="{FF2B5EF4-FFF2-40B4-BE49-F238E27FC236}">
                <a16:creationId xmlns:a16="http://schemas.microsoft.com/office/drawing/2014/main" id="{7E486184-074F-46ED-A14A-211149C590B6}"/>
              </a:ext>
            </a:extLst>
          </p:cNvPr>
          <p:cNvGraphicFramePr>
            <a:graphicFrameLocks noGrp="1"/>
          </p:cNvGraphicFramePr>
          <p:nvPr>
            <p:extLst>
              <p:ext uri="{D42A27DB-BD31-4B8C-83A1-F6EECF244321}">
                <p14:modId xmlns:p14="http://schemas.microsoft.com/office/powerpoint/2010/main" val="3668125323"/>
              </p:ext>
            </p:extLst>
          </p:nvPr>
        </p:nvGraphicFramePr>
        <p:xfrm>
          <a:off x="7869842" y="1539426"/>
          <a:ext cx="3599007" cy="3962040"/>
        </p:xfrm>
        <a:graphic>
          <a:graphicData uri="http://schemas.openxmlformats.org/drawingml/2006/table">
            <a:tbl>
              <a:tblPr bandRow="1">
                <a:tableStyleId>{5C22544A-7EE6-4342-B048-85BDC9FD1C3A}</a:tableStyleId>
              </a:tblPr>
              <a:tblGrid>
                <a:gridCol w="1835700">
                  <a:extLst>
                    <a:ext uri="{9D8B030D-6E8A-4147-A177-3AD203B41FA5}">
                      <a16:colId xmlns:a16="http://schemas.microsoft.com/office/drawing/2014/main" val="20000"/>
                    </a:ext>
                  </a:extLst>
                </a:gridCol>
                <a:gridCol w="1763307">
                  <a:extLst>
                    <a:ext uri="{9D8B030D-6E8A-4147-A177-3AD203B41FA5}">
                      <a16:colId xmlns:a16="http://schemas.microsoft.com/office/drawing/2014/main" val="20001"/>
                    </a:ext>
                  </a:extLst>
                </a:gridCol>
              </a:tblGrid>
              <a:tr h="364597">
                <a:tc>
                  <a:txBody>
                    <a:bodyPr/>
                    <a:lstStyle/>
                    <a:p>
                      <a:pPr algn="r"/>
                      <a:r>
                        <a:rPr lang="zh-TW" altLang="en-US" sz="2000" b="1" dirty="0">
                          <a:solidFill>
                            <a:srgbClr val="0000FF"/>
                          </a:solidFill>
                          <a:latin typeface="標楷體" panose="03000509000000000000" pitchFamily="65" charset="-120"/>
                          <a:ea typeface="標楷體" panose="03000509000000000000" pitchFamily="65" charset="-120"/>
                          <a:cs typeface="Arial Unicode MS" panose="020B0604020202020204" pitchFamily="34" charset="-120"/>
                        </a:rPr>
                        <a:t>高雄科技大學</a:t>
                      </a: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zh-TW" altLang="en-US" sz="2000" b="1" dirty="0">
                          <a:solidFill>
                            <a:srgbClr val="0000FF"/>
                          </a:solidFill>
                          <a:latin typeface="標楷體" panose="03000509000000000000" pitchFamily="65" charset="-120"/>
                          <a:ea typeface="標楷體" panose="03000509000000000000" pitchFamily="65" charset="-120"/>
                          <a:cs typeface="Arial Unicode MS" panose="020B0604020202020204" pitchFamily="34" charset="-120"/>
                        </a:rPr>
                        <a:t>澎湖科技大學</a:t>
                      </a:r>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64597">
                <a:tc>
                  <a:txBody>
                    <a:bodyPr/>
                    <a:lstStyle/>
                    <a:p>
                      <a:pPr algn="r"/>
                      <a:r>
                        <a:rPr lang="zh-TW" altLang="en-US" sz="2000" b="1" dirty="0">
                          <a:solidFill>
                            <a:srgbClr val="0000FF"/>
                          </a:solidFill>
                          <a:latin typeface="標楷體" panose="03000509000000000000" pitchFamily="65" charset="-120"/>
                          <a:ea typeface="標楷體" panose="03000509000000000000" pitchFamily="65" charset="-120"/>
                          <a:cs typeface="Arial Unicode MS" panose="020B0604020202020204" pitchFamily="34" charset="-120"/>
                        </a:rPr>
                        <a:t>高雄餐旅大學</a:t>
                      </a: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zh-TW" altLang="en-US" sz="2000" b="1" dirty="0">
                          <a:solidFill>
                            <a:srgbClr val="0000FF"/>
                          </a:solidFill>
                          <a:latin typeface="標楷體" panose="03000509000000000000" pitchFamily="65" charset="-120"/>
                          <a:ea typeface="標楷體" panose="03000509000000000000" pitchFamily="65" charset="-120"/>
                          <a:cs typeface="Arial Unicode MS" panose="020B0604020202020204" pitchFamily="34" charset="-120"/>
                        </a:rPr>
                        <a:t>臺東專科學校</a:t>
                      </a:r>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64597">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zh-TW" altLang="en-US" sz="2000" b="1" dirty="0">
                          <a:solidFill>
                            <a:srgbClr val="0000FF"/>
                          </a:solidFill>
                          <a:latin typeface="標楷體" panose="03000509000000000000" pitchFamily="65" charset="-120"/>
                          <a:ea typeface="標楷體" panose="03000509000000000000" pitchFamily="65" charset="-120"/>
                          <a:cs typeface="Arial Unicode MS" panose="020B0604020202020204" pitchFamily="34" charset="-120"/>
                        </a:rPr>
                        <a:t>臺南護理專校</a:t>
                      </a: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美和科技大學</a:t>
                      </a:r>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64597">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中華醫事科大</a:t>
                      </a: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輔英科技大學</a:t>
                      </a:r>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64597">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正修科技大學</a:t>
                      </a: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南臺科技大學</a:t>
                      </a:r>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64597">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zh-TW" altLang="en-US" sz="2000" b="0" dirty="0">
                          <a:solidFill>
                            <a:schemeClr val="tx1"/>
                          </a:solidFill>
                          <a:effectLst/>
                          <a:latin typeface="標楷體" panose="03000509000000000000" pitchFamily="65" charset="-120"/>
                          <a:ea typeface="標楷體" panose="03000509000000000000" pitchFamily="65" charset="-120"/>
                          <a:cs typeface="Arial Unicode MS" panose="020B0604020202020204" pitchFamily="34" charset="-120"/>
                        </a:rPr>
                        <a:t>高苑科技大學</a:t>
                      </a: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樹人醫護專校</a:t>
                      </a:r>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64597">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敏惠醫護專校</a:t>
                      </a: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育英醫護專校</a:t>
                      </a:r>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64597">
                <a:tc>
                  <a:txBody>
                    <a:bodyPr/>
                    <a:lstStyle/>
                    <a:p>
                      <a:pPr algn="r"/>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崇仁醫護專校</a:t>
                      </a: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慈惠醫護專校</a:t>
                      </a:r>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364597">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東方設計大學</a:t>
                      </a: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文藻外語大學</a:t>
                      </a:r>
                      <a:endParaRPr lang="zh-TW" altLang="en-US" sz="2000" dirty="0"/>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364597">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zh-TW" altLang="en-US" sz="2000" b="0" dirty="0">
                          <a:solidFill>
                            <a:schemeClr val="tx1"/>
                          </a:solidFill>
                          <a:effectLst/>
                          <a:latin typeface="標楷體" panose="03000509000000000000" pitchFamily="65" charset="-120"/>
                          <a:ea typeface="標楷體" panose="03000509000000000000" pitchFamily="65" charset="-120"/>
                        </a:rPr>
                        <a:t>嘉南藥理大學</a:t>
                      </a:r>
                      <a:endParaRPr lang="zh-TW" altLang="en-US" sz="2000" b="0" dirty="0">
                        <a:solidFill>
                          <a:schemeClr val="tx1"/>
                        </a:solidFill>
                        <a:effectLst/>
                        <a:latin typeface="標楷體" panose="03000509000000000000" pitchFamily="65" charset="-120"/>
                        <a:ea typeface="標楷體" panose="03000509000000000000" pitchFamily="65" charset="-120"/>
                        <a:cs typeface="Arial Unicode MS" panose="020B0604020202020204" pitchFamily="34" charset="-120"/>
                      </a:endParaRP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TW" altLang="en-US" sz="2000" b="1" dirty="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30751164"/>
                  </a:ext>
                </a:extLst>
              </a:tr>
            </a:tbl>
          </a:graphicData>
        </a:graphic>
      </p:graphicFrame>
      <p:sp>
        <p:nvSpPr>
          <p:cNvPr id="15" name="圓角矩形 10">
            <a:extLst>
              <a:ext uri="{FF2B5EF4-FFF2-40B4-BE49-F238E27FC236}">
                <a16:creationId xmlns:a16="http://schemas.microsoft.com/office/drawing/2014/main" id="{3E050512-A8B8-462B-9947-A848F34FE550}"/>
              </a:ext>
            </a:extLst>
          </p:cNvPr>
          <p:cNvSpPr/>
          <p:nvPr/>
        </p:nvSpPr>
        <p:spPr bwMode="auto">
          <a:xfrm>
            <a:off x="5155417" y="1300481"/>
            <a:ext cx="1899312" cy="2319798"/>
          </a:xfrm>
          <a:prstGeom prst="roundRect">
            <a:avLst>
              <a:gd name="adj" fmla="val 4249"/>
            </a:avLst>
          </a:prstGeom>
          <a:solidFill>
            <a:schemeClr val="accent6">
              <a:lumMod val="60000"/>
              <a:lumOff val="40000"/>
            </a:schemeClr>
          </a:solidFill>
          <a:ln w="38100">
            <a:noFill/>
            <a:round/>
            <a:headEnd/>
            <a:tailEnd type="triangle" w="med" len="med"/>
          </a:ln>
          <a:effectLst>
            <a:outerShdw blurRad="50800" dist="127000" dir="2700000" algn="tl" rotWithShape="0">
              <a:prstClr val="black">
                <a:alpha val="40000"/>
              </a:prstClr>
            </a:outerShdw>
          </a:effectLst>
        </p:spPr>
        <p:txBody>
          <a:bodyPr rtlCol="0" anchor="ctr"/>
          <a:lstStyle/>
          <a:p>
            <a:pPr algn="ctr"/>
            <a:endParaRPr lang="zh-TW" altLang="en-US" sz="2000">
              <a:latin typeface="Times New Roman" panose="02020603050405020304" pitchFamily="18" charset="0"/>
              <a:ea typeface="微軟正黑體" panose="020B0604030504040204" pitchFamily="34" charset="-120"/>
              <a:cs typeface="Times New Roman" panose="02020603050405020304" pitchFamily="18" charset="0"/>
            </a:endParaRPr>
          </a:p>
        </p:txBody>
      </p:sp>
      <p:graphicFrame>
        <p:nvGraphicFramePr>
          <p:cNvPr id="16" name="內容版面配置區 2">
            <a:extLst>
              <a:ext uri="{FF2B5EF4-FFF2-40B4-BE49-F238E27FC236}">
                <a16:creationId xmlns:a16="http://schemas.microsoft.com/office/drawing/2014/main" id="{AE3CE9AD-6F3C-44ED-8532-AE6B1A654C59}"/>
              </a:ext>
            </a:extLst>
          </p:cNvPr>
          <p:cNvGraphicFramePr>
            <a:graphicFrameLocks/>
          </p:cNvGraphicFramePr>
          <p:nvPr>
            <p:extLst>
              <p:ext uri="{D42A27DB-BD31-4B8C-83A1-F6EECF244321}">
                <p14:modId xmlns:p14="http://schemas.microsoft.com/office/powerpoint/2010/main" val="3844819617"/>
              </p:ext>
            </p:extLst>
          </p:nvPr>
        </p:nvGraphicFramePr>
        <p:xfrm>
          <a:off x="5124491" y="1552356"/>
          <a:ext cx="1899312" cy="1981020"/>
        </p:xfrm>
        <a:graphic>
          <a:graphicData uri="http://schemas.openxmlformats.org/drawingml/2006/table">
            <a:tbl>
              <a:tblPr bandRow="1">
                <a:tableStyleId>{5C22544A-7EE6-4342-B048-85BDC9FD1C3A}</a:tableStyleId>
              </a:tblPr>
              <a:tblGrid>
                <a:gridCol w="1899312">
                  <a:extLst>
                    <a:ext uri="{9D8B030D-6E8A-4147-A177-3AD203B41FA5}">
                      <a16:colId xmlns:a16="http://schemas.microsoft.com/office/drawing/2014/main" val="20002"/>
                    </a:ext>
                  </a:extLst>
                </a:gridCol>
              </a:tblGrid>
              <a:tr h="336562">
                <a:tc>
                  <a:txBody>
                    <a:bodyPr/>
                    <a:lstStyle/>
                    <a:p>
                      <a:pPr algn="ctr"/>
                      <a:r>
                        <a:rPr lang="zh-TW" altLang="en-US" sz="2000" b="1" dirty="0">
                          <a:solidFill>
                            <a:srgbClr val="0000FF"/>
                          </a:solidFill>
                          <a:latin typeface="標楷體" panose="03000509000000000000" pitchFamily="65" charset="-120"/>
                          <a:ea typeface="標楷體" panose="03000509000000000000" pitchFamily="65" charset="-120"/>
                          <a:cs typeface="Arial Unicode MS" panose="020B0604020202020204" pitchFamily="34" charset="-120"/>
                        </a:rPr>
                        <a:t>臺中科技大學</a:t>
                      </a:r>
                    </a:p>
                  </a:txBody>
                  <a:tcPr marL="91444" marR="91444" marT="45702" marB="4570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36562">
                <a:tc>
                  <a:txBody>
                    <a:bodyPr/>
                    <a:lstStyle/>
                    <a:p>
                      <a:pPr algn="ctr"/>
                      <a:r>
                        <a:rPr lang="zh-TW" altLang="en-US" sz="2000" b="1" dirty="0">
                          <a:solidFill>
                            <a:srgbClr val="0000FF"/>
                          </a:solidFill>
                          <a:latin typeface="標楷體" panose="03000509000000000000" pitchFamily="65" charset="-120"/>
                          <a:ea typeface="標楷體" panose="03000509000000000000" pitchFamily="65" charset="-120"/>
                          <a:cs typeface="Arial Unicode MS" panose="020B0604020202020204" pitchFamily="34" charset="-120"/>
                        </a:rPr>
                        <a:t>虎尾科技大學</a:t>
                      </a:r>
                    </a:p>
                  </a:txBody>
                  <a:tcPr marL="91444" marR="91444" marT="45702" marB="4570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36562">
                <a:tc>
                  <a:txBody>
                    <a:bodyPr/>
                    <a:lstStyle/>
                    <a:p>
                      <a:pPr algn="ctr"/>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弘光科技大學</a:t>
                      </a:r>
                    </a:p>
                  </a:txBody>
                  <a:tcPr marL="91444" marR="91444" marT="45702" marB="4570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36562">
                <a:tc>
                  <a:txBody>
                    <a:bodyPr/>
                    <a:lstStyle/>
                    <a:p>
                      <a:pPr algn="ctr"/>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南開科技大學</a:t>
                      </a:r>
                    </a:p>
                  </a:txBody>
                  <a:tcPr marL="91444" marR="91444" marT="45702" marB="4570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36562">
                <a:tc>
                  <a:txBody>
                    <a:bodyPr/>
                    <a:lstStyle/>
                    <a:p>
                      <a:pPr algn="ctr"/>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仁德醫護專校</a:t>
                      </a:r>
                    </a:p>
                  </a:txBody>
                  <a:tcPr marL="91444" marR="91444" marT="45702" marB="4570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sp>
        <p:nvSpPr>
          <p:cNvPr id="17" name="圓角矩形 1">
            <a:extLst>
              <a:ext uri="{FF2B5EF4-FFF2-40B4-BE49-F238E27FC236}">
                <a16:creationId xmlns:a16="http://schemas.microsoft.com/office/drawing/2014/main" id="{30ABEAE9-B067-42F4-BC0E-3989CDEEB07A}"/>
              </a:ext>
            </a:extLst>
          </p:cNvPr>
          <p:cNvSpPr/>
          <p:nvPr/>
        </p:nvSpPr>
        <p:spPr bwMode="auto">
          <a:xfrm>
            <a:off x="557464" y="946000"/>
            <a:ext cx="3859331" cy="576064"/>
          </a:xfrm>
          <a:prstGeom prst="roundRect">
            <a:avLst/>
          </a:prstGeom>
          <a:solidFill>
            <a:srgbClr val="C2B5D3"/>
          </a:solidFill>
          <a:ln w="38100">
            <a:noFill/>
            <a:round/>
            <a:headEnd/>
            <a:tailEnd type="triangle" w="med" len="med"/>
          </a:ln>
          <a:scene3d>
            <a:camera prst="orthographicFront"/>
            <a:lightRig rig="threePt" dir="t"/>
          </a:scene3d>
          <a:sp3d>
            <a:bevelT/>
          </a:sp3d>
        </p:spPr>
        <p:txBody>
          <a:bodyPr rtlCol="0" anchor="ctr"/>
          <a:lstStyle/>
          <a:p>
            <a:pPr algn="ctr"/>
            <a:r>
              <a:rPr lang="zh-TW" altLang="en-US" sz="2400" b="1" dirty="0">
                <a:latin typeface="Times New Roman" panose="02020603050405020304" pitchFamily="18" charset="0"/>
                <a:ea typeface="標楷體" panose="03000509000000000000" pitchFamily="65" charset="-120"/>
                <a:cs typeface="Times New Roman" panose="02020603050405020304" pitchFamily="18" charset="0"/>
              </a:rPr>
              <a:t>北區</a:t>
            </a:r>
            <a:r>
              <a:rPr lang="en-US" altLang="zh-TW" sz="2400" b="1" dirty="0">
                <a:latin typeface="Times New Roman" panose="02020603050405020304" pitchFamily="18" charset="0"/>
                <a:ea typeface="標楷體" panose="03000509000000000000" pitchFamily="65" charset="-120"/>
                <a:cs typeface="Times New Roman" panose="02020603050405020304" pitchFamily="18" charset="0"/>
              </a:rPr>
              <a:t>(17</a:t>
            </a:r>
            <a:r>
              <a:rPr lang="zh-TW" altLang="en-US" sz="2400" b="1" dirty="0">
                <a:latin typeface="Times New Roman" panose="02020603050405020304" pitchFamily="18" charset="0"/>
                <a:ea typeface="標楷體" panose="03000509000000000000" pitchFamily="65" charset="-120"/>
                <a:cs typeface="Times New Roman" panose="02020603050405020304" pitchFamily="18" charset="0"/>
              </a:rPr>
              <a:t>所</a:t>
            </a:r>
            <a:r>
              <a:rPr lang="en-US" altLang="zh-TW" sz="2400" b="1" dirty="0">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2400" b="1"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8" name="圓角矩形 6">
            <a:extLst>
              <a:ext uri="{FF2B5EF4-FFF2-40B4-BE49-F238E27FC236}">
                <a16:creationId xmlns:a16="http://schemas.microsoft.com/office/drawing/2014/main" id="{9C904379-5D32-4B37-802C-28534EAA7B42}"/>
              </a:ext>
            </a:extLst>
          </p:cNvPr>
          <p:cNvSpPr/>
          <p:nvPr/>
        </p:nvSpPr>
        <p:spPr bwMode="auto">
          <a:xfrm>
            <a:off x="7876261" y="933749"/>
            <a:ext cx="3718755" cy="576064"/>
          </a:xfrm>
          <a:prstGeom prst="roundRect">
            <a:avLst/>
          </a:prstGeom>
          <a:solidFill>
            <a:srgbClr val="FF8989"/>
          </a:solidFill>
          <a:ln w="38100">
            <a:noFill/>
            <a:round/>
            <a:headEnd/>
            <a:tailEnd type="triangle" w="med" len="med"/>
          </a:ln>
          <a:scene3d>
            <a:camera prst="orthographicFront"/>
            <a:lightRig rig="threePt" dir="t"/>
          </a:scene3d>
          <a:sp3d>
            <a:bevelT/>
          </a:sp3d>
        </p:spPr>
        <p:txBody>
          <a:bodyPr rtlCol="0" anchor="ctr"/>
          <a:lstStyle/>
          <a:p>
            <a:pPr algn="ctr"/>
            <a:r>
              <a:rPr lang="zh-TW" altLang="en-US" sz="2400" b="1" dirty="0">
                <a:latin typeface="Times New Roman" panose="02020603050405020304" pitchFamily="18" charset="0"/>
                <a:ea typeface="標楷體" panose="03000509000000000000" pitchFamily="65" charset="-120"/>
                <a:cs typeface="Times New Roman" panose="02020603050405020304" pitchFamily="18" charset="0"/>
              </a:rPr>
              <a:t>南區</a:t>
            </a:r>
            <a:r>
              <a:rPr lang="en-US" altLang="zh-TW" sz="2400" b="1" dirty="0">
                <a:latin typeface="Times New Roman" panose="02020603050405020304" pitchFamily="18" charset="0"/>
                <a:ea typeface="標楷體" panose="03000509000000000000" pitchFamily="65" charset="-120"/>
                <a:cs typeface="Times New Roman" panose="02020603050405020304" pitchFamily="18" charset="0"/>
              </a:rPr>
              <a:t>(19</a:t>
            </a:r>
            <a:r>
              <a:rPr lang="zh-TW" altLang="en-US" sz="2400" b="1" dirty="0">
                <a:latin typeface="Times New Roman" panose="02020603050405020304" pitchFamily="18" charset="0"/>
                <a:ea typeface="標楷體" panose="03000509000000000000" pitchFamily="65" charset="-120"/>
                <a:cs typeface="Times New Roman" panose="02020603050405020304" pitchFamily="18" charset="0"/>
              </a:rPr>
              <a:t>所</a:t>
            </a:r>
            <a:r>
              <a:rPr lang="en-US" altLang="zh-TW" sz="2400" b="1" dirty="0">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2400" b="1"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9" name="圓角矩形 5">
            <a:extLst>
              <a:ext uri="{FF2B5EF4-FFF2-40B4-BE49-F238E27FC236}">
                <a16:creationId xmlns:a16="http://schemas.microsoft.com/office/drawing/2014/main" id="{9936C6C7-890F-419D-BD1C-2BD2670BA01F}"/>
              </a:ext>
            </a:extLst>
          </p:cNvPr>
          <p:cNvSpPr/>
          <p:nvPr/>
        </p:nvSpPr>
        <p:spPr bwMode="auto">
          <a:xfrm>
            <a:off x="5060786" y="946000"/>
            <a:ext cx="2070431" cy="576064"/>
          </a:xfrm>
          <a:prstGeom prst="roundRect">
            <a:avLst/>
          </a:prstGeom>
          <a:gradFill flip="none" rotWithShape="1">
            <a:gsLst>
              <a:gs pos="0">
                <a:schemeClr val="accent6">
                  <a:lumMod val="60000"/>
                  <a:lumOff val="40000"/>
                  <a:shade val="30000"/>
                  <a:satMod val="115000"/>
                </a:schemeClr>
              </a:gs>
              <a:gs pos="50000">
                <a:schemeClr val="accent6">
                  <a:lumMod val="60000"/>
                  <a:lumOff val="40000"/>
                  <a:shade val="67500"/>
                  <a:satMod val="115000"/>
                </a:schemeClr>
              </a:gs>
              <a:gs pos="100000">
                <a:schemeClr val="accent6">
                  <a:lumMod val="60000"/>
                  <a:lumOff val="40000"/>
                  <a:shade val="100000"/>
                  <a:satMod val="115000"/>
                </a:schemeClr>
              </a:gs>
            </a:gsLst>
            <a:lin ang="16200000" scaled="1"/>
            <a:tileRect/>
          </a:gradFill>
          <a:ln w="38100">
            <a:noFill/>
            <a:round/>
            <a:headEnd/>
            <a:tailEnd type="triangle" w="med" len="med"/>
          </a:ln>
          <a:scene3d>
            <a:camera prst="orthographicFront"/>
            <a:lightRig rig="threePt" dir="t"/>
          </a:scene3d>
          <a:sp3d>
            <a:bevelT/>
          </a:sp3d>
        </p:spPr>
        <p:txBody>
          <a:bodyPr rtlCol="0" anchor="ctr"/>
          <a:lstStyle/>
          <a:p>
            <a:pPr algn="ctr"/>
            <a:r>
              <a:rPr lang="zh-TW" altLang="en-US" sz="2400" b="1" dirty="0">
                <a:latin typeface="Times New Roman" panose="02020603050405020304" pitchFamily="18" charset="0"/>
                <a:ea typeface="標楷體" panose="03000509000000000000" pitchFamily="65" charset="-120"/>
                <a:cs typeface="Times New Roman" panose="02020603050405020304" pitchFamily="18" charset="0"/>
              </a:rPr>
              <a:t>中區</a:t>
            </a:r>
            <a:r>
              <a:rPr lang="en-US" altLang="zh-TW" sz="2400" b="1" dirty="0">
                <a:latin typeface="Times New Roman" panose="02020603050405020304" pitchFamily="18" charset="0"/>
                <a:ea typeface="標楷體" panose="03000509000000000000" pitchFamily="65" charset="-120"/>
                <a:cs typeface="Times New Roman" panose="02020603050405020304" pitchFamily="18" charset="0"/>
              </a:rPr>
              <a:t>(5</a:t>
            </a:r>
            <a:r>
              <a:rPr lang="zh-TW" altLang="en-US" sz="2400" b="1" dirty="0">
                <a:latin typeface="Times New Roman" panose="02020603050405020304" pitchFamily="18" charset="0"/>
                <a:ea typeface="標楷體" panose="03000509000000000000" pitchFamily="65" charset="-120"/>
                <a:cs typeface="Times New Roman" panose="02020603050405020304" pitchFamily="18" charset="0"/>
              </a:rPr>
              <a:t>所</a:t>
            </a:r>
            <a:r>
              <a:rPr lang="en-US" altLang="zh-TW" sz="2400" b="1" dirty="0">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2400" b="1" dirty="0">
              <a:latin typeface="Times New Roman" panose="02020603050405020304" pitchFamily="18" charset="0"/>
              <a:ea typeface="標楷體" panose="03000509000000000000" pitchFamily="65" charset="-120"/>
              <a:cs typeface="Times New Roman" panose="02020603050405020304" pitchFamily="18" charset="0"/>
            </a:endParaRPr>
          </a:p>
        </p:txBody>
      </p:sp>
      <p:graphicFrame>
        <p:nvGraphicFramePr>
          <p:cNvPr id="25" name="表格 24">
            <a:extLst>
              <a:ext uri="{FF2B5EF4-FFF2-40B4-BE49-F238E27FC236}">
                <a16:creationId xmlns:a16="http://schemas.microsoft.com/office/drawing/2014/main" id="{5C77E141-17AF-432D-906A-A223D79CCBF5}"/>
              </a:ext>
            </a:extLst>
          </p:cNvPr>
          <p:cNvGraphicFramePr>
            <a:graphicFrameLocks noGrp="1"/>
          </p:cNvGraphicFramePr>
          <p:nvPr>
            <p:extLst>
              <p:ext uri="{D42A27DB-BD31-4B8C-83A1-F6EECF244321}">
                <p14:modId xmlns:p14="http://schemas.microsoft.com/office/powerpoint/2010/main" val="1831189157"/>
              </p:ext>
            </p:extLst>
          </p:nvPr>
        </p:nvGraphicFramePr>
        <p:xfrm>
          <a:off x="557464" y="1509813"/>
          <a:ext cx="3718754" cy="3962043"/>
        </p:xfrm>
        <a:graphic>
          <a:graphicData uri="http://schemas.openxmlformats.org/drawingml/2006/table">
            <a:tbl>
              <a:tblPr bandRow="1">
                <a:tableStyleId>{5C22544A-7EE6-4342-B048-85BDC9FD1C3A}</a:tableStyleId>
              </a:tblPr>
              <a:tblGrid>
                <a:gridCol w="1922097">
                  <a:extLst>
                    <a:ext uri="{9D8B030D-6E8A-4147-A177-3AD203B41FA5}">
                      <a16:colId xmlns:a16="http://schemas.microsoft.com/office/drawing/2014/main" val="20000"/>
                    </a:ext>
                  </a:extLst>
                </a:gridCol>
                <a:gridCol w="1796657">
                  <a:extLst>
                    <a:ext uri="{9D8B030D-6E8A-4147-A177-3AD203B41FA5}">
                      <a16:colId xmlns:a16="http://schemas.microsoft.com/office/drawing/2014/main" val="20001"/>
                    </a:ext>
                  </a:extLst>
                </a:gridCol>
              </a:tblGrid>
              <a:tr h="440227">
                <a:tc>
                  <a:txBody>
                    <a:bodyPr/>
                    <a:lstStyle/>
                    <a:p>
                      <a:pPr algn="r"/>
                      <a:r>
                        <a:rPr lang="zh-TW" altLang="en-US" sz="2000" b="1" dirty="0">
                          <a:solidFill>
                            <a:srgbClr val="0000FF"/>
                          </a:solidFill>
                          <a:latin typeface="標楷體" panose="03000509000000000000" pitchFamily="65" charset="-120"/>
                          <a:ea typeface="標楷體" panose="03000509000000000000" pitchFamily="65" charset="-120"/>
                          <a:cs typeface="Arial Unicode MS" panose="020B0604020202020204" pitchFamily="34" charset="-120"/>
                        </a:rPr>
                        <a:t>臺北科技大學</a:t>
                      </a: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zh-TW" altLang="en-US" sz="2000" b="1" dirty="0">
                          <a:solidFill>
                            <a:srgbClr val="0000FF"/>
                          </a:solidFill>
                          <a:latin typeface="標楷體" panose="03000509000000000000" pitchFamily="65" charset="-120"/>
                          <a:ea typeface="標楷體" panose="03000509000000000000" pitchFamily="65" charset="-120"/>
                          <a:cs typeface="Arial Unicode MS" panose="020B0604020202020204" pitchFamily="34" charset="-120"/>
                        </a:rPr>
                        <a:t>臺北商業大學</a:t>
                      </a:r>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40227">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敏實科技大學</a:t>
                      </a: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慈濟科技大學</a:t>
                      </a:r>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40227">
                <a:tc>
                  <a:txBody>
                    <a:bodyPr/>
                    <a:lstStyle/>
                    <a:p>
                      <a:pPr algn="r"/>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致理科技大學</a:t>
                      </a: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華夏科技大學</a:t>
                      </a:r>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40227">
                <a:tc>
                  <a:txBody>
                    <a:bodyPr/>
                    <a:lstStyle/>
                    <a:p>
                      <a:pPr algn="r"/>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臺北城市科大</a:t>
                      </a: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台北海洋科大</a:t>
                      </a:r>
                      <a:endParaRPr lang="zh-TW" altLang="en-US" sz="2000" dirty="0"/>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40227">
                <a:tc>
                  <a:txBody>
                    <a:bodyPr/>
                    <a:lstStyle/>
                    <a:p>
                      <a:pPr algn="r"/>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宏國德霖科大</a:t>
                      </a: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龍華科技大學</a:t>
                      </a:r>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40227">
                <a:tc>
                  <a:txBody>
                    <a:bodyPr/>
                    <a:lstStyle/>
                    <a:p>
                      <a:pPr algn="r"/>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耕莘醫護專校</a:t>
                      </a: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馬偕醫護專校</a:t>
                      </a:r>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40227">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新生醫護專校</a:t>
                      </a: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聖母醫護專校</a:t>
                      </a:r>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40227">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經國管理學院</a:t>
                      </a: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黎明技術學院</a:t>
                      </a:r>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440227">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zh-TW" altLang="en-US" sz="18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康寧大學</a:t>
                      </a:r>
                      <a:endPar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endParaRP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endParaRPr>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bl>
          </a:graphicData>
        </a:graphic>
      </p:graphicFrame>
      <p:sp>
        <p:nvSpPr>
          <p:cNvPr id="27" name="文字方塊 26">
            <a:extLst>
              <a:ext uri="{FF2B5EF4-FFF2-40B4-BE49-F238E27FC236}">
                <a16:creationId xmlns:a16="http://schemas.microsoft.com/office/drawing/2014/main" id="{03EA7DC6-2602-4F90-A1E1-B60060276DD4}"/>
              </a:ext>
            </a:extLst>
          </p:cNvPr>
          <p:cNvSpPr txBox="1"/>
          <p:nvPr/>
        </p:nvSpPr>
        <p:spPr>
          <a:xfrm>
            <a:off x="4556911" y="4204940"/>
            <a:ext cx="3232247" cy="923330"/>
          </a:xfrm>
          <a:prstGeom prst="rect">
            <a:avLst/>
          </a:prstGeom>
          <a:noFill/>
        </p:spPr>
        <p:txBody>
          <a:bodyPr wrap="square" rtlCol="0">
            <a:spAutoFit/>
          </a:bodyPr>
          <a:lstStyle/>
          <a:p>
            <a:r>
              <a:rPr lang="en-US" altLang="zh-TW"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註：各校招生科組以</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112</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學年度</a:t>
            </a:r>
            <a:r>
              <a:rPr lang="zh-TW" altLang="en-US"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招生簡章</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及</a:t>
            </a:r>
            <a:r>
              <a:rPr lang="zh-TW" altLang="en-US"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各招生委員會</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公告為準。</a:t>
            </a:r>
          </a:p>
        </p:txBody>
      </p:sp>
    </p:spTree>
    <p:extLst>
      <p:ext uri="{BB962C8B-B14F-4D97-AF65-F5344CB8AC3E}">
        <p14:creationId xmlns:p14="http://schemas.microsoft.com/office/powerpoint/2010/main" val="1847014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3601941" y="1908314"/>
            <a:ext cx="7882286" cy="830997"/>
          </a:xfrm>
          <a:prstGeom prst="rect">
            <a:avLst/>
          </a:prstGeom>
          <a:noFill/>
        </p:spPr>
        <p:txBody>
          <a:bodyPr wrap="none" rtlCol="0">
            <a:spAutoFit/>
          </a:bodyPr>
          <a:lstStyle/>
          <a:p>
            <a:r>
              <a:rPr lang="en-US" altLang="zh-TW" sz="4800" dirty="0" smtClean="0">
                <a:latin typeface="Ebrima" pitchFamily="2" charset="0"/>
                <a:ea typeface="Ebrima" pitchFamily="2" charset="0"/>
                <a:cs typeface="Ebrima" pitchFamily="2" charset="0"/>
              </a:rPr>
              <a:t>Q1 : </a:t>
            </a:r>
            <a:r>
              <a:rPr lang="zh-TW" altLang="en-US" sz="4800" dirty="0" smtClean="0">
                <a:latin typeface="Ebrima" pitchFamily="2" charset="0"/>
                <a:cs typeface="Ebrima" pitchFamily="2" charset="0"/>
              </a:rPr>
              <a:t>台灣目前人口有多少人</a:t>
            </a:r>
            <a:r>
              <a:rPr lang="en-US" altLang="zh-TW" sz="4800" dirty="0" smtClean="0">
                <a:latin typeface="Ebrima" pitchFamily="2" charset="0"/>
                <a:ea typeface="Ebrima" pitchFamily="2" charset="0"/>
                <a:cs typeface="Ebrima" pitchFamily="2" charset="0"/>
              </a:rPr>
              <a:t>?</a:t>
            </a:r>
            <a:endParaRPr lang="zh-TW" altLang="en-US" sz="4800" dirty="0">
              <a:latin typeface="Ebrima" pitchFamily="2" charset="0"/>
              <a:cs typeface="Ebrima" pitchFamily="2" charset="0"/>
            </a:endParaRPr>
          </a:p>
        </p:txBody>
      </p:sp>
      <p:sp>
        <p:nvSpPr>
          <p:cNvPr id="3" name="文字方塊 2"/>
          <p:cNvSpPr txBox="1"/>
          <p:nvPr/>
        </p:nvSpPr>
        <p:spPr>
          <a:xfrm>
            <a:off x="4071891" y="3868290"/>
            <a:ext cx="5485967" cy="923330"/>
          </a:xfrm>
          <a:prstGeom prst="rect">
            <a:avLst/>
          </a:prstGeom>
          <a:noFill/>
        </p:spPr>
        <p:txBody>
          <a:bodyPr wrap="square" rtlCol="0">
            <a:spAutoFit/>
          </a:bodyPr>
          <a:lstStyle/>
          <a:p>
            <a:r>
              <a:rPr lang="en-US" altLang="zh-TW" sz="5400" b="1" dirty="0" smtClean="0">
                <a:solidFill>
                  <a:srgbClr val="FF0000"/>
                </a:solidFill>
              </a:rPr>
              <a:t>110</a:t>
            </a:r>
            <a:r>
              <a:rPr lang="zh-TW" altLang="en-US" sz="5400" b="1" dirty="0" smtClean="0">
                <a:solidFill>
                  <a:srgbClr val="FF0000"/>
                </a:solidFill>
              </a:rPr>
              <a:t>年平均餘命</a:t>
            </a:r>
            <a:r>
              <a:rPr lang="en-US" altLang="zh-TW" sz="5400" b="1" dirty="0" smtClean="0">
                <a:solidFill>
                  <a:srgbClr val="FF0000"/>
                </a:solidFill>
              </a:rPr>
              <a:t>?</a:t>
            </a:r>
          </a:p>
        </p:txBody>
      </p:sp>
      <p:sp>
        <p:nvSpPr>
          <p:cNvPr id="4" name="文字方塊 3"/>
          <p:cNvSpPr txBox="1"/>
          <p:nvPr/>
        </p:nvSpPr>
        <p:spPr>
          <a:xfrm>
            <a:off x="4071891" y="2944960"/>
            <a:ext cx="4068227" cy="923330"/>
          </a:xfrm>
          <a:prstGeom prst="rect">
            <a:avLst/>
          </a:prstGeom>
          <a:noFill/>
        </p:spPr>
        <p:txBody>
          <a:bodyPr wrap="square" rtlCol="0">
            <a:spAutoFit/>
          </a:bodyPr>
          <a:lstStyle/>
          <a:p>
            <a:r>
              <a:rPr lang="en-US" altLang="zh-TW" sz="5400" b="1" dirty="0" smtClean="0">
                <a:solidFill>
                  <a:srgbClr val="FF0000"/>
                </a:solidFill>
              </a:rPr>
              <a:t>23,212,056</a:t>
            </a:r>
            <a:r>
              <a:rPr lang="zh-TW" altLang="en-US" sz="5400" b="1" dirty="0" smtClean="0">
                <a:solidFill>
                  <a:srgbClr val="FF0000"/>
                </a:solidFill>
              </a:rPr>
              <a:t>人</a:t>
            </a:r>
            <a:endParaRPr lang="en-US" altLang="zh-TW" sz="5400" b="1" dirty="0" smtClean="0">
              <a:solidFill>
                <a:srgbClr val="FF0000"/>
              </a:solidFill>
            </a:endParaRPr>
          </a:p>
        </p:txBody>
      </p:sp>
      <p:sp>
        <p:nvSpPr>
          <p:cNvPr id="5" name="文字方塊 4"/>
          <p:cNvSpPr txBox="1"/>
          <p:nvPr/>
        </p:nvSpPr>
        <p:spPr>
          <a:xfrm>
            <a:off x="4071891" y="4780661"/>
            <a:ext cx="7585544" cy="1754326"/>
          </a:xfrm>
          <a:prstGeom prst="rect">
            <a:avLst/>
          </a:prstGeom>
          <a:noFill/>
        </p:spPr>
        <p:txBody>
          <a:bodyPr wrap="square" rtlCol="0">
            <a:spAutoFit/>
          </a:bodyPr>
          <a:lstStyle/>
          <a:p>
            <a:r>
              <a:rPr lang="en-US" altLang="zh-TW" sz="5400" b="1" dirty="0" smtClean="0">
                <a:solidFill>
                  <a:srgbClr val="FF0000"/>
                </a:solidFill>
              </a:rPr>
              <a:t>80.86</a:t>
            </a:r>
            <a:r>
              <a:rPr lang="zh-TW" altLang="en-US" sz="5400" b="1" dirty="0" smtClean="0">
                <a:solidFill>
                  <a:srgbClr val="FF0000"/>
                </a:solidFill>
              </a:rPr>
              <a:t>歲、年齡平均值</a:t>
            </a:r>
            <a:r>
              <a:rPr lang="en-US" altLang="zh-TW" sz="5400" b="1" dirty="0">
                <a:solidFill>
                  <a:srgbClr val="FF0000"/>
                </a:solidFill>
              </a:rPr>
              <a:t>287,064</a:t>
            </a:r>
            <a:r>
              <a:rPr lang="zh-TW" altLang="en-US" sz="5400" b="1" dirty="0">
                <a:solidFill>
                  <a:srgbClr val="FF0000"/>
                </a:solidFill>
              </a:rPr>
              <a:t>人</a:t>
            </a:r>
          </a:p>
        </p:txBody>
      </p:sp>
    </p:spTree>
    <p:extLst>
      <p:ext uri="{BB962C8B-B14F-4D97-AF65-F5344CB8AC3E}">
        <p14:creationId xmlns:p14="http://schemas.microsoft.com/office/powerpoint/2010/main" val="2827862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圖片 23">
            <a:extLst>
              <a:ext uri="{FF2B5EF4-FFF2-40B4-BE49-F238E27FC236}">
                <a16:creationId xmlns:a16="http://schemas.microsoft.com/office/drawing/2014/main" id="{65DA6DDD-CE53-4867-8ED9-0C34A98E40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267459">
            <a:off x="6001381" y="3883763"/>
            <a:ext cx="3359148" cy="2348054"/>
          </a:xfrm>
          <a:prstGeom prst="rect">
            <a:avLst/>
          </a:prstGeom>
        </p:spPr>
      </p:pic>
      <p:grpSp>
        <p:nvGrpSpPr>
          <p:cNvPr id="42" name="群組 41">
            <a:extLst>
              <a:ext uri="{FF2B5EF4-FFF2-40B4-BE49-F238E27FC236}">
                <a16:creationId xmlns:a16="http://schemas.microsoft.com/office/drawing/2014/main" id="{3C983BF3-1BD8-4D95-8CE1-A833629E4223}"/>
              </a:ext>
            </a:extLst>
          </p:cNvPr>
          <p:cNvGrpSpPr/>
          <p:nvPr/>
        </p:nvGrpSpPr>
        <p:grpSpPr>
          <a:xfrm>
            <a:off x="7936672" y="1043969"/>
            <a:ext cx="4934339" cy="5137767"/>
            <a:chOff x="6219577" y="2250425"/>
            <a:chExt cx="3509676" cy="4091638"/>
          </a:xfrm>
        </p:grpSpPr>
        <p:pic>
          <p:nvPicPr>
            <p:cNvPr id="43" name="圖片 42">
              <a:extLst>
                <a:ext uri="{FF2B5EF4-FFF2-40B4-BE49-F238E27FC236}">
                  <a16:creationId xmlns:a16="http://schemas.microsoft.com/office/drawing/2014/main" id="{EA4243BD-D826-4D38-BCB2-4C3797A089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9577" y="2250425"/>
              <a:ext cx="3509676" cy="4091638"/>
            </a:xfrm>
            <a:prstGeom prst="rect">
              <a:avLst/>
            </a:prstGeom>
          </p:spPr>
        </p:pic>
        <p:sp>
          <p:nvSpPr>
            <p:cNvPr id="44" name="文字方塊 43">
              <a:extLst>
                <a:ext uri="{FF2B5EF4-FFF2-40B4-BE49-F238E27FC236}">
                  <a16:creationId xmlns:a16="http://schemas.microsoft.com/office/drawing/2014/main" id="{2737BA04-907A-4B56-879C-63F87E0B2817}"/>
                </a:ext>
              </a:extLst>
            </p:cNvPr>
            <p:cNvSpPr txBox="1"/>
            <p:nvPr/>
          </p:nvSpPr>
          <p:spPr>
            <a:xfrm>
              <a:off x="6876256" y="5218782"/>
              <a:ext cx="2088357" cy="294130"/>
            </a:xfrm>
            <a:prstGeom prst="rect">
              <a:avLst/>
            </a:prstGeom>
            <a:noFill/>
          </p:spPr>
          <p:txBody>
            <a:bodyPr wrap="square" rtlCol="0">
              <a:spAutoFit/>
            </a:bodyPr>
            <a:lstStyle/>
            <a:p>
              <a:pPr algn="ct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五專招生學校</a:t>
              </a:r>
            </a:p>
          </p:txBody>
        </p:sp>
      </p:grpSp>
      <p:grpSp>
        <p:nvGrpSpPr>
          <p:cNvPr id="9" name="群組 8"/>
          <p:cNvGrpSpPr/>
          <p:nvPr/>
        </p:nvGrpSpPr>
        <p:grpSpPr>
          <a:xfrm>
            <a:off x="-969" y="-39262"/>
            <a:ext cx="10155621" cy="698450"/>
            <a:chOff x="-966" y="-39262"/>
            <a:chExt cx="7452572" cy="698450"/>
          </a:xfrm>
        </p:grpSpPr>
        <p:grpSp>
          <p:nvGrpSpPr>
            <p:cNvPr id="8" name="群組 7"/>
            <p:cNvGrpSpPr/>
            <p:nvPr/>
          </p:nvGrpSpPr>
          <p:grpSpPr>
            <a:xfrm>
              <a:off x="0" y="4236"/>
              <a:ext cx="6866946" cy="605449"/>
              <a:chOff x="0" y="4236"/>
              <a:chExt cx="6015355" cy="605449"/>
            </a:xfrm>
          </p:grpSpPr>
          <p:sp>
            <p:nvSpPr>
              <p:cNvPr id="120" name="圓角化同側角落矩形 119"/>
              <p:cNvSpPr/>
              <p:nvPr/>
            </p:nvSpPr>
            <p:spPr>
              <a:xfrm rot="16200000" flipH="1">
                <a:off x="2704953" y="-2700717"/>
                <a:ext cx="605449" cy="6015355"/>
              </a:xfrm>
              <a:prstGeom prst="round2SameRect">
                <a:avLst>
                  <a:gd name="adj1" fmla="val 0"/>
                  <a:gd name="adj2" fmla="val 50000"/>
                </a:avLst>
              </a:prstGeom>
              <a:gradFill flip="none" rotWithShape="1">
                <a:gsLst>
                  <a:gs pos="0">
                    <a:schemeClr val="accent6">
                      <a:lumMod val="40000"/>
                      <a:lumOff val="60000"/>
                    </a:schemeClr>
                  </a:gs>
                  <a:gs pos="55000">
                    <a:srgbClr val="92D050"/>
                  </a:gs>
                  <a:gs pos="100000">
                    <a:schemeClr val="accent6">
                      <a:lumMod val="40000"/>
                      <a:lumOff val="60000"/>
                    </a:schemeClr>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33" name="圓角化同側角落矩形 32"/>
              <p:cNvSpPr/>
              <p:nvPr/>
            </p:nvSpPr>
            <p:spPr>
              <a:xfrm rot="16200000" flipH="1">
                <a:off x="2747361" y="-2637214"/>
                <a:ext cx="508000" cy="5879628"/>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34" name="Google Shape;446;p38"/>
            <p:cNvSpPr txBox="1">
              <a:spLocks/>
            </p:cNvSpPr>
            <p:nvPr/>
          </p:nvSpPr>
          <p:spPr>
            <a:xfrm>
              <a:off x="-966" y="-39262"/>
              <a:ext cx="7452572"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貳、</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112</a:t>
              </a: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學年度五專招生簡介</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五專主要入學管道流程圖</a:t>
              </a:r>
              <a:endParaRPr lang="en-US" dirty="0"/>
            </a:p>
          </p:txBody>
        </p:sp>
      </p:grpSp>
      <p:pic>
        <p:nvPicPr>
          <p:cNvPr id="25" name="圖片 24">
            <a:extLst>
              <a:ext uri="{FF2B5EF4-FFF2-40B4-BE49-F238E27FC236}">
                <a16:creationId xmlns:a16="http://schemas.microsoft.com/office/drawing/2014/main" id="{73DB3B99-D926-4D1D-B6A6-EE300F7157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98789" y="2875164"/>
            <a:ext cx="3359148" cy="2348054"/>
          </a:xfrm>
          <a:prstGeom prst="rect">
            <a:avLst/>
          </a:prstGeom>
        </p:spPr>
      </p:pic>
      <p:pic>
        <p:nvPicPr>
          <p:cNvPr id="26" name="圖片 25">
            <a:extLst>
              <a:ext uri="{FF2B5EF4-FFF2-40B4-BE49-F238E27FC236}">
                <a16:creationId xmlns:a16="http://schemas.microsoft.com/office/drawing/2014/main" id="{8D36F4AE-6C62-44FD-8DA5-A5A9E79EBD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404552">
            <a:off x="6051482" y="1808729"/>
            <a:ext cx="3359148" cy="2348054"/>
          </a:xfrm>
          <a:prstGeom prst="rect">
            <a:avLst/>
          </a:prstGeom>
        </p:spPr>
      </p:pic>
      <p:sp>
        <p:nvSpPr>
          <p:cNvPr id="27" name="Rectangle 3">
            <a:extLst>
              <a:ext uri="{FF2B5EF4-FFF2-40B4-BE49-F238E27FC236}">
                <a16:creationId xmlns:a16="http://schemas.microsoft.com/office/drawing/2014/main" id="{DB928418-C648-4768-9168-C2D3533482B4}"/>
              </a:ext>
            </a:extLst>
          </p:cNvPr>
          <p:cNvSpPr>
            <a:spLocks noChangeArrowheads="1"/>
          </p:cNvSpPr>
          <p:nvPr/>
        </p:nvSpPr>
        <p:spPr bwMode="auto">
          <a:xfrm>
            <a:off x="649204" y="1110459"/>
            <a:ext cx="5872141" cy="633896"/>
          </a:xfrm>
          <a:prstGeom prst="rect">
            <a:avLst/>
          </a:prstGeom>
          <a:solidFill>
            <a:srgbClr val="FFFF99"/>
          </a:solidFill>
          <a:ln w="9525">
            <a:solidFill>
              <a:schemeClr val="tx1"/>
            </a:solidFill>
            <a:miter lim="800000"/>
            <a:headEnd/>
            <a:tailEnd/>
          </a:ln>
          <a:scene3d>
            <a:camera prst="orthographicFront"/>
            <a:lightRig rig="threePt" dir="t"/>
          </a:scene3d>
          <a:sp3d>
            <a:bevelT w="114300" prst="artDeco"/>
          </a:sp3d>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lang="zh-TW" altLang="en-US" sz="2000">
                <a:latin typeface="Times New Roman" panose="02020603050405020304" pitchFamily="18" charset="0"/>
                <a:ea typeface="微軟正黑體" panose="020B0604030504040204" pitchFamily="34" charset="-120"/>
                <a:cs typeface="Times New Roman" panose="02020603050405020304" pitchFamily="18" charset="0"/>
              </a:rPr>
              <a:t>國中教育會考</a:t>
            </a:r>
          </a:p>
        </p:txBody>
      </p:sp>
      <p:sp>
        <p:nvSpPr>
          <p:cNvPr id="28" name="Rectangle 5">
            <a:extLst>
              <a:ext uri="{FF2B5EF4-FFF2-40B4-BE49-F238E27FC236}">
                <a16:creationId xmlns:a16="http://schemas.microsoft.com/office/drawing/2014/main" id="{05006BF6-6B4C-443D-AF10-E8FF74419232}"/>
              </a:ext>
            </a:extLst>
          </p:cNvPr>
          <p:cNvSpPr>
            <a:spLocks noChangeArrowheads="1"/>
          </p:cNvSpPr>
          <p:nvPr/>
        </p:nvSpPr>
        <p:spPr bwMode="auto">
          <a:xfrm>
            <a:off x="649204" y="2463900"/>
            <a:ext cx="5872141" cy="631902"/>
          </a:xfrm>
          <a:prstGeom prst="rect">
            <a:avLst/>
          </a:prstGeom>
          <a:solidFill>
            <a:schemeClr val="accent1"/>
          </a:solidFill>
          <a:ln w="9525">
            <a:solidFill>
              <a:schemeClr val="tx1"/>
            </a:solidFill>
            <a:miter lim="800000"/>
            <a:headEnd/>
            <a:tailEnd/>
          </a:ln>
          <a:scene3d>
            <a:camera prst="orthographicFront"/>
            <a:lightRig rig="threePt" dir="t"/>
          </a:scene3d>
          <a:sp3d>
            <a:bevelT w="114300" prst="artDeco"/>
          </a:sp3d>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lang="zh-TW" altLang="en-US" sz="2000" b="1" dirty="0">
                <a:solidFill>
                  <a:srgbClr val="FFFF00"/>
                </a:solidFill>
                <a:latin typeface="Times New Roman" panose="02020603050405020304" pitchFamily="18" charset="0"/>
                <a:ea typeface="微軟正黑體" panose="020B0604030504040204" pitchFamily="34" charset="-120"/>
                <a:cs typeface="Times New Roman" panose="02020603050405020304" pitchFamily="18" charset="0"/>
              </a:rPr>
              <a:t>五專優先免試入學</a:t>
            </a:r>
          </a:p>
        </p:txBody>
      </p:sp>
      <p:sp>
        <p:nvSpPr>
          <p:cNvPr id="29" name="Rectangle 7">
            <a:extLst>
              <a:ext uri="{FF2B5EF4-FFF2-40B4-BE49-F238E27FC236}">
                <a16:creationId xmlns:a16="http://schemas.microsoft.com/office/drawing/2014/main" id="{4980820A-D8CF-43B0-88C9-A6CF7BC28275}"/>
              </a:ext>
            </a:extLst>
          </p:cNvPr>
          <p:cNvSpPr>
            <a:spLocks noChangeArrowheads="1"/>
          </p:cNvSpPr>
          <p:nvPr/>
        </p:nvSpPr>
        <p:spPr bwMode="auto">
          <a:xfrm>
            <a:off x="649204" y="3815347"/>
            <a:ext cx="5872141" cy="633896"/>
          </a:xfrm>
          <a:prstGeom prst="rect">
            <a:avLst/>
          </a:prstGeom>
          <a:solidFill>
            <a:schemeClr val="accent1"/>
          </a:solidFill>
          <a:ln w="9525">
            <a:solidFill>
              <a:schemeClr val="tx1"/>
            </a:solidFill>
            <a:miter lim="800000"/>
            <a:headEnd/>
            <a:tailEnd/>
          </a:ln>
          <a:scene3d>
            <a:camera prst="orthographicFront"/>
            <a:lightRig rig="threePt" dir="t"/>
          </a:scene3d>
          <a:sp3d>
            <a:bevelT w="114300" prst="artDeco"/>
          </a:sp3d>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lang="zh-TW" altLang="en-US" sz="2000" b="1" dirty="0">
                <a:solidFill>
                  <a:srgbClr val="66FF33"/>
                </a:solidFill>
                <a:latin typeface="Times New Roman" panose="02020603050405020304" pitchFamily="18" charset="0"/>
                <a:ea typeface="微軟正黑體" panose="020B0604030504040204" pitchFamily="34" charset="-120"/>
                <a:cs typeface="Times New Roman" panose="02020603050405020304" pitchFamily="18" charset="0"/>
              </a:rPr>
              <a:t>北、中、南區五專聯合免試入學</a:t>
            </a:r>
          </a:p>
        </p:txBody>
      </p:sp>
      <p:sp>
        <p:nvSpPr>
          <p:cNvPr id="30" name="Rectangle 11">
            <a:extLst>
              <a:ext uri="{FF2B5EF4-FFF2-40B4-BE49-F238E27FC236}">
                <a16:creationId xmlns:a16="http://schemas.microsoft.com/office/drawing/2014/main" id="{39AFE8B7-71C2-45AC-A7BD-FC25D503360B}"/>
              </a:ext>
            </a:extLst>
          </p:cNvPr>
          <p:cNvSpPr>
            <a:spLocks noChangeArrowheads="1"/>
          </p:cNvSpPr>
          <p:nvPr/>
        </p:nvSpPr>
        <p:spPr bwMode="auto">
          <a:xfrm>
            <a:off x="649204" y="5168789"/>
            <a:ext cx="5872141" cy="631903"/>
          </a:xfrm>
          <a:prstGeom prst="rect">
            <a:avLst/>
          </a:prstGeom>
          <a:solidFill>
            <a:schemeClr val="accent1"/>
          </a:solidFill>
          <a:ln w="9525">
            <a:solidFill>
              <a:schemeClr val="tx1"/>
            </a:solidFill>
            <a:miter lim="800000"/>
            <a:headEnd/>
            <a:tailEnd/>
          </a:ln>
          <a:scene3d>
            <a:camera prst="orthographicFront"/>
            <a:lightRig rig="threePt" dir="t"/>
          </a:scene3d>
          <a:sp3d>
            <a:bevelT w="114300" prst="artDeco"/>
          </a:sp3d>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lang="zh-TW" altLang="en-US" sz="2000"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各校五專免試續招</a:t>
            </a:r>
          </a:p>
        </p:txBody>
      </p:sp>
      <p:sp>
        <p:nvSpPr>
          <p:cNvPr id="31" name="Text Box 12">
            <a:extLst>
              <a:ext uri="{FF2B5EF4-FFF2-40B4-BE49-F238E27FC236}">
                <a16:creationId xmlns:a16="http://schemas.microsoft.com/office/drawing/2014/main" id="{4E3590AD-AD57-4EB4-942E-E90640202DA8}"/>
              </a:ext>
            </a:extLst>
          </p:cNvPr>
          <p:cNvSpPr txBox="1">
            <a:spLocks noChangeArrowheads="1"/>
          </p:cNvSpPr>
          <p:nvPr/>
        </p:nvSpPr>
        <p:spPr bwMode="auto">
          <a:xfrm>
            <a:off x="3857290" y="1929638"/>
            <a:ext cx="160879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取得會考成績</a:t>
            </a:r>
            <a:endParaRPr lang="zh-TW" altLang="en-US" sz="1200" dirty="0">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32" name="Text Box 13">
            <a:extLst>
              <a:ext uri="{FF2B5EF4-FFF2-40B4-BE49-F238E27FC236}">
                <a16:creationId xmlns:a16="http://schemas.microsoft.com/office/drawing/2014/main" id="{5F9F17EB-09F3-472A-8F5C-04EC74986B42}"/>
              </a:ext>
            </a:extLst>
          </p:cNvPr>
          <p:cNvSpPr txBox="1">
            <a:spLocks noChangeArrowheads="1"/>
          </p:cNvSpPr>
          <p:nvPr/>
        </p:nvSpPr>
        <p:spPr bwMode="auto">
          <a:xfrm>
            <a:off x="3857290" y="3247658"/>
            <a:ext cx="9016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未錄取</a:t>
            </a:r>
          </a:p>
        </p:txBody>
      </p:sp>
      <p:sp>
        <p:nvSpPr>
          <p:cNvPr id="35" name="Text Box 21">
            <a:extLst>
              <a:ext uri="{FF2B5EF4-FFF2-40B4-BE49-F238E27FC236}">
                <a16:creationId xmlns:a16="http://schemas.microsoft.com/office/drawing/2014/main" id="{6116699C-E4E1-4DC4-950F-8D723324BD77}"/>
              </a:ext>
            </a:extLst>
          </p:cNvPr>
          <p:cNvSpPr txBox="1">
            <a:spLocks noChangeArrowheads="1"/>
          </p:cNvSpPr>
          <p:nvPr/>
        </p:nvSpPr>
        <p:spPr bwMode="auto">
          <a:xfrm>
            <a:off x="6778165" y="1953156"/>
            <a:ext cx="9016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錄取</a:t>
            </a:r>
          </a:p>
        </p:txBody>
      </p:sp>
      <p:sp>
        <p:nvSpPr>
          <p:cNvPr id="36" name="Text Box 23">
            <a:extLst>
              <a:ext uri="{FF2B5EF4-FFF2-40B4-BE49-F238E27FC236}">
                <a16:creationId xmlns:a16="http://schemas.microsoft.com/office/drawing/2014/main" id="{CA0379A3-5E7C-4C76-8466-9CEA3AE06C39}"/>
              </a:ext>
            </a:extLst>
          </p:cNvPr>
          <p:cNvSpPr txBox="1">
            <a:spLocks noChangeArrowheads="1"/>
          </p:cNvSpPr>
          <p:nvPr/>
        </p:nvSpPr>
        <p:spPr bwMode="auto">
          <a:xfrm>
            <a:off x="6663809" y="3383752"/>
            <a:ext cx="9016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錄取</a:t>
            </a:r>
          </a:p>
        </p:txBody>
      </p:sp>
      <p:sp>
        <p:nvSpPr>
          <p:cNvPr id="37" name="Text Box 24">
            <a:extLst>
              <a:ext uri="{FF2B5EF4-FFF2-40B4-BE49-F238E27FC236}">
                <a16:creationId xmlns:a16="http://schemas.microsoft.com/office/drawing/2014/main" id="{E800CF75-2D42-45C4-A428-8F377391C6DE}"/>
              </a:ext>
            </a:extLst>
          </p:cNvPr>
          <p:cNvSpPr txBox="1">
            <a:spLocks noChangeArrowheads="1"/>
          </p:cNvSpPr>
          <p:nvPr/>
        </p:nvSpPr>
        <p:spPr bwMode="auto">
          <a:xfrm>
            <a:off x="6608528" y="4586593"/>
            <a:ext cx="9016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錄取</a:t>
            </a:r>
          </a:p>
        </p:txBody>
      </p:sp>
      <p:sp>
        <p:nvSpPr>
          <p:cNvPr id="38" name="Text Box 13">
            <a:extLst>
              <a:ext uri="{FF2B5EF4-FFF2-40B4-BE49-F238E27FC236}">
                <a16:creationId xmlns:a16="http://schemas.microsoft.com/office/drawing/2014/main" id="{C40D1C41-CA7B-4D7B-93E7-441D55316530}"/>
              </a:ext>
            </a:extLst>
          </p:cNvPr>
          <p:cNvSpPr txBox="1">
            <a:spLocks noChangeArrowheads="1"/>
          </p:cNvSpPr>
          <p:nvPr/>
        </p:nvSpPr>
        <p:spPr bwMode="auto">
          <a:xfrm>
            <a:off x="3857290" y="4647601"/>
            <a:ext cx="9016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zh-TW" altLang="en-US" sz="1800">
                <a:latin typeface="Times New Roman" panose="02020603050405020304" pitchFamily="18" charset="0"/>
                <a:ea typeface="微軟正黑體" panose="020B0604030504040204" pitchFamily="34" charset="-120"/>
                <a:cs typeface="Times New Roman" panose="02020603050405020304" pitchFamily="18" charset="0"/>
              </a:rPr>
              <a:t>未錄取</a:t>
            </a:r>
          </a:p>
        </p:txBody>
      </p:sp>
      <p:pic>
        <p:nvPicPr>
          <p:cNvPr id="39" name="圖片 38">
            <a:extLst>
              <a:ext uri="{FF2B5EF4-FFF2-40B4-BE49-F238E27FC236}">
                <a16:creationId xmlns:a16="http://schemas.microsoft.com/office/drawing/2014/main" id="{7777E1B8-614A-4736-AD35-749B6A2904F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3309528" y="1871820"/>
            <a:ext cx="642475" cy="507495"/>
          </a:xfrm>
          <a:prstGeom prst="rect">
            <a:avLst/>
          </a:prstGeom>
          <a:scene3d>
            <a:camera prst="orthographicFront"/>
            <a:lightRig rig="threePt" dir="t"/>
          </a:scene3d>
          <a:sp3d>
            <a:bevelT w="114300" prst="artDeco"/>
          </a:sp3d>
        </p:spPr>
      </p:pic>
      <p:pic>
        <p:nvPicPr>
          <p:cNvPr id="40" name="圖片 39">
            <a:extLst>
              <a:ext uri="{FF2B5EF4-FFF2-40B4-BE49-F238E27FC236}">
                <a16:creationId xmlns:a16="http://schemas.microsoft.com/office/drawing/2014/main" id="{EF045CAE-EFE1-4854-84DE-BE1BEA287B5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3309528" y="3218104"/>
            <a:ext cx="642475" cy="507495"/>
          </a:xfrm>
          <a:prstGeom prst="rect">
            <a:avLst/>
          </a:prstGeom>
          <a:scene3d>
            <a:camera prst="orthographicFront"/>
            <a:lightRig rig="threePt" dir="t"/>
          </a:scene3d>
          <a:sp3d>
            <a:bevelT w="114300" prst="artDeco"/>
          </a:sp3d>
        </p:spPr>
      </p:pic>
      <p:pic>
        <p:nvPicPr>
          <p:cNvPr id="41" name="圖片 40">
            <a:extLst>
              <a:ext uri="{FF2B5EF4-FFF2-40B4-BE49-F238E27FC236}">
                <a16:creationId xmlns:a16="http://schemas.microsoft.com/office/drawing/2014/main" id="{E259E62F-7848-433B-893A-CFF2F0823EA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3309528" y="4545747"/>
            <a:ext cx="642478" cy="507499"/>
          </a:xfrm>
          <a:prstGeom prst="rect">
            <a:avLst/>
          </a:prstGeom>
          <a:scene3d>
            <a:camera prst="orthographicFront"/>
            <a:lightRig rig="threePt" dir="t"/>
          </a:scene3d>
          <a:sp3d>
            <a:bevelT w="114300" prst="artDeco"/>
          </a:sp3d>
        </p:spPr>
      </p:pic>
    </p:spTree>
    <p:extLst>
      <p:ext uri="{BB962C8B-B14F-4D97-AF65-F5344CB8AC3E}">
        <p14:creationId xmlns:p14="http://schemas.microsoft.com/office/powerpoint/2010/main" val="22272054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8">
            <a:extLst>
              <a:ext uri="{FF2B5EF4-FFF2-40B4-BE49-F238E27FC236}">
                <a16:creationId xmlns:a16="http://schemas.microsoft.com/office/drawing/2014/main" id="{DE74ECAF-6E3D-40A2-AF6E-65C19C449617}"/>
              </a:ext>
            </a:extLst>
          </p:cNvPr>
          <p:cNvSpPr/>
          <p:nvPr/>
        </p:nvSpPr>
        <p:spPr>
          <a:xfrm>
            <a:off x="4789453" y="899384"/>
            <a:ext cx="2595847" cy="2595846"/>
          </a:xfrm>
          <a:prstGeom prst="ellipse">
            <a:avLst/>
          </a:prstGeom>
          <a:solidFill>
            <a:srgbClr val="FF870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effectLst/>
              <a:uLnTx/>
              <a:uFillTx/>
              <a:latin typeface="Arial"/>
              <a:cs typeface="+mn-cs"/>
            </a:endParaRPr>
          </a:p>
        </p:txBody>
      </p:sp>
      <p:sp>
        <p:nvSpPr>
          <p:cNvPr id="2" name="Google Shape;446;p38"/>
          <p:cNvSpPr txBox="1">
            <a:spLocks/>
          </p:cNvSpPr>
          <p:nvPr/>
        </p:nvSpPr>
        <p:spPr>
          <a:xfrm>
            <a:off x="3024553" y="4165600"/>
            <a:ext cx="6862931"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0"/>
              </a:spcBef>
            </a:pPr>
            <a:r>
              <a:rPr lang="en-US" altLang="zh-TW" sz="4000" b="1" kern="0" dirty="0">
                <a:solidFill>
                  <a:prstClr val="black"/>
                </a:solidFill>
                <a:latin typeface="微軟正黑體" panose="020B0604030504040204" pitchFamily="34" charset="-120"/>
                <a:ea typeface="微軟正黑體" panose="020B0604030504040204" pitchFamily="34" charset="-120"/>
                <a:cs typeface="Arial" pitchFamily="34" charset="0"/>
              </a:rPr>
              <a:t>112</a:t>
            </a:r>
            <a:r>
              <a:rPr lang="zh-TW" altLang="en-US" sz="4000" b="1" kern="0" dirty="0">
                <a:solidFill>
                  <a:prstClr val="black"/>
                </a:solidFill>
                <a:latin typeface="微軟正黑體" panose="020B0604030504040204" pitchFamily="34" charset="-120"/>
                <a:ea typeface="微軟正黑體" panose="020B0604030504040204" pitchFamily="34" charset="-120"/>
                <a:cs typeface="Arial" pitchFamily="34" charset="0"/>
              </a:rPr>
              <a:t>學年度五專優先免試入學</a:t>
            </a:r>
            <a:endParaRPr lang="en-US" sz="5400" dirty="0"/>
          </a:p>
        </p:txBody>
      </p:sp>
      <p:sp>
        <p:nvSpPr>
          <p:cNvPr id="3" name="Google Shape;448;p38"/>
          <p:cNvSpPr txBox="1"/>
          <p:nvPr/>
        </p:nvSpPr>
        <p:spPr>
          <a:xfrm>
            <a:off x="4599675" y="1101650"/>
            <a:ext cx="2975400" cy="19905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zh-TW" altLang="en-US" sz="9600" b="1" dirty="0">
                <a:latin typeface="微軟正黑體" panose="020B0604030504040204" pitchFamily="34" charset="-120"/>
                <a:ea typeface="微軟正黑體" panose="020B0604030504040204" pitchFamily="34" charset="-120"/>
                <a:cs typeface="Varela Round"/>
                <a:sym typeface="Varela Round"/>
              </a:rPr>
              <a:t>參</a:t>
            </a:r>
            <a:endParaRPr sz="9600" b="1" dirty="0">
              <a:latin typeface="微軟正黑體" panose="020B0604030504040204" pitchFamily="34" charset="-120"/>
              <a:ea typeface="微軟正黑體" panose="020B0604030504040204" pitchFamily="34" charset="-120"/>
              <a:cs typeface="Varela Round"/>
              <a:sym typeface="Varela Round"/>
            </a:endParaRPr>
          </a:p>
        </p:txBody>
      </p:sp>
      <p:pic>
        <p:nvPicPr>
          <p:cNvPr id="4" name="圖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1300" y="4826802"/>
            <a:ext cx="1003029" cy="1003029"/>
          </a:xfrm>
          <a:prstGeom prst="rect">
            <a:avLst/>
          </a:prstGeom>
          <a:effectLst>
            <a:outerShdw blurRad="76200" dir="13500000" sy="23000" kx="1200000" algn="br" rotWithShape="0">
              <a:prstClr val="black">
                <a:alpha val="20000"/>
              </a:prstClr>
            </a:outerShdw>
          </a:effectLst>
        </p:spPr>
      </p:pic>
      <p:sp>
        <p:nvSpPr>
          <p:cNvPr id="6" name="Google Shape;27;p3"/>
          <p:cNvSpPr/>
          <p:nvPr/>
        </p:nvSpPr>
        <p:spPr>
          <a:xfrm>
            <a:off x="4891448" y="1001262"/>
            <a:ext cx="2391853" cy="2392090"/>
          </a:xfrm>
          <a:prstGeom prst="ellipse">
            <a:avLst/>
          </a:prstGeom>
          <a:noFill/>
          <a:ln w="9525" cap="flat" cmpd="sng">
            <a:solidFill>
              <a:schemeClr val="accent2">
                <a:lumMod val="75000"/>
              </a:schemeClr>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033945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群組 8"/>
          <p:cNvGrpSpPr/>
          <p:nvPr/>
        </p:nvGrpSpPr>
        <p:grpSpPr>
          <a:xfrm>
            <a:off x="-966" y="-39262"/>
            <a:ext cx="8531023" cy="698450"/>
            <a:chOff x="-966" y="-39262"/>
            <a:chExt cx="6867912" cy="698450"/>
          </a:xfrm>
        </p:grpSpPr>
        <p:grpSp>
          <p:nvGrpSpPr>
            <p:cNvPr id="8" name="群組 7"/>
            <p:cNvGrpSpPr/>
            <p:nvPr/>
          </p:nvGrpSpPr>
          <p:grpSpPr>
            <a:xfrm>
              <a:off x="0" y="4236"/>
              <a:ext cx="6866946" cy="605449"/>
              <a:chOff x="0" y="4236"/>
              <a:chExt cx="6015355" cy="605449"/>
            </a:xfrm>
          </p:grpSpPr>
          <p:sp>
            <p:nvSpPr>
              <p:cNvPr id="120" name="圓角化同側角落矩形 119"/>
              <p:cNvSpPr/>
              <p:nvPr/>
            </p:nvSpPr>
            <p:spPr>
              <a:xfrm rot="16200000" flipH="1">
                <a:off x="2704953" y="-2700717"/>
                <a:ext cx="605449" cy="6015355"/>
              </a:xfrm>
              <a:prstGeom prst="round2SameRect">
                <a:avLst>
                  <a:gd name="adj1" fmla="val 0"/>
                  <a:gd name="adj2" fmla="val 50000"/>
                </a:avLst>
              </a:prstGeom>
              <a:gradFill flip="none" rotWithShape="1">
                <a:gsLst>
                  <a:gs pos="0">
                    <a:schemeClr val="accent6">
                      <a:lumMod val="40000"/>
                      <a:lumOff val="60000"/>
                    </a:schemeClr>
                  </a:gs>
                  <a:gs pos="55000">
                    <a:srgbClr val="92D050"/>
                  </a:gs>
                  <a:gs pos="100000">
                    <a:schemeClr val="accent6">
                      <a:lumMod val="40000"/>
                      <a:lumOff val="60000"/>
                    </a:schemeClr>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33" name="圓角化同側角落矩形 32"/>
              <p:cNvSpPr/>
              <p:nvPr/>
            </p:nvSpPr>
            <p:spPr>
              <a:xfrm rot="16200000" flipH="1">
                <a:off x="2747361" y="-2637214"/>
                <a:ext cx="508000" cy="5879628"/>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34" name="Google Shape;446;p38"/>
            <p:cNvSpPr txBox="1">
              <a:spLocks/>
            </p:cNvSpPr>
            <p:nvPr/>
          </p:nvSpPr>
          <p:spPr>
            <a:xfrm>
              <a:off x="-966" y="-39262"/>
              <a:ext cx="6768317"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貳、</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112</a:t>
              </a: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學年度五專招生簡介</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招生管道說明</a:t>
              </a:r>
              <a:endParaRPr lang="en-US" dirty="0"/>
            </a:p>
          </p:txBody>
        </p:sp>
      </p:grpSp>
      <p:sp>
        <p:nvSpPr>
          <p:cNvPr id="10" name="內容版面配置區 2">
            <a:extLst>
              <a:ext uri="{FF2B5EF4-FFF2-40B4-BE49-F238E27FC236}">
                <a16:creationId xmlns:a16="http://schemas.microsoft.com/office/drawing/2014/main" id="{95100B25-71E8-4F25-902D-F6697B88B72F}"/>
              </a:ext>
            </a:extLst>
          </p:cNvPr>
          <p:cNvSpPr txBox="1">
            <a:spLocks/>
          </p:cNvSpPr>
          <p:nvPr/>
        </p:nvSpPr>
        <p:spPr>
          <a:xfrm>
            <a:off x="1571265" y="800895"/>
            <a:ext cx="9049473" cy="58892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微軟正黑體" panose="020B0604030504040204" pitchFamily="34" charset="-120"/>
                <a:ea typeface="微軟正黑體" panose="020B0604030504040204"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軟正黑體" panose="020B0604030504040204" pitchFamily="34" charset="-120"/>
                <a:ea typeface="微軟正黑體" panose="020B0604030504040204" pitchFamily="34" charset="-12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軟正黑體" panose="020B0604030504040204" pitchFamily="34" charset="-120"/>
                <a:ea typeface="微軟正黑體" panose="020B0604030504040204" pitchFamily="34" charset="-12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軟正黑體" panose="020B0604030504040204" pitchFamily="34" charset="-120"/>
                <a:ea typeface="微軟正黑體" panose="020B0604030504040204" pitchFamily="34" charset="-12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軟正黑體" panose="020B0604030504040204" pitchFamily="34" charset="-120"/>
                <a:ea typeface="微軟正黑體" panose="020B0604030504040204" pitchFamily="34"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TW" altLang="en-US" dirty="0"/>
              <a:t>有意願就讀五專之免試生共有</a:t>
            </a:r>
            <a:r>
              <a:rPr lang="en-US" altLang="zh-TW" b="1" dirty="0">
                <a:solidFill>
                  <a:srgbClr val="FF0000"/>
                </a:solidFill>
              </a:rPr>
              <a:t>3</a:t>
            </a:r>
            <a:r>
              <a:rPr lang="zh-TW" altLang="en-US" dirty="0"/>
              <a:t>次主要機會，其中又以</a:t>
            </a:r>
            <a:r>
              <a:rPr lang="zh-TW" altLang="en-US" b="1" dirty="0">
                <a:solidFill>
                  <a:srgbClr val="FF0000"/>
                </a:solidFill>
              </a:rPr>
              <a:t>五專優先免試入學</a:t>
            </a:r>
            <a:r>
              <a:rPr lang="zh-TW" altLang="en-US" dirty="0"/>
              <a:t>名額最多、錄取理想科組機率最高，務必參加。</a:t>
            </a:r>
            <a:endParaRPr lang="en-US" altLang="zh-TW" dirty="0"/>
          </a:p>
          <a:p>
            <a:endParaRPr lang="en-US" altLang="zh-TW" sz="3000" dirty="0"/>
          </a:p>
          <a:p>
            <a:endParaRPr lang="en-US" altLang="zh-TW" sz="3000" dirty="0"/>
          </a:p>
          <a:p>
            <a:endParaRPr lang="en-US" altLang="zh-TW" sz="3000" dirty="0"/>
          </a:p>
          <a:p>
            <a:endParaRPr lang="en-US" altLang="zh-TW" sz="2400" dirty="0"/>
          </a:p>
          <a:p>
            <a:endParaRPr lang="en-US" altLang="zh-TW" sz="2400" dirty="0"/>
          </a:p>
          <a:p>
            <a:endParaRPr lang="en-US" altLang="zh-TW" sz="2400" dirty="0"/>
          </a:p>
          <a:p>
            <a:r>
              <a:rPr lang="zh-TW" altLang="en-US" sz="2400" dirty="0"/>
              <a:t>五專優先免試入學、聯合免試入學之</a:t>
            </a:r>
            <a:r>
              <a:rPr lang="zh-TW" altLang="en-US" sz="2400" dirty="0">
                <a:solidFill>
                  <a:srgbClr val="0000FF"/>
                </a:solidFill>
              </a:rPr>
              <a:t>「超額比序項目積分」採計方式</a:t>
            </a:r>
            <a:r>
              <a:rPr lang="zh-TW" altLang="en-US" sz="2400" dirty="0"/>
              <a:t>、</a:t>
            </a:r>
            <a:r>
              <a:rPr lang="zh-TW" altLang="en-US" sz="2400" dirty="0">
                <a:solidFill>
                  <a:srgbClr val="0000FF"/>
                </a:solidFill>
              </a:rPr>
              <a:t>「同分比序項目順序」</a:t>
            </a:r>
            <a:r>
              <a:rPr lang="zh-TW" altLang="en-US" sz="2400" dirty="0"/>
              <a:t>、「辦理方式」及「錄取方式」等皆有所不同，請報名學生務必注意。</a:t>
            </a:r>
            <a:endParaRPr lang="en-US" altLang="zh-TW" sz="2400" dirty="0"/>
          </a:p>
        </p:txBody>
      </p:sp>
      <p:pic>
        <p:nvPicPr>
          <p:cNvPr id="11" name="圖片 10">
            <a:extLst>
              <a:ext uri="{FF2B5EF4-FFF2-40B4-BE49-F238E27FC236}">
                <a16:creationId xmlns:a16="http://schemas.microsoft.com/office/drawing/2014/main" id="{EF1CA83F-F105-41DF-BCEC-928E499F98A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71264" y="1914025"/>
            <a:ext cx="2892101" cy="2951123"/>
          </a:xfrm>
          <a:prstGeom prst="rect">
            <a:avLst/>
          </a:prstGeom>
        </p:spPr>
      </p:pic>
      <p:pic>
        <p:nvPicPr>
          <p:cNvPr id="12" name="圖片 11">
            <a:extLst>
              <a:ext uri="{FF2B5EF4-FFF2-40B4-BE49-F238E27FC236}">
                <a16:creationId xmlns:a16="http://schemas.microsoft.com/office/drawing/2014/main" id="{3C6CF877-3B56-4480-BFCF-CAEE741998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8219" y="1916152"/>
            <a:ext cx="2970335" cy="3030954"/>
          </a:xfrm>
          <a:prstGeom prst="rect">
            <a:avLst/>
          </a:prstGeom>
        </p:spPr>
      </p:pic>
      <p:pic>
        <p:nvPicPr>
          <p:cNvPr id="13" name="圖片 12">
            <a:extLst>
              <a:ext uri="{FF2B5EF4-FFF2-40B4-BE49-F238E27FC236}">
                <a16:creationId xmlns:a16="http://schemas.microsoft.com/office/drawing/2014/main" id="{0AA897FA-9D16-4402-A773-594754C23E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78254" y="1893318"/>
            <a:ext cx="3009937" cy="3071364"/>
          </a:xfrm>
          <a:prstGeom prst="rect">
            <a:avLst/>
          </a:prstGeom>
        </p:spPr>
      </p:pic>
      <p:sp>
        <p:nvSpPr>
          <p:cNvPr id="14" name="文字方塊 13">
            <a:extLst>
              <a:ext uri="{FF2B5EF4-FFF2-40B4-BE49-F238E27FC236}">
                <a16:creationId xmlns:a16="http://schemas.microsoft.com/office/drawing/2014/main" id="{AC47BC37-9B67-481C-8F40-1C934C046874}"/>
              </a:ext>
            </a:extLst>
          </p:cNvPr>
          <p:cNvSpPr txBox="1"/>
          <p:nvPr/>
        </p:nvSpPr>
        <p:spPr>
          <a:xfrm>
            <a:off x="3107899" y="4108118"/>
            <a:ext cx="753244" cy="369332"/>
          </a:xfrm>
          <a:prstGeom prst="rect">
            <a:avLst/>
          </a:prstGeom>
          <a:noFill/>
        </p:spPr>
        <p:txBody>
          <a:bodyPr wrap="square" rtlCol="0">
            <a:spAutoFit/>
          </a:bodyPr>
          <a:lstStyle/>
          <a:p>
            <a:pPr algn="ct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優免</a:t>
            </a:r>
          </a:p>
        </p:txBody>
      </p:sp>
      <p:sp>
        <p:nvSpPr>
          <p:cNvPr id="15" name="文字方塊 14">
            <a:extLst>
              <a:ext uri="{FF2B5EF4-FFF2-40B4-BE49-F238E27FC236}">
                <a16:creationId xmlns:a16="http://schemas.microsoft.com/office/drawing/2014/main" id="{882FEAF6-9EDC-47ED-97D2-0FECCC2F3D9A}"/>
              </a:ext>
            </a:extLst>
          </p:cNvPr>
          <p:cNvSpPr txBox="1"/>
          <p:nvPr/>
        </p:nvSpPr>
        <p:spPr>
          <a:xfrm>
            <a:off x="6272881" y="4108118"/>
            <a:ext cx="753244" cy="369332"/>
          </a:xfrm>
          <a:prstGeom prst="rect">
            <a:avLst/>
          </a:prstGeom>
          <a:noFill/>
        </p:spPr>
        <p:txBody>
          <a:bodyPr wrap="square" rtlCol="0">
            <a:spAutoFit/>
          </a:bodyPr>
          <a:lstStyle/>
          <a:p>
            <a:pPr algn="ct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聯免</a:t>
            </a:r>
          </a:p>
        </p:txBody>
      </p:sp>
      <p:sp>
        <p:nvSpPr>
          <p:cNvPr id="16" name="文字方塊 15">
            <a:extLst>
              <a:ext uri="{FF2B5EF4-FFF2-40B4-BE49-F238E27FC236}">
                <a16:creationId xmlns:a16="http://schemas.microsoft.com/office/drawing/2014/main" id="{A853C4C4-7476-441E-8AC7-FC049240C8B8}"/>
              </a:ext>
            </a:extLst>
          </p:cNvPr>
          <p:cNvSpPr txBox="1"/>
          <p:nvPr/>
        </p:nvSpPr>
        <p:spPr>
          <a:xfrm>
            <a:off x="9504823" y="4108118"/>
            <a:ext cx="753244" cy="369332"/>
          </a:xfrm>
          <a:prstGeom prst="rect">
            <a:avLst/>
          </a:prstGeom>
          <a:noFill/>
        </p:spPr>
        <p:txBody>
          <a:bodyPr wrap="square" rtlCol="0">
            <a:spAutoFit/>
          </a:bodyPr>
          <a:lstStyle/>
          <a:p>
            <a:pPr algn="ct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續招</a:t>
            </a:r>
          </a:p>
        </p:txBody>
      </p:sp>
    </p:spTree>
    <p:extLst>
      <p:ext uri="{BB962C8B-B14F-4D97-AF65-F5344CB8AC3E}">
        <p14:creationId xmlns:p14="http://schemas.microsoft.com/office/powerpoint/2010/main" val="10024427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群組 8"/>
          <p:cNvGrpSpPr/>
          <p:nvPr/>
        </p:nvGrpSpPr>
        <p:grpSpPr>
          <a:xfrm>
            <a:off x="-967" y="-39262"/>
            <a:ext cx="7339027" cy="698450"/>
            <a:chOff x="-966" y="-39262"/>
            <a:chExt cx="6867912" cy="698450"/>
          </a:xfrm>
        </p:grpSpPr>
        <p:grpSp>
          <p:nvGrpSpPr>
            <p:cNvPr id="8" name="群組 7"/>
            <p:cNvGrpSpPr/>
            <p:nvPr/>
          </p:nvGrpSpPr>
          <p:grpSpPr>
            <a:xfrm>
              <a:off x="0" y="4236"/>
              <a:ext cx="6866946" cy="605449"/>
              <a:chOff x="0" y="4236"/>
              <a:chExt cx="6015355" cy="605449"/>
            </a:xfrm>
          </p:grpSpPr>
          <p:sp>
            <p:nvSpPr>
              <p:cNvPr id="120" name="圓角化同側角落矩形 119"/>
              <p:cNvSpPr/>
              <p:nvPr/>
            </p:nvSpPr>
            <p:spPr>
              <a:xfrm rot="16200000" flipH="1">
                <a:off x="2704953" y="-2700717"/>
                <a:ext cx="605449" cy="6015355"/>
              </a:xfrm>
              <a:prstGeom prst="round2SameRect">
                <a:avLst>
                  <a:gd name="adj1" fmla="val 0"/>
                  <a:gd name="adj2" fmla="val 50000"/>
                </a:avLst>
              </a:prstGeom>
              <a:gradFill flip="none" rotWithShape="1">
                <a:gsLst>
                  <a:gs pos="0">
                    <a:schemeClr val="accent6">
                      <a:lumMod val="40000"/>
                      <a:lumOff val="60000"/>
                    </a:schemeClr>
                  </a:gs>
                  <a:gs pos="55000">
                    <a:srgbClr val="92D050"/>
                  </a:gs>
                  <a:gs pos="100000">
                    <a:schemeClr val="accent6">
                      <a:lumMod val="40000"/>
                      <a:lumOff val="60000"/>
                    </a:schemeClr>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33" name="圓角化同側角落矩形 32"/>
              <p:cNvSpPr/>
              <p:nvPr/>
            </p:nvSpPr>
            <p:spPr>
              <a:xfrm rot="16200000" flipH="1">
                <a:off x="2747361" y="-2637214"/>
                <a:ext cx="508000" cy="5879628"/>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34" name="Google Shape;446;p38"/>
            <p:cNvSpPr txBox="1">
              <a:spLocks/>
            </p:cNvSpPr>
            <p:nvPr/>
          </p:nvSpPr>
          <p:spPr>
            <a:xfrm>
              <a:off x="-966" y="-39262"/>
              <a:ext cx="6768317"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貳、</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112</a:t>
              </a: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學年度五專招生簡介</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重要規範</a:t>
              </a:r>
              <a:endParaRPr lang="en-US" dirty="0"/>
            </a:p>
          </p:txBody>
        </p:sp>
      </p:grpSp>
      <p:sp>
        <p:nvSpPr>
          <p:cNvPr id="7" name="內容版面配置區 2">
            <a:extLst>
              <a:ext uri="{FF2B5EF4-FFF2-40B4-BE49-F238E27FC236}">
                <a16:creationId xmlns:a16="http://schemas.microsoft.com/office/drawing/2014/main" id="{E9A12531-32D0-4747-9A50-3132C6D4F148}"/>
              </a:ext>
            </a:extLst>
          </p:cNvPr>
          <p:cNvSpPr txBox="1">
            <a:spLocks/>
          </p:cNvSpPr>
          <p:nvPr/>
        </p:nvSpPr>
        <p:spPr>
          <a:xfrm>
            <a:off x="731522" y="702685"/>
            <a:ext cx="10622279" cy="5831119"/>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微軟正黑體" panose="020B0604030504040204" pitchFamily="34" charset="-120"/>
                <a:ea typeface="微軟正黑體" panose="020B0604030504040204"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軟正黑體" panose="020B0604030504040204" pitchFamily="34" charset="-120"/>
                <a:ea typeface="微軟正黑體" panose="020B0604030504040204" pitchFamily="34" charset="-12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軟正黑體" panose="020B0604030504040204" pitchFamily="34" charset="-120"/>
                <a:ea typeface="微軟正黑體" panose="020B0604030504040204" pitchFamily="34" charset="-12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軟正黑體" panose="020B0604030504040204" pitchFamily="34" charset="-120"/>
                <a:ea typeface="微軟正黑體" panose="020B0604030504040204" pitchFamily="34" charset="-12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軟正黑體" panose="020B0604030504040204" pitchFamily="34" charset="-120"/>
                <a:ea typeface="微軟正黑體" panose="020B0604030504040204" pitchFamily="34"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60000"/>
              </a:lnSpc>
              <a:spcBef>
                <a:spcPts val="1200"/>
              </a:spcBef>
            </a:pPr>
            <a:r>
              <a:rPr lang="zh-TW" altLang="en-US" dirty="0"/>
              <a:t>學生</a:t>
            </a:r>
            <a:r>
              <a:rPr lang="zh-TW" altLang="en-US" b="1" dirty="0">
                <a:solidFill>
                  <a:srgbClr val="0000FF"/>
                </a:solidFill>
              </a:rPr>
              <a:t>可同時報名</a:t>
            </a:r>
            <a:r>
              <a:rPr lang="zh-TW" altLang="en-US" dirty="0"/>
              <a:t>高級中等學校及五專各不同入學管道，惟在不同管道皆有錄取時，</a:t>
            </a:r>
            <a:r>
              <a:rPr lang="zh-TW" altLang="en-US" b="1" dirty="0">
                <a:solidFill>
                  <a:srgbClr val="FF0000"/>
                </a:solidFill>
              </a:rPr>
              <a:t>僅能擇一</a:t>
            </a:r>
            <a:r>
              <a:rPr lang="zh-TW" altLang="en-US" dirty="0"/>
              <a:t>報到。</a:t>
            </a:r>
            <a:endParaRPr lang="en-US" altLang="zh-TW" dirty="0"/>
          </a:p>
          <a:p>
            <a:pPr>
              <a:lnSpc>
                <a:spcPct val="110000"/>
              </a:lnSpc>
            </a:pPr>
            <a:endParaRPr lang="en-US" altLang="zh-TW" dirty="0"/>
          </a:p>
          <a:p>
            <a:pPr>
              <a:lnSpc>
                <a:spcPct val="110000"/>
              </a:lnSpc>
            </a:pPr>
            <a:endParaRPr lang="en-US" altLang="zh-TW" dirty="0"/>
          </a:p>
          <a:p>
            <a:pPr>
              <a:lnSpc>
                <a:spcPct val="110000"/>
              </a:lnSpc>
            </a:pPr>
            <a:endParaRPr lang="en-US" altLang="zh-TW" dirty="0"/>
          </a:p>
          <a:p>
            <a:pPr>
              <a:lnSpc>
                <a:spcPct val="110000"/>
              </a:lnSpc>
            </a:pPr>
            <a:endParaRPr lang="en-US" altLang="zh-TW" dirty="0"/>
          </a:p>
          <a:p>
            <a:pPr>
              <a:lnSpc>
                <a:spcPct val="110000"/>
              </a:lnSpc>
            </a:pPr>
            <a:endParaRPr lang="en-US" altLang="zh-TW" dirty="0"/>
          </a:p>
          <a:p>
            <a:pPr>
              <a:lnSpc>
                <a:spcPct val="170000"/>
              </a:lnSpc>
            </a:pPr>
            <a:endParaRPr lang="en-US" altLang="zh-TW" sz="400" dirty="0"/>
          </a:p>
          <a:p>
            <a:pPr>
              <a:lnSpc>
                <a:spcPct val="170000"/>
              </a:lnSpc>
            </a:pPr>
            <a:r>
              <a:rPr lang="zh-TW" altLang="en-US" dirty="0"/>
              <a:t>已在高級中等學校或五專之入學管道錄取並已完成報到手續者，若</a:t>
            </a:r>
            <a:r>
              <a:rPr lang="zh-TW" altLang="en-US" b="1" u="sng" dirty="0">
                <a:solidFill>
                  <a:srgbClr val="FF0000"/>
                </a:solidFill>
              </a:rPr>
              <a:t>未於簡章規定之期限前</a:t>
            </a:r>
            <a:r>
              <a:rPr lang="zh-TW" altLang="en-US" dirty="0">
                <a:solidFill>
                  <a:srgbClr val="0000FF"/>
                </a:solidFill>
              </a:rPr>
              <a:t>聲明放棄</a:t>
            </a:r>
            <a:r>
              <a:rPr lang="zh-TW" altLang="en-US" dirty="0"/>
              <a:t>錄取資格，</a:t>
            </a:r>
            <a:r>
              <a:rPr lang="zh-TW" altLang="en-US" b="1" u="sng" dirty="0">
                <a:solidFill>
                  <a:srgbClr val="FF0000"/>
                </a:solidFill>
              </a:rPr>
              <a:t>不可報名</a:t>
            </a:r>
            <a:r>
              <a:rPr lang="zh-TW" altLang="en-US" dirty="0"/>
              <a:t>後續之其他入學管道。</a:t>
            </a:r>
            <a:endParaRPr lang="en-US" altLang="zh-TW" dirty="0"/>
          </a:p>
        </p:txBody>
      </p:sp>
      <p:sp>
        <p:nvSpPr>
          <p:cNvPr id="10" name="向右箭號 2">
            <a:extLst>
              <a:ext uri="{FF2B5EF4-FFF2-40B4-BE49-F238E27FC236}">
                <a16:creationId xmlns:a16="http://schemas.microsoft.com/office/drawing/2014/main" id="{CDE6A86C-BD99-4299-BFF3-B97464F47E45}"/>
              </a:ext>
            </a:extLst>
          </p:cNvPr>
          <p:cNvSpPr/>
          <p:nvPr/>
        </p:nvSpPr>
        <p:spPr bwMode="auto">
          <a:xfrm>
            <a:off x="5220741" y="2671564"/>
            <a:ext cx="2937595" cy="1224136"/>
          </a:xfrm>
          <a:prstGeom prst="rightArrow">
            <a:avLst>
              <a:gd name="adj1" fmla="val 50000"/>
              <a:gd name="adj2" fmla="val 143116"/>
            </a:avLst>
          </a:prstGeom>
          <a:noFill/>
          <a:ln w="57150">
            <a:solidFill>
              <a:schemeClr val="accent2">
                <a:lumMod val="75000"/>
              </a:schemeClr>
            </a:solidFill>
            <a:round/>
            <a:headEnd/>
            <a:tailEnd type="triangle" w="med" len="med"/>
          </a:ln>
        </p:spPr>
        <p:txBody>
          <a:bodyPr rtlCol="0" anchor="ctr"/>
          <a:lstStyle/>
          <a:p>
            <a:pPr algn="ctr"/>
            <a:r>
              <a:rPr lang="zh-TW" altLang="en-US" sz="24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未依規定放棄</a:t>
            </a:r>
          </a:p>
        </p:txBody>
      </p:sp>
      <p:sp>
        <p:nvSpPr>
          <p:cNvPr id="11" name="圓角矩形 6">
            <a:extLst>
              <a:ext uri="{FF2B5EF4-FFF2-40B4-BE49-F238E27FC236}">
                <a16:creationId xmlns:a16="http://schemas.microsoft.com/office/drawing/2014/main" id="{665E5BE8-4156-48D4-9E7D-795B5E69A190}"/>
              </a:ext>
            </a:extLst>
          </p:cNvPr>
          <p:cNvSpPr/>
          <p:nvPr/>
        </p:nvSpPr>
        <p:spPr bwMode="auto">
          <a:xfrm>
            <a:off x="8493870" y="2510661"/>
            <a:ext cx="2591519" cy="576064"/>
          </a:xfrm>
          <a:prstGeom prst="roundRect">
            <a:avLst/>
          </a:prstGeom>
          <a:noFill/>
          <a:ln w="38100">
            <a:solidFill>
              <a:srgbClr val="92D050"/>
            </a:solidFill>
            <a:round/>
            <a:headEnd/>
            <a:tailEnd type="triangle" w="med" len="med"/>
          </a:ln>
        </p:spPr>
        <p:txBody>
          <a:bodyPr rtlCol="0" anchor="ctr"/>
          <a:lstStyle/>
          <a:p>
            <a:pPr algn="ct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各就學區免試入學</a:t>
            </a:r>
          </a:p>
        </p:txBody>
      </p:sp>
      <p:sp>
        <p:nvSpPr>
          <p:cNvPr id="12" name="圓角矩形 7">
            <a:extLst>
              <a:ext uri="{FF2B5EF4-FFF2-40B4-BE49-F238E27FC236}">
                <a16:creationId xmlns:a16="http://schemas.microsoft.com/office/drawing/2014/main" id="{B063BB59-4CAC-4372-9A75-A2A9172D1A11}"/>
              </a:ext>
            </a:extLst>
          </p:cNvPr>
          <p:cNvSpPr/>
          <p:nvPr/>
        </p:nvSpPr>
        <p:spPr bwMode="auto">
          <a:xfrm>
            <a:off x="8493870" y="3566481"/>
            <a:ext cx="2591519" cy="576064"/>
          </a:xfrm>
          <a:prstGeom prst="roundRect">
            <a:avLst/>
          </a:prstGeom>
          <a:noFill/>
          <a:ln w="38100">
            <a:solidFill>
              <a:srgbClr val="00B0F0"/>
            </a:solidFill>
            <a:round/>
            <a:headEnd/>
            <a:tailEnd type="triangle" w="med" len="med"/>
          </a:ln>
        </p:spPr>
        <p:txBody>
          <a:bodyPr rtlCol="0" anchor="ctr"/>
          <a:lstStyle/>
          <a:p>
            <a:pPr algn="ct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五專聯合免試入學</a:t>
            </a:r>
          </a:p>
        </p:txBody>
      </p:sp>
      <p:pic>
        <p:nvPicPr>
          <p:cNvPr id="13" name="圖片 12">
            <a:extLst>
              <a:ext uri="{FF2B5EF4-FFF2-40B4-BE49-F238E27FC236}">
                <a16:creationId xmlns:a16="http://schemas.microsoft.com/office/drawing/2014/main" id="{3FA4E1B5-61FD-4F46-A606-5A507F5546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073" y="2070504"/>
            <a:ext cx="1573531" cy="2268812"/>
          </a:xfrm>
          <a:prstGeom prst="rect">
            <a:avLst/>
          </a:prstGeom>
        </p:spPr>
      </p:pic>
      <p:sp>
        <p:nvSpPr>
          <p:cNvPr id="14" name="乘號 13">
            <a:extLst>
              <a:ext uri="{FF2B5EF4-FFF2-40B4-BE49-F238E27FC236}">
                <a16:creationId xmlns:a16="http://schemas.microsoft.com/office/drawing/2014/main" id="{5226B29B-26A6-42BF-8A58-4812CDD41A1A}"/>
              </a:ext>
            </a:extLst>
          </p:cNvPr>
          <p:cNvSpPr/>
          <p:nvPr/>
        </p:nvSpPr>
        <p:spPr bwMode="auto">
          <a:xfrm>
            <a:off x="7654280" y="1248031"/>
            <a:ext cx="4270696" cy="4071202"/>
          </a:xfrm>
          <a:prstGeom prst="mathMultiply">
            <a:avLst>
              <a:gd name="adj1" fmla="val 13674"/>
            </a:avLst>
          </a:prstGeom>
          <a:solidFill>
            <a:srgbClr val="FF0000">
              <a:alpha val="50196"/>
            </a:srgbClr>
          </a:solidFill>
          <a:ln w="9525">
            <a:noFill/>
            <a:round/>
            <a:headEnd/>
            <a:tailEnd type="triangle" w="med" len="med"/>
          </a:ln>
        </p:spPr>
        <p:txBody>
          <a:bodyPr rtlCol="0" anchor="ctr"/>
          <a:lstStyle/>
          <a:p>
            <a:pPr algn="ctr"/>
            <a:endParaRPr lang="zh-TW" altLang="en-US">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5" name="圓角矩形 6">
            <a:extLst>
              <a:ext uri="{FF2B5EF4-FFF2-40B4-BE49-F238E27FC236}">
                <a16:creationId xmlns:a16="http://schemas.microsoft.com/office/drawing/2014/main" id="{A15F66D2-A53E-45DE-8F8F-C670129EC149}"/>
              </a:ext>
            </a:extLst>
          </p:cNvPr>
          <p:cNvSpPr/>
          <p:nvPr/>
        </p:nvSpPr>
        <p:spPr bwMode="auto">
          <a:xfrm>
            <a:off x="2293689" y="2670722"/>
            <a:ext cx="2591519" cy="576064"/>
          </a:xfrm>
          <a:prstGeom prst="roundRect">
            <a:avLst/>
          </a:prstGeom>
          <a:noFill/>
          <a:ln w="38100">
            <a:solidFill>
              <a:srgbClr val="92D050"/>
            </a:solidFill>
            <a:round/>
            <a:headEnd/>
            <a:tailEnd type="triangle" w="med" len="med"/>
          </a:ln>
        </p:spPr>
        <p:txBody>
          <a:bodyPr rtlCol="0" anchor="ctr"/>
          <a:lstStyle/>
          <a:p>
            <a:pPr algn="ct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就學區優先免試入學</a:t>
            </a:r>
          </a:p>
        </p:txBody>
      </p:sp>
      <p:sp>
        <p:nvSpPr>
          <p:cNvPr id="16" name="圓角矩形 7">
            <a:extLst>
              <a:ext uri="{FF2B5EF4-FFF2-40B4-BE49-F238E27FC236}">
                <a16:creationId xmlns:a16="http://schemas.microsoft.com/office/drawing/2014/main" id="{23859360-D94D-4E54-B316-B8A6A11F22D6}"/>
              </a:ext>
            </a:extLst>
          </p:cNvPr>
          <p:cNvSpPr/>
          <p:nvPr/>
        </p:nvSpPr>
        <p:spPr bwMode="auto">
          <a:xfrm>
            <a:off x="2293689" y="3608357"/>
            <a:ext cx="2591519" cy="576064"/>
          </a:xfrm>
          <a:prstGeom prst="roundRect">
            <a:avLst/>
          </a:prstGeom>
          <a:noFill/>
          <a:ln w="38100">
            <a:solidFill>
              <a:srgbClr val="00B0F0"/>
            </a:solidFill>
            <a:round/>
            <a:headEnd/>
            <a:tailEnd type="triangle" w="med" len="med"/>
          </a:ln>
        </p:spPr>
        <p:txBody>
          <a:bodyPr rtlCol="0" anchor="ctr"/>
          <a:lstStyle/>
          <a:p>
            <a:pPr algn="ct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五專優先免試入學</a:t>
            </a:r>
          </a:p>
        </p:txBody>
      </p:sp>
      <p:sp>
        <p:nvSpPr>
          <p:cNvPr id="3" name="矩形: 圓角 2">
            <a:extLst>
              <a:ext uri="{FF2B5EF4-FFF2-40B4-BE49-F238E27FC236}">
                <a16:creationId xmlns:a16="http://schemas.microsoft.com/office/drawing/2014/main" id="{235BB1C5-77A6-4749-B81D-CEBC5C48E57D}"/>
              </a:ext>
            </a:extLst>
          </p:cNvPr>
          <p:cNvSpPr/>
          <p:nvPr/>
        </p:nvSpPr>
        <p:spPr>
          <a:xfrm>
            <a:off x="2121428" y="2070506"/>
            <a:ext cx="2937595" cy="2428873"/>
          </a:xfrm>
          <a:prstGeom prst="roundRect">
            <a:avLst>
              <a:gd name="adj" fmla="val 5920"/>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zh-TW" altLang="en-US" sz="2400" b="1" dirty="0">
                <a:solidFill>
                  <a:schemeClr val="tx1"/>
                </a:solidFill>
                <a:latin typeface="微軟正黑體" panose="020B0604030504040204" pitchFamily="34" charset="-120"/>
                <a:ea typeface="微軟正黑體" panose="020B0604030504040204" pitchFamily="34" charset="-120"/>
              </a:rPr>
              <a:t>完成報到</a:t>
            </a:r>
            <a:endParaRPr lang="en-US" altLang="zh-TW" sz="2400" b="1" dirty="0">
              <a:solidFill>
                <a:schemeClr val="tx1"/>
              </a:solidFill>
              <a:latin typeface="微軟正黑體" panose="020B0604030504040204" pitchFamily="34" charset="-120"/>
              <a:ea typeface="微軟正黑體" panose="020B0604030504040204" pitchFamily="34" charset="-120"/>
            </a:endParaRPr>
          </a:p>
          <a:p>
            <a:pPr algn="ctr"/>
            <a:endParaRPr lang="en-US" altLang="zh-TW" b="1" dirty="0">
              <a:solidFill>
                <a:schemeClr val="tx1"/>
              </a:solidFill>
              <a:latin typeface="微軟正黑體" panose="020B0604030504040204" pitchFamily="34" charset="-120"/>
              <a:ea typeface="微軟正黑體" panose="020B0604030504040204" pitchFamily="34" charset="-120"/>
            </a:endParaRPr>
          </a:p>
          <a:p>
            <a:pPr algn="ctr"/>
            <a:endParaRPr lang="en-US" altLang="zh-TW" b="1" dirty="0">
              <a:solidFill>
                <a:schemeClr val="tx1"/>
              </a:solidFill>
              <a:latin typeface="微軟正黑體" panose="020B0604030504040204" pitchFamily="34" charset="-120"/>
              <a:ea typeface="微軟正黑體" panose="020B0604030504040204" pitchFamily="34" charset="-120"/>
            </a:endParaRPr>
          </a:p>
          <a:p>
            <a:pPr algn="ctr"/>
            <a:endParaRPr lang="en-US" altLang="zh-TW" sz="1400" b="1" dirty="0">
              <a:solidFill>
                <a:schemeClr val="tx1"/>
              </a:solidFill>
              <a:latin typeface="微軟正黑體" panose="020B0604030504040204" pitchFamily="34" charset="-120"/>
              <a:ea typeface="微軟正黑體" panose="020B0604030504040204" pitchFamily="34" charset="-120"/>
            </a:endParaRPr>
          </a:p>
          <a:p>
            <a:pPr algn="ctr"/>
            <a:r>
              <a:rPr lang="en-US" altLang="zh-TW" b="1" dirty="0">
                <a:solidFill>
                  <a:schemeClr val="tx1"/>
                </a:solidFill>
                <a:latin typeface="微軟正黑體" panose="020B0604030504040204" pitchFamily="34" charset="-120"/>
                <a:ea typeface="微軟正黑體" panose="020B0604030504040204" pitchFamily="34" charset="-120"/>
              </a:rPr>
              <a:t>Or</a:t>
            </a:r>
          </a:p>
        </p:txBody>
      </p:sp>
    </p:spTree>
    <p:extLst>
      <p:ext uri="{BB962C8B-B14F-4D97-AF65-F5344CB8AC3E}">
        <p14:creationId xmlns:p14="http://schemas.microsoft.com/office/powerpoint/2010/main" val="948537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群組 6">
            <a:extLst>
              <a:ext uri="{FF2B5EF4-FFF2-40B4-BE49-F238E27FC236}">
                <a16:creationId xmlns:a16="http://schemas.microsoft.com/office/drawing/2014/main" id="{921BA889-7130-45F3-890B-3B63ACB90031}"/>
              </a:ext>
            </a:extLst>
          </p:cNvPr>
          <p:cNvGrpSpPr/>
          <p:nvPr/>
        </p:nvGrpSpPr>
        <p:grpSpPr>
          <a:xfrm>
            <a:off x="-362" y="4237"/>
            <a:ext cx="5984067" cy="605449"/>
            <a:chOff x="2" y="4235"/>
            <a:chExt cx="6015355" cy="605449"/>
          </a:xfrm>
        </p:grpSpPr>
        <p:sp>
          <p:nvSpPr>
            <p:cNvPr id="8" name="圓角化同側角落矩形 60">
              <a:extLst>
                <a:ext uri="{FF2B5EF4-FFF2-40B4-BE49-F238E27FC236}">
                  <a16:creationId xmlns:a16="http://schemas.microsoft.com/office/drawing/2014/main" id="{D9B272CA-1EDF-4172-8E68-5F84AAE7060D}"/>
                </a:ext>
              </a:extLst>
            </p:cNvPr>
            <p:cNvSpPr/>
            <p:nvPr/>
          </p:nvSpPr>
          <p:spPr>
            <a:xfrm rot="16200000" flipH="1">
              <a:off x="2704955" y="-2700718"/>
              <a:ext cx="605449" cy="6015355"/>
            </a:xfrm>
            <a:prstGeom prst="round2SameRect">
              <a:avLst>
                <a:gd name="adj1" fmla="val 0"/>
                <a:gd name="adj2" fmla="val 50000"/>
              </a:avLst>
            </a:prstGeom>
            <a:gradFill flip="none" rotWithShape="1">
              <a:gsLst>
                <a:gs pos="0">
                  <a:schemeClr val="accent4">
                    <a:lumMod val="40000"/>
                    <a:lumOff val="60000"/>
                  </a:schemeClr>
                </a:gs>
                <a:gs pos="48000">
                  <a:srgbClr val="FFA54B"/>
                </a:gs>
                <a:gs pos="60000">
                  <a:srgbClr val="FFA54B"/>
                </a:gs>
                <a:gs pos="100000">
                  <a:schemeClr val="accent4">
                    <a:lumMod val="40000"/>
                    <a:lumOff val="60000"/>
                  </a:schemeClr>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9" name="圓角化同側角落矩形 61">
              <a:extLst>
                <a:ext uri="{FF2B5EF4-FFF2-40B4-BE49-F238E27FC236}">
                  <a16:creationId xmlns:a16="http://schemas.microsoft.com/office/drawing/2014/main" id="{8F77866F-9E08-4E97-9C96-5E9B781D723D}"/>
                </a:ext>
              </a:extLst>
            </p:cNvPr>
            <p:cNvSpPr/>
            <p:nvPr/>
          </p:nvSpPr>
          <p:spPr>
            <a:xfrm rot="16200000" flipH="1">
              <a:off x="2747361" y="-2637214"/>
              <a:ext cx="508000" cy="5879628"/>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34" name="Google Shape;446;p38"/>
          <p:cNvSpPr txBox="1">
            <a:spLocks/>
          </p:cNvSpPr>
          <p:nvPr/>
        </p:nvSpPr>
        <p:spPr>
          <a:xfrm>
            <a:off x="1" y="-57125"/>
            <a:ext cx="5759115"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參、五專優先免試入學</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招生重點</a:t>
            </a:r>
            <a:endParaRPr lang="en-US" dirty="0"/>
          </a:p>
        </p:txBody>
      </p:sp>
      <p:sp>
        <p:nvSpPr>
          <p:cNvPr id="6" name="內容版面配置區 2">
            <a:extLst>
              <a:ext uri="{FF2B5EF4-FFF2-40B4-BE49-F238E27FC236}">
                <a16:creationId xmlns:a16="http://schemas.microsoft.com/office/drawing/2014/main" id="{B5B194F0-F758-4680-89B0-964A97DE032E}"/>
              </a:ext>
            </a:extLst>
          </p:cNvPr>
          <p:cNvSpPr txBox="1">
            <a:spLocks/>
          </p:cNvSpPr>
          <p:nvPr/>
        </p:nvSpPr>
        <p:spPr>
          <a:xfrm>
            <a:off x="568570" y="885449"/>
            <a:ext cx="11054863" cy="530433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spcBef>
                <a:spcPts val="1200"/>
              </a:spcBef>
            </a:pPr>
            <a:r>
              <a:rPr lang="zh-TW" altLang="en-US" sz="3600" dirty="0">
                <a:latin typeface="Times New Roman" panose="02020603050405020304" pitchFamily="18" charset="0"/>
                <a:ea typeface="微軟正黑體" panose="020B0604030504040204" pitchFamily="34" charset="-120"/>
                <a:cs typeface="Times New Roman" panose="02020603050405020304" pitchFamily="18" charset="0"/>
              </a:rPr>
              <a:t>應屆畢業生、非應屆畢業生及具有同等學力者都可報名。</a:t>
            </a:r>
            <a:endParaRPr lang="en-US" altLang="zh-TW" sz="3600" dirty="0">
              <a:latin typeface="Times New Roman" panose="02020603050405020304" pitchFamily="18" charset="0"/>
              <a:ea typeface="微軟正黑體" panose="020B0604030504040204" pitchFamily="34" charset="-120"/>
              <a:cs typeface="Times New Roman" panose="02020603050405020304" pitchFamily="18" charset="0"/>
            </a:endParaRPr>
          </a:p>
          <a:p>
            <a:pPr marL="444500" indent="0" algn="just">
              <a:lnSpc>
                <a:spcPct val="100000"/>
              </a:lnSpc>
              <a:spcBef>
                <a:spcPts val="0"/>
              </a:spcBef>
            </a:pPr>
            <a:r>
              <a:rPr lang="zh-TW" altLang="en-US" sz="32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應屆</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畢業生可採</a:t>
            </a:r>
            <a:r>
              <a:rPr lang="zh-TW" altLang="en-US" sz="3200" b="1" dirty="0">
                <a:latin typeface="Times New Roman" panose="02020603050405020304" pitchFamily="18" charset="0"/>
                <a:ea typeface="微軟正黑體" panose="020B0604030504040204" pitchFamily="34" charset="-120"/>
                <a:cs typeface="Times New Roman" panose="02020603050405020304" pitchFamily="18" charset="0"/>
              </a:rPr>
              <a:t>「國中集體報名」</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或「個別網路報名」。</a:t>
            </a:r>
            <a:endPar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endParaRPr>
          </a:p>
          <a:p>
            <a:pPr marL="444500" indent="0" algn="just">
              <a:lnSpc>
                <a:spcPct val="100000"/>
              </a:lnSpc>
              <a:spcBef>
                <a:spcPts val="0"/>
              </a:spcBef>
            </a:pPr>
            <a:r>
              <a:rPr lang="zh-TW" altLang="en-US" sz="32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非應屆</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畢業生或具</a:t>
            </a:r>
            <a:r>
              <a:rPr lang="zh-TW" altLang="en-US" sz="32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同等學力</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者，採</a:t>
            </a:r>
            <a:r>
              <a:rPr lang="zh-TW" altLang="en-US" sz="3200" b="1" dirty="0">
                <a:latin typeface="Times New Roman" panose="02020603050405020304" pitchFamily="18" charset="0"/>
                <a:ea typeface="微軟正黑體" panose="020B0604030504040204" pitchFamily="34" charset="-120"/>
                <a:cs typeface="Times New Roman" panose="02020603050405020304" pitchFamily="18" charset="0"/>
              </a:rPr>
              <a:t>「個別網路報名」</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a:t>
            </a:r>
            <a:endPar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endParaRPr>
          </a:p>
          <a:p>
            <a:pPr algn="just">
              <a:lnSpc>
                <a:spcPct val="100000"/>
              </a:lnSpc>
              <a:spcBef>
                <a:spcPts val="1200"/>
              </a:spcBef>
            </a:pPr>
            <a:r>
              <a:rPr lang="zh-TW" altLang="en-US" sz="3600" dirty="0">
                <a:latin typeface="Times New Roman" panose="02020603050405020304" pitchFamily="18" charset="0"/>
                <a:ea typeface="微軟正黑體" panose="020B0604030504040204" pitchFamily="34" charset="-120"/>
                <a:cs typeface="Times New Roman" panose="02020603050405020304" pitchFamily="18" charset="0"/>
              </a:rPr>
              <a:t>全國</a:t>
            </a:r>
            <a:r>
              <a:rPr lang="zh-TW" altLang="en-US" sz="36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不分區</a:t>
            </a:r>
            <a:r>
              <a:rPr lang="zh-TW" altLang="en-US" sz="3600" dirty="0">
                <a:latin typeface="Times New Roman" panose="02020603050405020304" pitchFamily="18" charset="0"/>
                <a:ea typeface="微軟正黑體" panose="020B0604030504040204" pitchFamily="34" charset="-120"/>
                <a:cs typeface="Times New Roman" panose="02020603050405020304" pitchFamily="18" charset="0"/>
              </a:rPr>
              <a:t>招生，共</a:t>
            </a:r>
            <a:r>
              <a:rPr lang="en-US" altLang="zh-TW" sz="3600" dirty="0">
                <a:latin typeface="Times New Roman" panose="02020603050405020304" pitchFamily="18" charset="0"/>
                <a:ea typeface="微軟正黑體" panose="020B0604030504040204" pitchFamily="34" charset="-120"/>
                <a:cs typeface="Times New Roman" panose="02020603050405020304" pitchFamily="18" charset="0"/>
              </a:rPr>
              <a:t>41</a:t>
            </a:r>
            <a:r>
              <a:rPr lang="zh-TW" altLang="en-US" sz="3600" dirty="0">
                <a:latin typeface="Times New Roman" panose="02020603050405020304" pitchFamily="18" charset="0"/>
                <a:ea typeface="微軟正黑體" panose="020B0604030504040204" pitchFamily="34" charset="-120"/>
                <a:cs typeface="Times New Roman" panose="02020603050405020304" pitchFamily="18" charset="0"/>
              </a:rPr>
              <a:t>所五專學校參加。</a:t>
            </a:r>
            <a:endParaRPr lang="en-US" altLang="zh-TW" sz="3600" dirty="0">
              <a:latin typeface="Times New Roman" panose="02020603050405020304" pitchFamily="18" charset="0"/>
              <a:ea typeface="微軟正黑體" panose="020B0604030504040204" pitchFamily="34" charset="-120"/>
              <a:cs typeface="Times New Roman" panose="02020603050405020304" pitchFamily="18" charset="0"/>
            </a:endParaRPr>
          </a:p>
          <a:p>
            <a:pPr algn="just">
              <a:lnSpc>
                <a:spcPct val="100000"/>
              </a:lnSpc>
              <a:spcBef>
                <a:spcPts val="1200"/>
              </a:spcBef>
            </a:pPr>
            <a:r>
              <a:rPr lang="en-US" altLang="zh-TW" sz="3600" dirty="0">
                <a:latin typeface="Times New Roman" panose="02020603050405020304" pitchFamily="18" charset="0"/>
                <a:ea typeface="微軟正黑體" panose="020B0604030504040204" pitchFamily="34" charset="-120"/>
                <a:cs typeface="Times New Roman" panose="02020603050405020304" pitchFamily="18" charset="0"/>
              </a:rPr>
              <a:t>112</a:t>
            </a:r>
            <a:r>
              <a:rPr lang="zh-TW" altLang="en-US" sz="3600" dirty="0">
                <a:latin typeface="Times New Roman" panose="02020603050405020304" pitchFamily="18" charset="0"/>
                <a:ea typeface="微軟正黑體" panose="020B0604030504040204" pitchFamily="34" charset="-120"/>
                <a:cs typeface="Times New Roman" panose="02020603050405020304" pitchFamily="18" charset="0"/>
              </a:rPr>
              <a:t>學年度招生名額以</a:t>
            </a:r>
            <a:r>
              <a:rPr lang="en-US" altLang="zh-TW" sz="36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36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國立學校不低於</a:t>
            </a:r>
            <a:r>
              <a:rPr lang="en-US" altLang="zh-TW" sz="36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80%</a:t>
            </a:r>
            <a:r>
              <a:rPr lang="zh-TW" altLang="en-US" sz="36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、私立學校不低於</a:t>
            </a:r>
            <a:r>
              <a:rPr lang="en-US" altLang="zh-TW" sz="36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60%</a:t>
            </a:r>
            <a:r>
              <a:rPr lang="en-US" altLang="zh-TW" sz="36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3600" dirty="0">
                <a:latin typeface="Times New Roman" panose="02020603050405020304" pitchFamily="18" charset="0"/>
                <a:ea typeface="微軟正黑體" panose="020B0604030504040204" pitchFamily="34" charset="-120"/>
                <a:cs typeface="Times New Roman" panose="02020603050405020304" pitchFamily="18" charset="0"/>
              </a:rPr>
              <a:t>為原則，</a:t>
            </a:r>
            <a:r>
              <a:rPr lang="zh-TW" altLang="zh-TW" sz="3600" dirty="0">
                <a:latin typeface="Times New Roman" panose="02020603050405020304" pitchFamily="18" charset="0"/>
                <a:ea typeface="微軟正黑體" panose="020B0604030504040204" pitchFamily="34" charset="-120"/>
                <a:cs typeface="Times New Roman" panose="02020603050405020304" pitchFamily="18" charset="0"/>
              </a:rPr>
              <a:t>提供</a:t>
            </a:r>
            <a:r>
              <a:rPr lang="zh-TW" altLang="zh-TW" sz="36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超過</a:t>
            </a:r>
            <a:r>
              <a:rPr lang="en-US" altLang="zh-TW" sz="36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14,000</a:t>
            </a:r>
            <a:r>
              <a:rPr lang="zh-TW" altLang="zh-TW" sz="36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個</a:t>
            </a:r>
            <a:r>
              <a:rPr lang="en-US" altLang="zh-TW" sz="36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36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約</a:t>
            </a:r>
            <a:r>
              <a:rPr lang="en-US" altLang="zh-TW" sz="36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85%</a:t>
            </a:r>
            <a:r>
              <a:rPr lang="zh-TW" altLang="en-US" sz="36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36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zh-TW" sz="3600" dirty="0">
                <a:latin typeface="Times New Roman" panose="02020603050405020304" pitchFamily="18" charset="0"/>
                <a:ea typeface="微軟正黑體" panose="020B0604030504040204" pitchFamily="34" charset="-120"/>
                <a:cs typeface="Times New Roman" panose="02020603050405020304" pitchFamily="18" charset="0"/>
              </a:rPr>
              <a:t>招生名額，讓有志學子更有機會能夠就讀五專理想科組，適性選擇邁入技職，為新的學習生涯跨出第一步。</a:t>
            </a:r>
            <a:endParaRPr lang="en-US" altLang="zh-TW" sz="3600" dirty="0">
              <a:latin typeface="Times New Roman" panose="02020603050405020304" pitchFamily="18" charset="0"/>
              <a:ea typeface="微軟正黑體"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3570095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群組 16">
            <a:extLst>
              <a:ext uri="{FF2B5EF4-FFF2-40B4-BE49-F238E27FC236}">
                <a16:creationId xmlns:a16="http://schemas.microsoft.com/office/drawing/2014/main" id="{77422F75-555C-4617-8398-C45F980FF0DD}"/>
              </a:ext>
            </a:extLst>
          </p:cNvPr>
          <p:cNvGrpSpPr/>
          <p:nvPr/>
        </p:nvGrpSpPr>
        <p:grpSpPr>
          <a:xfrm>
            <a:off x="-363" y="4237"/>
            <a:ext cx="6096363" cy="605449"/>
            <a:chOff x="2" y="4235"/>
            <a:chExt cx="6015355" cy="605449"/>
          </a:xfrm>
        </p:grpSpPr>
        <p:sp>
          <p:nvSpPr>
            <p:cNvPr id="18" name="圓角化同側角落矩形 60">
              <a:extLst>
                <a:ext uri="{FF2B5EF4-FFF2-40B4-BE49-F238E27FC236}">
                  <a16:creationId xmlns:a16="http://schemas.microsoft.com/office/drawing/2014/main" id="{D91A1A06-426D-476A-B990-AEC4FDBDF6CA}"/>
                </a:ext>
              </a:extLst>
            </p:cNvPr>
            <p:cNvSpPr/>
            <p:nvPr/>
          </p:nvSpPr>
          <p:spPr>
            <a:xfrm rot="16200000" flipH="1">
              <a:off x="2704955" y="-2700718"/>
              <a:ext cx="605449" cy="6015355"/>
            </a:xfrm>
            <a:prstGeom prst="round2SameRect">
              <a:avLst>
                <a:gd name="adj1" fmla="val 0"/>
                <a:gd name="adj2" fmla="val 50000"/>
              </a:avLst>
            </a:prstGeom>
            <a:gradFill flip="none" rotWithShape="1">
              <a:gsLst>
                <a:gs pos="0">
                  <a:schemeClr val="accent4">
                    <a:lumMod val="40000"/>
                    <a:lumOff val="60000"/>
                  </a:schemeClr>
                </a:gs>
                <a:gs pos="48000">
                  <a:srgbClr val="FFA54B"/>
                </a:gs>
                <a:gs pos="60000">
                  <a:srgbClr val="FFA54B"/>
                </a:gs>
                <a:gs pos="100000">
                  <a:schemeClr val="accent4">
                    <a:lumMod val="40000"/>
                    <a:lumOff val="60000"/>
                  </a:schemeClr>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19" name="圓角化同側角落矩形 61">
              <a:extLst>
                <a:ext uri="{FF2B5EF4-FFF2-40B4-BE49-F238E27FC236}">
                  <a16:creationId xmlns:a16="http://schemas.microsoft.com/office/drawing/2014/main" id="{732E6D25-BEF1-47A6-821F-4DF636753669}"/>
                </a:ext>
              </a:extLst>
            </p:cNvPr>
            <p:cNvSpPr/>
            <p:nvPr/>
          </p:nvSpPr>
          <p:spPr>
            <a:xfrm rot="16200000" flipH="1">
              <a:off x="2747361" y="-2637214"/>
              <a:ext cx="508000" cy="5879628"/>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34" name="Google Shape;446;p38"/>
          <p:cNvSpPr txBox="1">
            <a:spLocks/>
          </p:cNvSpPr>
          <p:nvPr/>
        </p:nvSpPr>
        <p:spPr>
          <a:xfrm>
            <a:off x="-5128" y="-57125"/>
            <a:ext cx="5780287"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參、五專優先免試入學</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錄取方式</a:t>
            </a:r>
            <a:endParaRPr lang="en-US" dirty="0"/>
          </a:p>
        </p:txBody>
      </p:sp>
      <p:sp>
        <p:nvSpPr>
          <p:cNvPr id="6" name="內容版面配置區 2">
            <a:extLst>
              <a:ext uri="{FF2B5EF4-FFF2-40B4-BE49-F238E27FC236}">
                <a16:creationId xmlns:a16="http://schemas.microsoft.com/office/drawing/2014/main" id="{5341D3A6-E632-40C6-A776-FE73C0BFBB3C}"/>
              </a:ext>
            </a:extLst>
          </p:cNvPr>
          <p:cNvSpPr txBox="1">
            <a:spLocks/>
          </p:cNvSpPr>
          <p:nvPr/>
        </p:nvSpPr>
        <p:spPr>
          <a:xfrm>
            <a:off x="600364" y="800265"/>
            <a:ext cx="10991272" cy="558117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zh-TW" altLang="en-US" b="1" dirty="0">
                <a:ea typeface="微軟正黑體" panose="020B0604030504040204" pitchFamily="34" charset="-120"/>
              </a:rPr>
              <a:t>採網路選填志願辦理分發</a:t>
            </a:r>
            <a:r>
              <a:rPr lang="zh-TW" altLang="en-US" dirty="0">
                <a:ea typeface="微軟正黑體" panose="020B0604030504040204" pitchFamily="34" charset="-120"/>
              </a:rPr>
              <a:t>，可不限地區、學校、科組，至多可選擇</a:t>
            </a:r>
            <a:r>
              <a:rPr lang="en-US" altLang="zh-TW" b="1" u="sng" dirty="0">
                <a:solidFill>
                  <a:srgbClr val="FF0000"/>
                </a:solidFill>
                <a:latin typeface="Times New Roman" panose="02020603050405020304" pitchFamily="18" charset="0"/>
                <a:cs typeface="Times New Roman" panose="02020603050405020304" pitchFamily="18" charset="0"/>
              </a:rPr>
              <a:t>30</a:t>
            </a:r>
            <a:r>
              <a:rPr lang="zh-TW" altLang="en-US" b="1" u="sng" dirty="0">
                <a:solidFill>
                  <a:srgbClr val="FF0000"/>
                </a:solidFill>
                <a:ea typeface="微軟正黑體" panose="020B0604030504040204" pitchFamily="34" charset="-120"/>
              </a:rPr>
              <a:t>個</a:t>
            </a:r>
            <a:r>
              <a:rPr lang="zh-TW" altLang="en-US" dirty="0">
                <a:ea typeface="微軟正黑體" panose="020B0604030504040204" pitchFamily="34" charset="-120"/>
              </a:rPr>
              <a:t>志願。</a:t>
            </a:r>
            <a:endParaRPr lang="en-US" altLang="zh-TW" dirty="0">
              <a:ea typeface="微軟正黑體" panose="020B0604030504040204" pitchFamily="34" charset="-120"/>
            </a:endParaRPr>
          </a:p>
          <a:p>
            <a:endParaRPr lang="en-US" altLang="zh-TW" dirty="0">
              <a:ea typeface="微軟正黑體" panose="020B0604030504040204" pitchFamily="34" charset="-120"/>
            </a:endParaRPr>
          </a:p>
          <a:p>
            <a:endParaRPr lang="en-US" altLang="zh-TW" dirty="0">
              <a:ea typeface="微軟正黑體" panose="020B0604030504040204" pitchFamily="34" charset="-120"/>
            </a:endParaRPr>
          </a:p>
          <a:p>
            <a:endParaRPr lang="en-US" altLang="zh-TW" dirty="0">
              <a:ea typeface="微軟正黑體" panose="020B0604030504040204" pitchFamily="34" charset="-120"/>
            </a:endParaRPr>
          </a:p>
          <a:p>
            <a:endParaRPr lang="en-US" altLang="zh-TW" dirty="0">
              <a:ea typeface="微軟正黑體" panose="020B0604030504040204" pitchFamily="34" charset="-120"/>
            </a:endParaRPr>
          </a:p>
          <a:p>
            <a:endParaRPr lang="en-US" altLang="zh-TW" dirty="0">
              <a:ea typeface="微軟正黑體" panose="020B0604030504040204" pitchFamily="34" charset="-120"/>
            </a:endParaRPr>
          </a:p>
          <a:p>
            <a:endParaRPr lang="en-US" altLang="zh-TW" dirty="0">
              <a:ea typeface="微軟正黑體" panose="020B0604030504040204" pitchFamily="34" charset="-120"/>
            </a:endParaRPr>
          </a:p>
          <a:p>
            <a:pPr>
              <a:lnSpc>
                <a:spcPct val="110000"/>
              </a:lnSpc>
            </a:pPr>
            <a:r>
              <a:rPr lang="zh-TW" altLang="en-US" dirty="0">
                <a:ea typeface="微軟正黑體" panose="020B0604030504040204" pitchFamily="34" charset="-120"/>
              </a:rPr>
              <a:t>分發順位依</a:t>
            </a:r>
            <a:r>
              <a:rPr lang="zh-TW" altLang="en-US" b="1" u="sng" dirty="0">
                <a:ea typeface="微軟正黑體" panose="020B0604030504040204" pitchFamily="34" charset="-120"/>
              </a:rPr>
              <a:t>超額比序項目</a:t>
            </a:r>
            <a:r>
              <a:rPr lang="zh-TW" altLang="en-US" dirty="0">
                <a:ea typeface="微軟正黑體" panose="020B0604030504040204" pitchFamily="34" charset="-120"/>
              </a:rPr>
              <a:t>核算「</a:t>
            </a:r>
            <a:r>
              <a:rPr lang="zh-TW" altLang="en-US" b="1" dirty="0">
                <a:ea typeface="微軟正黑體" panose="020B0604030504040204" pitchFamily="34" charset="-120"/>
              </a:rPr>
              <a:t>總積分</a:t>
            </a:r>
            <a:r>
              <a:rPr lang="zh-TW" altLang="en-US" dirty="0">
                <a:ea typeface="微軟正黑體" panose="020B0604030504040204" pitchFamily="34" charset="-120"/>
              </a:rPr>
              <a:t>」及「</a:t>
            </a:r>
            <a:r>
              <a:rPr lang="zh-TW" altLang="en-US" b="1" dirty="0">
                <a:ea typeface="微軟正黑體" panose="020B0604030504040204" pitchFamily="34" charset="-120"/>
              </a:rPr>
              <a:t>同分比序項目順序</a:t>
            </a:r>
            <a:r>
              <a:rPr lang="zh-TW" altLang="en-US" dirty="0">
                <a:ea typeface="微軟正黑體" panose="020B0604030504040204" pitchFamily="34" charset="-120"/>
              </a:rPr>
              <a:t>」進行排定，再按學生所選填登記之志願序進行統一電腦分發。</a:t>
            </a:r>
            <a:endParaRPr lang="en-US" altLang="zh-TW" dirty="0">
              <a:ea typeface="微軟正黑體" panose="020B0604030504040204" pitchFamily="34" charset="-120"/>
            </a:endParaRPr>
          </a:p>
        </p:txBody>
      </p:sp>
      <p:pic>
        <p:nvPicPr>
          <p:cNvPr id="7" name="內容版面配置區 42">
            <a:extLst>
              <a:ext uri="{FF2B5EF4-FFF2-40B4-BE49-F238E27FC236}">
                <a16:creationId xmlns:a16="http://schemas.microsoft.com/office/drawing/2014/main" id="{746EF869-8B06-4741-B69F-0C0315B063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79130" y="1173549"/>
            <a:ext cx="2500103" cy="2359406"/>
          </a:xfrm>
          <a:prstGeom prst="rect">
            <a:avLst/>
          </a:prstGeom>
        </p:spPr>
      </p:pic>
      <p:sp>
        <p:nvSpPr>
          <p:cNvPr id="8" name="向下箭號 7">
            <a:extLst>
              <a:ext uri="{FF2B5EF4-FFF2-40B4-BE49-F238E27FC236}">
                <a16:creationId xmlns:a16="http://schemas.microsoft.com/office/drawing/2014/main" id="{F3C62DFA-058C-4A21-8BCB-F99B6D871EEE}"/>
              </a:ext>
            </a:extLst>
          </p:cNvPr>
          <p:cNvSpPr/>
          <p:nvPr/>
        </p:nvSpPr>
        <p:spPr>
          <a:xfrm rot="16200000">
            <a:off x="3656495" y="2155698"/>
            <a:ext cx="1216667" cy="1197068"/>
          </a:xfrm>
          <a:prstGeom prst="downArrow">
            <a:avLst/>
          </a:prstGeom>
          <a:solidFill>
            <a:schemeClr val="accent2"/>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Times New Roman" panose="02020603050405020304" pitchFamily="18" charset="0"/>
              <a:ea typeface="微軟正黑體" panose="020B0604030504040204" pitchFamily="34" charset="-120"/>
              <a:cs typeface="Times New Roman" panose="02020603050405020304" pitchFamily="18" charset="0"/>
            </a:endParaRPr>
          </a:p>
        </p:txBody>
      </p:sp>
      <p:pic>
        <p:nvPicPr>
          <p:cNvPr id="9" name="圖片 8">
            <a:extLst>
              <a:ext uri="{FF2B5EF4-FFF2-40B4-BE49-F238E27FC236}">
                <a16:creationId xmlns:a16="http://schemas.microsoft.com/office/drawing/2014/main" id="{37FF96EF-09B6-4ECB-AE63-4AD3F691580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49397" y="2641693"/>
            <a:ext cx="1153399" cy="1441747"/>
          </a:xfrm>
          <a:prstGeom prst="rect">
            <a:avLst/>
          </a:prstGeom>
        </p:spPr>
      </p:pic>
      <p:sp>
        <p:nvSpPr>
          <p:cNvPr id="11" name="文字方塊 10">
            <a:extLst>
              <a:ext uri="{FF2B5EF4-FFF2-40B4-BE49-F238E27FC236}">
                <a16:creationId xmlns:a16="http://schemas.microsoft.com/office/drawing/2014/main" id="{61B61E64-82A7-4CF8-B618-C4D3D441FD22}"/>
              </a:ext>
            </a:extLst>
          </p:cNvPr>
          <p:cNvSpPr txBox="1"/>
          <p:nvPr/>
        </p:nvSpPr>
        <p:spPr>
          <a:xfrm>
            <a:off x="1450478" y="4151041"/>
            <a:ext cx="1980791" cy="461665"/>
          </a:xfrm>
          <a:prstGeom prst="rect">
            <a:avLst/>
          </a:prstGeom>
          <a:noFill/>
        </p:spPr>
        <p:txBody>
          <a:bodyPr wrap="square">
            <a:spAutoFit/>
          </a:bodyPr>
          <a:lstStyle/>
          <a:p>
            <a:pPr algn="ct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上網填志願</a:t>
            </a:r>
          </a:p>
        </p:txBody>
      </p:sp>
      <p:sp>
        <p:nvSpPr>
          <p:cNvPr id="12" name="文字方塊 11">
            <a:extLst>
              <a:ext uri="{FF2B5EF4-FFF2-40B4-BE49-F238E27FC236}">
                <a16:creationId xmlns:a16="http://schemas.microsoft.com/office/drawing/2014/main" id="{DAF10BFE-A33C-4757-8EB5-3B236A45162E}"/>
              </a:ext>
            </a:extLst>
          </p:cNvPr>
          <p:cNvSpPr txBox="1"/>
          <p:nvPr/>
        </p:nvSpPr>
        <p:spPr>
          <a:xfrm>
            <a:off x="8776599" y="4151041"/>
            <a:ext cx="1105164" cy="461665"/>
          </a:xfrm>
          <a:prstGeom prst="rect">
            <a:avLst/>
          </a:prstGeom>
          <a:noFill/>
        </p:spPr>
        <p:txBody>
          <a:bodyPr wrap="square">
            <a:spAutoFit/>
          </a:bodyPr>
          <a:lstStyle/>
          <a:p>
            <a:pPr algn="ct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報到</a:t>
            </a:r>
            <a:endPar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3" name="向下箭號 15">
            <a:extLst>
              <a:ext uri="{FF2B5EF4-FFF2-40B4-BE49-F238E27FC236}">
                <a16:creationId xmlns:a16="http://schemas.microsoft.com/office/drawing/2014/main" id="{F2107796-1DCF-4973-B00D-3DFE3DA8AD5F}"/>
              </a:ext>
            </a:extLst>
          </p:cNvPr>
          <p:cNvSpPr/>
          <p:nvPr/>
        </p:nvSpPr>
        <p:spPr>
          <a:xfrm rot="16200000">
            <a:off x="6794131" y="2145459"/>
            <a:ext cx="1216669" cy="1197071"/>
          </a:xfrm>
          <a:prstGeom prst="downArrow">
            <a:avLst/>
          </a:prstGeom>
          <a:solidFill>
            <a:schemeClr val="accent2"/>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Times New Roman" panose="02020603050405020304" pitchFamily="18" charset="0"/>
              <a:ea typeface="微軟正黑體" panose="020B0604030504040204" pitchFamily="34" charset="-120"/>
              <a:cs typeface="Times New Roman" panose="02020603050405020304" pitchFamily="18" charset="0"/>
            </a:endParaRPr>
          </a:p>
        </p:txBody>
      </p:sp>
      <p:pic>
        <p:nvPicPr>
          <p:cNvPr id="14" name="Picture 2" descr="D:\適性宣導講師培訓計畫\110學年度\素材\台灣地圖.png">
            <a:extLst>
              <a:ext uri="{FF2B5EF4-FFF2-40B4-BE49-F238E27FC236}">
                <a16:creationId xmlns:a16="http://schemas.microsoft.com/office/drawing/2014/main" id="{1F7257C7-8208-48D6-AC74-451DC369654E}"/>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3600" b="95800" l="14250" r="83750"/>
                    </a14:imgEffect>
                  </a14:imgLayer>
                </a14:imgProps>
              </a:ext>
              <a:ext uri="{28A0092B-C50C-407E-A947-70E740481C1C}">
                <a14:useLocalDpi xmlns:a14="http://schemas.microsoft.com/office/drawing/2010/main" val="0"/>
              </a:ext>
            </a:extLst>
          </a:blip>
          <a:srcRect/>
          <a:stretch>
            <a:fillRect/>
          </a:stretch>
        </p:blipFill>
        <p:spPr bwMode="auto">
          <a:xfrm>
            <a:off x="4741497" y="1242811"/>
            <a:ext cx="2557059" cy="3196324"/>
          </a:xfrm>
          <a:prstGeom prst="rect">
            <a:avLst/>
          </a:prstGeom>
          <a:noFill/>
          <a:extLst>
            <a:ext uri="{909E8E84-426E-40DD-AFC4-6F175D3DCCD1}">
              <a14:hiddenFill xmlns:a14="http://schemas.microsoft.com/office/drawing/2010/main">
                <a:solidFill>
                  <a:srgbClr val="FFFFFF"/>
                </a:solidFill>
              </a14:hiddenFill>
            </a:ext>
          </a:extLst>
        </p:spPr>
      </p:pic>
      <p:sp>
        <p:nvSpPr>
          <p:cNvPr id="15" name="文字方塊 14">
            <a:extLst>
              <a:ext uri="{FF2B5EF4-FFF2-40B4-BE49-F238E27FC236}">
                <a16:creationId xmlns:a16="http://schemas.microsoft.com/office/drawing/2014/main" id="{2848F674-95A9-4E49-957C-D895D011ED2B}"/>
              </a:ext>
            </a:extLst>
          </p:cNvPr>
          <p:cNvSpPr txBox="1"/>
          <p:nvPr/>
        </p:nvSpPr>
        <p:spPr>
          <a:xfrm>
            <a:off x="4944785" y="4227985"/>
            <a:ext cx="1859144" cy="707886"/>
          </a:xfrm>
          <a:prstGeom prst="rect">
            <a:avLst/>
          </a:prstGeom>
          <a:noFill/>
        </p:spPr>
        <p:txBody>
          <a:bodyPr wrap="square">
            <a:spAutoFit/>
          </a:bodyPr>
          <a:lstStyle/>
          <a:p>
            <a:pPr algn="ctr"/>
            <a:r>
              <a:rPr lang="zh-TW" altLang="en-US" sz="2000" b="1" dirty="0">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cs typeface="Times New Roman" panose="02020603050405020304" pitchFamily="18" charset="0"/>
              </a:rPr>
              <a:t>全國不分區</a:t>
            </a:r>
            <a:endParaRPr lang="en-US" altLang="zh-TW" sz="2000" b="1" dirty="0">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統一電腦分發</a:t>
            </a:r>
          </a:p>
        </p:txBody>
      </p:sp>
      <p:sp>
        <p:nvSpPr>
          <p:cNvPr id="16" name="Block Arc 14">
            <a:extLst>
              <a:ext uri="{FF2B5EF4-FFF2-40B4-BE49-F238E27FC236}">
                <a16:creationId xmlns:a16="http://schemas.microsoft.com/office/drawing/2014/main" id="{74BC372A-54BC-4EAC-8C13-74851981B0D8}"/>
              </a:ext>
            </a:extLst>
          </p:cNvPr>
          <p:cNvSpPr/>
          <p:nvPr/>
        </p:nvSpPr>
        <p:spPr>
          <a:xfrm rot="16200000">
            <a:off x="1661002" y="2015862"/>
            <a:ext cx="1559742" cy="1560769"/>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rgbClr val="0070C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515080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群組 13">
            <a:extLst>
              <a:ext uri="{FF2B5EF4-FFF2-40B4-BE49-F238E27FC236}">
                <a16:creationId xmlns:a16="http://schemas.microsoft.com/office/drawing/2014/main" id="{5ED52F5E-E588-4D6F-B894-54A8E286C2A6}"/>
              </a:ext>
            </a:extLst>
          </p:cNvPr>
          <p:cNvGrpSpPr/>
          <p:nvPr/>
        </p:nvGrpSpPr>
        <p:grpSpPr>
          <a:xfrm>
            <a:off x="-363" y="4237"/>
            <a:ext cx="6096363" cy="605449"/>
            <a:chOff x="2" y="4235"/>
            <a:chExt cx="6015355" cy="605449"/>
          </a:xfrm>
        </p:grpSpPr>
        <p:sp>
          <p:nvSpPr>
            <p:cNvPr id="15" name="圓角化同側角落矩形 60">
              <a:extLst>
                <a:ext uri="{FF2B5EF4-FFF2-40B4-BE49-F238E27FC236}">
                  <a16:creationId xmlns:a16="http://schemas.microsoft.com/office/drawing/2014/main" id="{9665C652-C678-4D5D-87E3-9296CB6D7D58}"/>
                </a:ext>
              </a:extLst>
            </p:cNvPr>
            <p:cNvSpPr/>
            <p:nvPr/>
          </p:nvSpPr>
          <p:spPr>
            <a:xfrm rot="16200000" flipH="1">
              <a:off x="2704955" y="-2700718"/>
              <a:ext cx="605449" cy="6015355"/>
            </a:xfrm>
            <a:prstGeom prst="round2SameRect">
              <a:avLst>
                <a:gd name="adj1" fmla="val 0"/>
                <a:gd name="adj2" fmla="val 50000"/>
              </a:avLst>
            </a:prstGeom>
            <a:gradFill flip="none" rotWithShape="1">
              <a:gsLst>
                <a:gs pos="0">
                  <a:schemeClr val="accent4">
                    <a:lumMod val="40000"/>
                    <a:lumOff val="60000"/>
                  </a:schemeClr>
                </a:gs>
                <a:gs pos="48000">
                  <a:srgbClr val="FFA54B"/>
                </a:gs>
                <a:gs pos="60000">
                  <a:srgbClr val="FFA54B"/>
                </a:gs>
                <a:gs pos="100000">
                  <a:schemeClr val="accent4">
                    <a:lumMod val="40000"/>
                    <a:lumOff val="60000"/>
                  </a:schemeClr>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16" name="圓角化同側角落矩形 61">
              <a:extLst>
                <a:ext uri="{FF2B5EF4-FFF2-40B4-BE49-F238E27FC236}">
                  <a16:creationId xmlns:a16="http://schemas.microsoft.com/office/drawing/2014/main" id="{5E7A8214-1488-4AED-A153-7A895EDA38BF}"/>
                </a:ext>
              </a:extLst>
            </p:cNvPr>
            <p:cNvSpPr/>
            <p:nvPr/>
          </p:nvSpPr>
          <p:spPr>
            <a:xfrm rot="16200000" flipH="1">
              <a:off x="2747361" y="-2637214"/>
              <a:ext cx="508000" cy="5879628"/>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34" name="Google Shape;446;p38"/>
          <p:cNvSpPr txBox="1">
            <a:spLocks/>
          </p:cNvSpPr>
          <p:nvPr/>
        </p:nvSpPr>
        <p:spPr>
          <a:xfrm>
            <a:off x="-5129" y="-57125"/>
            <a:ext cx="5764245"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參、五專優先免試入學</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重要日程</a:t>
            </a:r>
            <a:endParaRPr lang="en-US" dirty="0"/>
          </a:p>
        </p:txBody>
      </p:sp>
      <p:graphicFrame>
        <p:nvGraphicFramePr>
          <p:cNvPr id="6" name="表格 5">
            <a:extLst>
              <a:ext uri="{FF2B5EF4-FFF2-40B4-BE49-F238E27FC236}">
                <a16:creationId xmlns:a16="http://schemas.microsoft.com/office/drawing/2014/main" id="{F78BFA53-4ADB-4B47-AE05-8A1BB4D87474}"/>
              </a:ext>
            </a:extLst>
          </p:cNvPr>
          <p:cNvGraphicFramePr>
            <a:graphicFrameLocks noGrp="1"/>
          </p:cNvGraphicFramePr>
          <p:nvPr>
            <p:extLst>
              <p:ext uri="{D42A27DB-BD31-4B8C-83A1-F6EECF244321}">
                <p14:modId xmlns:p14="http://schemas.microsoft.com/office/powerpoint/2010/main" val="1562643025"/>
              </p:ext>
            </p:extLst>
          </p:nvPr>
        </p:nvGraphicFramePr>
        <p:xfrm>
          <a:off x="1182758" y="731682"/>
          <a:ext cx="7970430" cy="5411022"/>
        </p:xfrm>
        <a:graphic>
          <a:graphicData uri="http://schemas.openxmlformats.org/drawingml/2006/table">
            <a:tbl>
              <a:tblPr firstRow="1" bandRow="1">
                <a:tableStyleId>{5940675A-B579-460E-94D1-54222C63F5DA}</a:tableStyleId>
              </a:tblPr>
              <a:tblGrid>
                <a:gridCol w="2588481">
                  <a:extLst>
                    <a:ext uri="{9D8B030D-6E8A-4147-A177-3AD203B41FA5}">
                      <a16:colId xmlns:a16="http://schemas.microsoft.com/office/drawing/2014/main" val="20000"/>
                    </a:ext>
                  </a:extLst>
                </a:gridCol>
                <a:gridCol w="5381949">
                  <a:extLst>
                    <a:ext uri="{9D8B030D-6E8A-4147-A177-3AD203B41FA5}">
                      <a16:colId xmlns:a16="http://schemas.microsoft.com/office/drawing/2014/main" val="20001"/>
                    </a:ext>
                  </a:extLst>
                </a:gridCol>
              </a:tblGrid>
              <a:tr h="572932">
                <a:tc>
                  <a:txBody>
                    <a:bodyPr/>
                    <a:lstStyle/>
                    <a:p>
                      <a:pPr algn="ctr"/>
                      <a:r>
                        <a:rPr lang="zh-TW" altLang="en-US" sz="2400" b="1" dirty="0">
                          <a:latin typeface="Times New Roman" panose="02020603050405020304" pitchFamily="18" charset="0"/>
                          <a:ea typeface="微軟正黑體" panose="020B0604030504040204" pitchFamily="34" charset="-120"/>
                          <a:cs typeface="Times New Roman" panose="02020603050405020304" pitchFamily="18" charset="0"/>
                        </a:rPr>
                        <a:t>項目</a:t>
                      </a:r>
                    </a:p>
                  </a:txBody>
                  <a:tcPr marL="104344" marR="104344" marT="52175" marB="52175" anchor="ctr">
                    <a:lnL w="12700" cap="flat" cmpd="sng" algn="ctr">
                      <a:noFill/>
                      <a:prstDash val="dashDot"/>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dash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2CC"/>
                    </a:solidFill>
                  </a:tcPr>
                </a:tc>
                <a:tc>
                  <a:txBody>
                    <a:bodyPr/>
                    <a:lstStyle/>
                    <a:p>
                      <a:pPr algn="ctr"/>
                      <a:r>
                        <a:rPr lang="zh-TW" altLang="en-US" sz="2400" b="1" dirty="0">
                          <a:latin typeface="Times New Roman" panose="02020603050405020304" pitchFamily="18" charset="0"/>
                          <a:ea typeface="微軟正黑體" panose="020B0604030504040204" pitchFamily="34" charset="-120"/>
                          <a:cs typeface="Times New Roman" panose="02020603050405020304" pitchFamily="18" charset="0"/>
                        </a:rPr>
                        <a:t>日程</a:t>
                      </a:r>
                    </a:p>
                  </a:txBody>
                  <a:tcPr marL="104344" marR="104344" marT="52175" marB="52175" anchor="ctr">
                    <a:lnL w="12700" cap="flat" cmpd="sng" algn="ctr">
                      <a:solidFill>
                        <a:schemeClr val="bg1"/>
                      </a:solidFill>
                      <a:prstDash val="solid"/>
                      <a:round/>
                      <a:headEnd type="none" w="med" len="med"/>
                      <a:tailEnd type="none" w="med" len="med"/>
                    </a:lnL>
                    <a:lnR w="12700" cap="flat" cmpd="sng" algn="ctr">
                      <a:noFill/>
                      <a:prstDash val="dashDot"/>
                      <a:round/>
                      <a:headEnd type="none" w="med" len="med"/>
                      <a:tailEnd type="none" w="med" len="med"/>
                    </a:lnR>
                    <a:lnT w="12700" cap="flat" cmpd="sng" algn="ctr">
                      <a:noFill/>
                      <a:prstDash val="dash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2CC"/>
                    </a:solidFill>
                  </a:tcPr>
                </a:tc>
                <a:extLst>
                  <a:ext uri="{0D108BD9-81ED-4DB2-BD59-A6C34878D82A}">
                    <a16:rowId xmlns:a16="http://schemas.microsoft.com/office/drawing/2014/main" val="10000"/>
                  </a:ext>
                </a:extLst>
              </a:tr>
              <a:tr h="701937">
                <a:tc>
                  <a:txBody>
                    <a:bodyPr/>
                    <a:lstStyle/>
                    <a:p>
                      <a:pPr algn="ct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簡章發售及公告</a:t>
                      </a:r>
                    </a:p>
                  </a:txBody>
                  <a:tcPr marL="104344" marR="104344" marT="52175" marB="52175"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112</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16</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一</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起發售及開放網路下載</a:t>
                      </a:r>
                    </a:p>
                  </a:txBody>
                  <a:tcPr marL="104344" marR="104344" marT="52175" marB="52175"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196619">
                <a:tc>
                  <a:txBody>
                    <a:bodyPr/>
                    <a:lstStyle/>
                    <a:p>
                      <a:pPr algn="ct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報名</a:t>
                      </a:r>
                    </a:p>
                  </a:txBody>
                  <a:tcPr marL="104344" marR="104344" marT="52175" marB="52175"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112</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22</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一</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112</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26</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五</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採</a:t>
                      </a:r>
                      <a:r>
                        <a:rPr lang="zh-TW" altLang="en-US" sz="2000" b="1" dirty="0">
                          <a:latin typeface="Times New Roman" panose="02020603050405020304" pitchFamily="18" charset="0"/>
                          <a:ea typeface="微軟正黑體" panose="020B0604030504040204" pitchFamily="34" charset="-120"/>
                          <a:cs typeface="Times New Roman" panose="02020603050405020304" pitchFamily="18" charset="0"/>
                        </a:rPr>
                        <a:t>「國中集體報名」</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或</a:t>
                      </a:r>
                      <a:r>
                        <a:rPr lang="zh-TW" altLang="en-US" sz="2000" b="1" dirty="0">
                          <a:latin typeface="Times New Roman" panose="02020603050405020304" pitchFamily="18" charset="0"/>
                          <a:ea typeface="微軟正黑體" panose="020B0604030504040204" pitchFamily="34" charset="-120"/>
                          <a:cs typeface="Times New Roman" panose="02020603050405020304" pitchFamily="18" charset="0"/>
                        </a:rPr>
                        <a:t>「網路個別報名</a:t>
                      </a:r>
                      <a:r>
                        <a:rPr lang="zh-TW" altLang="en-US" sz="2000" b="1" dirty="0" smtClean="0">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2000" b="1" dirty="0" smtClean="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b="1" dirty="0" smtClean="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應屆畢業生</a:t>
                      </a:r>
                      <a:r>
                        <a:rPr lang="zh-TW" altLang="en-US" sz="2000" b="1" dirty="0" smtClean="0">
                          <a:solidFill>
                            <a:srgbClr val="7030A0"/>
                          </a:solidFill>
                          <a:latin typeface="Times New Roman" panose="02020603050405020304" pitchFamily="18" charset="0"/>
                          <a:ea typeface="微軟正黑體" panose="020B0604030504040204" pitchFamily="34" charset="-120"/>
                          <a:cs typeface="Times New Roman" panose="02020603050405020304" pitchFamily="18" charset="0"/>
                        </a:rPr>
                        <a:t>可由</a:t>
                      </a:r>
                      <a:r>
                        <a:rPr lang="zh-TW" altLang="en-US" sz="2000" b="1" dirty="0" smtClean="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學校統一報名</a:t>
                      </a:r>
                      <a:r>
                        <a:rPr lang="en-US" altLang="zh-TW" sz="2000" b="1" dirty="0" smtClean="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b="1" dirty="0" smtClean="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時間依學校規定辦理</a:t>
                      </a:r>
                      <a:r>
                        <a:rPr lang="en-US" altLang="zh-TW" sz="2000" b="1" dirty="0" smtClean="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2400" b="1" dirty="0">
                        <a:latin typeface="Times New Roman" panose="02020603050405020304" pitchFamily="18" charset="0"/>
                        <a:ea typeface="微軟正黑體" panose="020B0604030504040204" pitchFamily="34" charset="-120"/>
                        <a:cs typeface="Times New Roman" panose="02020603050405020304" pitchFamily="18" charset="0"/>
                      </a:endParaRPr>
                    </a:p>
                  </a:txBody>
                  <a:tcPr marL="104344" marR="104344" marT="52175" marB="52175"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1966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網路選填</a:t>
                      </a:r>
                      <a:r>
                        <a:rPr lang="zh-TW" altLang="en-US" sz="2400" dirty="0" smtClean="0">
                          <a:latin typeface="Times New Roman" panose="02020603050405020304" pitchFamily="18" charset="0"/>
                          <a:ea typeface="微軟正黑體" panose="020B0604030504040204" pitchFamily="34" charset="-120"/>
                          <a:cs typeface="Times New Roman" panose="02020603050405020304" pitchFamily="18" charset="0"/>
                        </a:rPr>
                        <a:t>志願</a:t>
                      </a:r>
                      <a:endParaRPr lang="en-US" altLang="zh-TW" sz="2400" dirty="0" smtClean="0">
                        <a:latin typeface="Times New Roman" panose="02020603050405020304" pitchFamily="18" charset="0"/>
                        <a:ea typeface="微軟正黑體" panose="020B0604030504040204" pitchFamily="34" charset="-120"/>
                        <a:cs typeface="Times New Roman" panose="02020603050405020304"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000" dirty="0" smtClean="0">
                          <a:solidFill>
                            <a:srgbClr val="FF0000"/>
                          </a:solidFill>
                        </a:rPr>
                        <a:t>(</a:t>
                      </a:r>
                      <a:r>
                        <a:rPr lang="zh-TW" altLang="en-US" sz="2000" dirty="0" smtClean="0">
                          <a:solidFill>
                            <a:srgbClr val="FF0000"/>
                          </a:solidFill>
                        </a:rPr>
                        <a:t>國中會考成績</a:t>
                      </a:r>
                      <a:endParaRPr lang="en-US" altLang="zh-TW" sz="2000" dirty="0" smtClean="0">
                        <a:solidFill>
                          <a:srgbClr val="FF0000"/>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000" dirty="0" smtClean="0">
                          <a:solidFill>
                            <a:srgbClr val="FF0000"/>
                          </a:solidFill>
                        </a:rPr>
                        <a:t>公告</a:t>
                      </a:r>
                      <a:r>
                        <a:rPr lang="en-US" altLang="zh-TW" sz="2000" dirty="0" smtClean="0">
                          <a:solidFill>
                            <a:srgbClr val="FF0000"/>
                          </a:solidFill>
                        </a:rPr>
                        <a:t>:111.06.09)</a:t>
                      </a:r>
                      <a:endPar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L="104344" marR="104344" marT="52175" marB="52175"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112</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6</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8</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四</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上午</a:t>
                      </a:r>
                      <a:r>
                        <a:rPr lang="en-US" altLang="zh-TW" sz="2400" baseline="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10</a:t>
                      </a:r>
                      <a:r>
                        <a:rPr lang="zh-TW" altLang="en-US" sz="2400" baseline="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2400" baseline="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00</a:t>
                      </a:r>
                      <a:r>
                        <a:rPr lang="zh-TW" altLang="en-US" sz="2400" baseline="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起</a:t>
                      </a:r>
                      <a:endParaRPr lang="en-US" altLang="zh-TW" sz="2400" baseline="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a:p>
                      <a:r>
                        <a:rPr lang="en-US" altLang="zh-TW" sz="2400" baseline="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112</a:t>
                      </a:r>
                      <a:r>
                        <a:rPr lang="zh-TW" altLang="en-US" sz="2400" baseline="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400" baseline="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6</a:t>
                      </a:r>
                      <a:r>
                        <a:rPr lang="zh-TW" altLang="en-US" sz="2400" baseline="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400" baseline="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12</a:t>
                      </a:r>
                      <a:r>
                        <a:rPr lang="zh-TW" altLang="en-US" sz="2400" baseline="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400" baseline="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baseline="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一</a:t>
                      </a:r>
                      <a:r>
                        <a:rPr lang="en-US" altLang="zh-TW" sz="2400" baseline="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baseline="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下午</a:t>
                      </a:r>
                      <a:r>
                        <a:rPr lang="en-US" altLang="zh-TW" sz="2400" baseline="0" dirty="0">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sz="2400" baseline="0" dirty="0">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2400" baseline="0" dirty="0">
                          <a:latin typeface="Times New Roman" panose="02020603050405020304" pitchFamily="18" charset="0"/>
                          <a:ea typeface="微軟正黑體" panose="020B0604030504040204" pitchFamily="34" charset="-120"/>
                          <a:cs typeface="Times New Roman" panose="02020603050405020304" pitchFamily="18" charset="0"/>
                        </a:rPr>
                        <a:t>00</a:t>
                      </a:r>
                      <a:r>
                        <a:rPr lang="zh-TW" altLang="en-US" sz="2400" baseline="0" dirty="0">
                          <a:latin typeface="Times New Roman" panose="02020603050405020304" pitchFamily="18" charset="0"/>
                          <a:ea typeface="微軟正黑體" panose="020B0604030504040204" pitchFamily="34" charset="-120"/>
                          <a:cs typeface="Times New Roman" panose="02020603050405020304" pitchFamily="18" charset="0"/>
                        </a:rPr>
                        <a:t>止</a:t>
                      </a:r>
                      <a:endPar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L="104344" marR="104344" marT="52175" marB="52175"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701937">
                <a:tc>
                  <a:txBody>
                    <a:bodyPr/>
                    <a:lstStyle/>
                    <a:p>
                      <a:pPr algn="ct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放榜</a:t>
                      </a:r>
                    </a:p>
                  </a:txBody>
                  <a:tcPr marL="104344" marR="104344" marT="52175" marB="52175"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CC"/>
                    </a:solidFill>
                  </a:tcPr>
                </a:tc>
                <a:tc>
                  <a:txBody>
                    <a:bodyPr/>
                    <a:lstStyle/>
                    <a:p>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112</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6</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15</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四</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上午  </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9</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00</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起</a:t>
                      </a:r>
                    </a:p>
                  </a:txBody>
                  <a:tcPr marL="104344" marR="104344" marT="52175" marB="52175"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CC"/>
                    </a:solidFill>
                  </a:tcPr>
                </a:tc>
                <a:extLst>
                  <a:ext uri="{0D108BD9-81ED-4DB2-BD59-A6C34878D82A}">
                    <a16:rowId xmlns:a16="http://schemas.microsoft.com/office/drawing/2014/main" val="10004"/>
                  </a:ext>
                </a:extLst>
              </a:tr>
              <a:tr h="907045">
                <a:tc>
                  <a:txBody>
                    <a:bodyPr/>
                    <a:lstStyle/>
                    <a:p>
                      <a:pPr algn="ctr"/>
                      <a:r>
                        <a:rPr lang="zh-TW" altLang="en-US" sz="2400" b="1" dirty="0">
                          <a:latin typeface="Times New Roman" panose="02020603050405020304" pitchFamily="18" charset="0"/>
                          <a:ea typeface="微軟正黑體" panose="020B0604030504040204" pitchFamily="34" charset="-120"/>
                          <a:cs typeface="Times New Roman" panose="02020603050405020304" pitchFamily="18" charset="0"/>
                        </a:rPr>
                        <a:t>錄取</a:t>
                      </a:r>
                      <a:r>
                        <a:rPr lang="zh-TW" altLang="en-US" sz="2400" b="1"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報到與</a:t>
                      </a:r>
                      <a:r>
                        <a:rPr lang="zh-TW" altLang="en-US" sz="24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放棄錄取資格截止日</a:t>
                      </a:r>
                    </a:p>
                  </a:txBody>
                  <a:tcPr marL="104344" marR="104344" marT="52175" marB="52175"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66"/>
                    </a:solidFill>
                  </a:tcPr>
                </a:tc>
                <a:tc>
                  <a:txBody>
                    <a:bodyPr/>
                    <a:lstStyle/>
                    <a:p>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112</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6</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19</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一</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下午  </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00</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止</a:t>
                      </a:r>
                    </a:p>
                  </a:txBody>
                  <a:tcPr marL="104344" marR="104344" marT="52175" marB="52175"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pic>
        <p:nvPicPr>
          <p:cNvPr id="7" name="圖片 6">
            <a:extLst>
              <a:ext uri="{FF2B5EF4-FFF2-40B4-BE49-F238E27FC236}">
                <a16:creationId xmlns:a16="http://schemas.microsoft.com/office/drawing/2014/main" id="{71E2D0F0-0640-45C9-9C75-7BA930A6704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605407">
            <a:off x="8841251" y="1123379"/>
            <a:ext cx="2450739" cy="3267650"/>
          </a:xfrm>
          <a:prstGeom prst="rect">
            <a:avLst/>
          </a:prstGeom>
        </p:spPr>
      </p:pic>
      <p:sp>
        <p:nvSpPr>
          <p:cNvPr id="8" name="文字方塊 7">
            <a:extLst>
              <a:ext uri="{FF2B5EF4-FFF2-40B4-BE49-F238E27FC236}">
                <a16:creationId xmlns:a16="http://schemas.microsoft.com/office/drawing/2014/main" id="{C2748F10-AB86-48EC-96F0-B13BCB80C58F}"/>
              </a:ext>
            </a:extLst>
          </p:cNvPr>
          <p:cNvSpPr txBox="1"/>
          <p:nvPr/>
        </p:nvSpPr>
        <p:spPr>
          <a:xfrm rot="577325">
            <a:off x="9474274" y="1694678"/>
            <a:ext cx="1380852" cy="400110"/>
          </a:xfrm>
          <a:prstGeom prst="rect">
            <a:avLst/>
          </a:prstGeom>
          <a:noFill/>
        </p:spPr>
        <p:txBody>
          <a:bodyPr wrap="square" rtlCol="0">
            <a:spAutoFit/>
          </a:bodyPr>
          <a:lstStyle/>
          <a:p>
            <a:pPr algn="ct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順利升學</a:t>
            </a:r>
          </a:p>
        </p:txBody>
      </p:sp>
      <p:pic>
        <p:nvPicPr>
          <p:cNvPr id="9" name="圖片 8">
            <a:extLst>
              <a:ext uri="{FF2B5EF4-FFF2-40B4-BE49-F238E27FC236}">
                <a16:creationId xmlns:a16="http://schemas.microsoft.com/office/drawing/2014/main" id="{A6989B7C-A941-412C-A3D1-4198A35C36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73964" y="5512037"/>
            <a:ext cx="3287600" cy="1365342"/>
          </a:xfrm>
          <a:prstGeom prst="rect">
            <a:avLst/>
          </a:prstGeom>
        </p:spPr>
      </p:pic>
      <p:sp>
        <p:nvSpPr>
          <p:cNvPr id="12" name="右彎箭號 11">
            <a:extLst>
              <a:ext uri="{FF2B5EF4-FFF2-40B4-BE49-F238E27FC236}">
                <a16:creationId xmlns:a16="http://schemas.microsoft.com/office/drawing/2014/main" id="{33B2E44F-FF69-407F-9804-229A1176ED9B}"/>
              </a:ext>
            </a:extLst>
          </p:cNvPr>
          <p:cNvSpPr/>
          <p:nvPr/>
        </p:nvSpPr>
        <p:spPr bwMode="auto">
          <a:xfrm rot="5400000">
            <a:off x="9403853" y="4474483"/>
            <a:ext cx="846526" cy="1347856"/>
          </a:xfrm>
          <a:prstGeom prst="bentArrow">
            <a:avLst>
              <a:gd name="adj1" fmla="val 25642"/>
              <a:gd name="adj2" fmla="val 29656"/>
              <a:gd name="adj3" fmla="val 43084"/>
              <a:gd name="adj4" fmla="val 0"/>
            </a:avLst>
          </a:prstGeom>
          <a:solidFill>
            <a:srgbClr val="FF8989"/>
          </a:solidFill>
          <a:ln w="28575">
            <a:noFill/>
            <a:round/>
            <a:headEnd/>
            <a:tailEnd type="triangle" w="med" len="med"/>
          </a:ln>
        </p:spPr>
        <p:txBody>
          <a:bodyPr rtlCol="0" anchor="ctr"/>
          <a:lstStyle/>
          <a:p>
            <a:pPr algn="ctr"/>
            <a:endParaRPr lang="zh-TW" altLang="en-US">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3" name="Text Box 17">
            <a:extLst>
              <a:ext uri="{FF2B5EF4-FFF2-40B4-BE49-F238E27FC236}">
                <a16:creationId xmlns:a16="http://schemas.microsoft.com/office/drawing/2014/main" id="{5F263EE1-1C33-45D7-B575-BC2A18E09CDA}"/>
              </a:ext>
            </a:extLst>
          </p:cNvPr>
          <p:cNvSpPr txBox="1">
            <a:spLocks noChangeArrowheads="1"/>
          </p:cNvSpPr>
          <p:nvPr/>
        </p:nvSpPr>
        <p:spPr bwMode="auto">
          <a:xfrm>
            <a:off x="9216410" y="4380386"/>
            <a:ext cx="96043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未錄取</a:t>
            </a:r>
          </a:p>
        </p:txBody>
      </p:sp>
      <p:sp>
        <p:nvSpPr>
          <p:cNvPr id="11" name="Text Box 22">
            <a:extLst>
              <a:ext uri="{FF2B5EF4-FFF2-40B4-BE49-F238E27FC236}">
                <a16:creationId xmlns:a16="http://schemas.microsoft.com/office/drawing/2014/main" id="{9A010571-455F-41F8-9FBF-3522F87130FE}"/>
              </a:ext>
            </a:extLst>
          </p:cNvPr>
          <p:cNvSpPr txBox="1">
            <a:spLocks noChangeArrowheads="1"/>
          </p:cNvSpPr>
          <p:nvPr/>
        </p:nvSpPr>
        <p:spPr bwMode="auto">
          <a:xfrm>
            <a:off x="9450548" y="5252310"/>
            <a:ext cx="16172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lang="zh-TW" altLang="en-US" sz="1800" b="1" dirty="0">
                <a:latin typeface="Times New Roman" panose="02020603050405020304" pitchFamily="18" charset="0"/>
                <a:ea typeface="微軟正黑體" panose="020B0604030504040204" pitchFamily="34" charset="-120"/>
                <a:cs typeface="Times New Roman" panose="02020603050405020304" pitchFamily="18" charset="0"/>
              </a:rPr>
              <a:t>下一入學管道</a:t>
            </a:r>
          </a:p>
        </p:txBody>
      </p:sp>
      <p:sp>
        <p:nvSpPr>
          <p:cNvPr id="17" name="Text Box 22">
            <a:extLst>
              <a:ext uri="{FF2B5EF4-FFF2-40B4-BE49-F238E27FC236}">
                <a16:creationId xmlns:a16="http://schemas.microsoft.com/office/drawing/2014/main" id="{9A010571-455F-41F8-9FBF-3522F87130FE}"/>
              </a:ext>
            </a:extLst>
          </p:cNvPr>
          <p:cNvSpPr txBox="1">
            <a:spLocks noChangeArrowheads="1"/>
          </p:cNvSpPr>
          <p:nvPr/>
        </p:nvSpPr>
        <p:spPr bwMode="auto">
          <a:xfrm>
            <a:off x="8951720" y="5699540"/>
            <a:ext cx="25637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lang="zh-TW" altLang="en-US" sz="1800" b="1" dirty="0" smtClean="0">
                <a:solidFill>
                  <a:srgbClr val="0070C0"/>
                </a:solidFill>
                <a:latin typeface="Times New Roman" panose="02020603050405020304" pitchFamily="18" charset="0"/>
                <a:ea typeface="微軟正黑體" panose="020B0604030504040204" pitchFamily="34" charset="-120"/>
                <a:cs typeface="Times New Roman" panose="02020603050405020304" pitchFamily="18" charset="0"/>
              </a:rPr>
              <a:t>中區五專</a:t>
            </a:r>
            <a:r>
              <a:rPr lang="zh-TW" altLang="en-US" sz="1800" b="1" dirty="0" smtClean="0">
                <a:solidFill>
                  <a:srgbClr val="7030A0"/>
                </a:solidFill>
                <a:latin typeface="Times New Roman" panose="02020603050405020304" pitchFamily="18" charset="0"/>
                <a:ea typeface="微軟正黑體" panose="020B0604030504040204" pitchFamily="34" charset="-120"/>
                <a:cs typeface="Times New Roman" panose="02020603050405020304" pitchFamily="18" charset="0"/>
              </a:rPr>
              <a:t>聯合免式入學</a:t>
            </a:r>
            <a:endParaRPr lang="zh-TW" altLang="en-US" sz="1800" b="1" dirty="0">
              <a:solidFill>
                <a:srgbClr val="7030A0"/>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10007615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群組 10">
            <a:extLst>
              <a:ext uri="{FF2B5EF4-FFF2-40B4-BE49-F238E27FC236}">
                <a16:creationId xmlns:a16="http://schemas.microsoft.com/office/drawing/2014/main" id="{C38DF1CF-66CC-497F-8B3C-0EC0E839540F}"/>
              </a:ext>
            </a:extLst>
          </p:cNvPr>
          <p:cNvGrpSpPr/>
          <p:nvPr/>
        </p:nvGrpSpPr>
        <p:grpSpPr>
          <a:xfrm>
            <a:off x="-362" y="4237"/>
            <a:ext cx="8743311" cy="605449"/>
            <a:chOff x="2" y="4235"/>
            <a:chExt cx="6015355" cy="605449"/>
          </a:xfrm>
        </p:grpSpPr>
        <p:sp>
          <p:nvSpPr>
            <p:cNvPr id="12" name="圓角化同側角落矩形 60">
              <a:extLst>
                <a:ext uri="{FF2B5EF4-FFF2-40B4-BE49-F238E27FC236}">
                  <a16:creationId xmlns:a16="http://schemas.microsoft.com/office/drawing/2014/main" id="{54943834-20EA-4F38-B410-C7C3AA5A5FD7}"/>
                </a:ext>
              </a:extLst>
            </p:cNvPr>
            <p:cNvSpPr/>
            <p:nvPr/>
          </p:nvSpPr>
          <p:spPr>
            <a:xfrm rot="16200000" flipH="1">
              <a:off x="2704955" y="-2700718"/>
              <a:ext cx="605449" cy="6015355"/>
            </a:xfrm>
            <a:prstGeom prst="round2SameRect">
              <a:avLst>
                <a:gd name="adj1" fmla="val 0"/>
                <a:gd name="adj2" fmla="val 50000"/>
              </a:avLst>
            </a:prstGeom>
            <a:gradFill flip="none" rotWithShape="1">
              <a:gsLst>
                <a:gs pos="0">
                  <a:schemeClr val="accent4">
                    <a:lumMod val="40000"/>
                    <a:lumOff val="60000"/>
                  </a:schemeClr>
                </a:gs>
                <a:gs pos="48000">
                  <a:srgbClr val="FFA54B"/>
                </a:gs>
                <a:gs pos="60000">
                  <a:srgbClr val="FFA54B"/>
                </a:gs>
                <a:gs pos="100000">
                  <a:schemeClr val="accent4">
                    <a:lumMod val="40000"/>
                    <a:lumOff val="60000"/>
                  </a:schemeClr>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13" name="圓角化同側角落矩形 61">
              <a:extLst>
                <a:ext uri="{FF2B5EF4-FFF2-40B4-BE49-F238E27FC236}">
                  <a16:creationId xmlns:a16="http://schemas.microsoft.com/office/drawing/2014/main" id="{DC9726E9-3583-45F5-BC0F-BECBBF8B6B03}"/>
                </a:ext>
              </a:extLst>
            </p:cNvPr>
            <p:cNvSpPr/>
            <p:nvPr/>
          </p:nvSpPr>
          <p:spPr>
            <a:xfrm rot="16200000" flipH="1">
              <a:off x="2747361" y="-2637214"/>
              <a:ext cx="508000" cy="5879628"/>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34" name="Google Shape;446;p38"/>
          <p:cNvSpPr txBox="1">
            <a:spLocks/>
          </p:cNvSpPr>
          <p:nvPr/>
        </p:nvSpPr>
        <p:spPr>
          <a:xfrm>
            <a:off x="-5128" y="-57125"/>
            <a:ext cx="8523487"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參、五專優先免試入學</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「超額比序總積分」採計項目</a:t>
            </a:r>
            <a:endParaRPr lang="en-US" dirty="0"/>
          </a:p>
        </p:txBody>
      </p:sp>
      <p:sp>
        <p:nvSpPr>
          <p:cNvPr id="6" name="圓角矩形 6">
            <a:extLst>
              <a:ext uri="{FF2B5EF4-FFF2-40B4-BE49-F238E27FC236}">
                <a16:creationId xmlns:a16="http://schemas.microsoft.com/office/drawing/2014/main" id="{C5083426-6EC0-41BA-A4FB-D5AA5E338EAE}"/>
              </a:ext>
            </a:extLst>
          </p:cNvPr>
          <p:cNvSpPr/>
          <p:nvPr/>
        </p:nvSpPr>
        <p:spPr bwMode="auto">
          <a:xfrm>
            <a:off x="3460017" y="1058064"/>
            <a:ext cx="5866865" cy="3186688"/>
          </a:xfrm>
          <a:prstGeom prst="roundRect">
            <a:avLst>
              <a:gd name="adj" fmla="val 7046"/>
            </a:avLst>
          </a:prstGeom>
          <a:solidFill>
            <a:srgbClr val="D3C4E6"/>
          </a:solidFill>
          <a:ln w="9525">
            <a:noFill/>
            <a:round/>
            <a:headEnd/>
            <a:tailEnd type="triangle" w="med" len="med"/>
          </a:ln>
          <a:effectLst>
            <a:outerShdw blurRad="127000" dist="38100" dir="2700000" algn="tl" rotWithShape="0">
              <a:prstClr val="black">
                <a:alpha val="40000"/>
              </a:prstClr>
            </a:outerShdw>
          </a:effectLst>
          <a:scene3d>
            <a:camera prst="orthographicFront">
              <a:rot lat="0" lon="0" rev="0"/>
            </a:camera>
            <a:lightRig rig="balanced" dir="t">
              <a:rot lat="0" lon="0" rev="8700000"/>
            </a:lightRig>
          </a:scene3d>
          <a:sp3d/>
        </p:spPr>
        <p:txBody>
          <a:bodyPr rtlCol="0" anchor="ctr"/>
          <a:lstStyle/>
          <a:p>
            <a:pPr algn="ctr"/>
            <a:endParaRPr lang="zh-TW" altLang="en-US" sz="2000"/>
          </a:p>
        </p:txBody>
      </p:sp>
      <p:sp>
        <p:nvSpPr>
          <p:cNvPr id="7" name="圓角矩形 4">
            <a:extLst>
              <a:ext uri="{FF2B5EF4-FFF2-40B4-BE49-F238E27FC236}">
                <a16:creationId xmlns:a16="http://schemas.microsoft.com/office/drawing/2014/main" id="{5C10AEEB-F744-4462-B0D2-F355F38EAE60}"/>
              </a:ext>
            </a:extLst>
          </p:cNvPr>
          <p:cNvSpPr/>
          <p:nvPr/>
        </p:nvSpPr>
        <p:spPr bwMode="auto">
          <a:xfrm>
            <a:off x="2646947" y="858520"/>
            <a:ext cx="1175792" cy="3616256"/>
          </a:xfrm>
          <a:prstGeom prst="roundRect">
            <a:avLst>
              <a:gd name="adj" fmla="val 7046"/>
            </a:avLst>
          </a:prstGeom>
          <a:gradFill flip="none" rotWithShape="1">
            <a:gsLst>
              <a:gs pos="0">
                <a:srgbClr val="8C64BC"/>
              </a:gs>
              <a:gs pos="74000">
                <a:srgbClr val="7030A0">
                  <a:tint val="44500"/>
                  <a:satMod val="160000"/>
                </a:srgbClr>
              </a:gs>
              <a:gs pos="100000">
                <a:srgbClr val="7030A0">
                  <a:tint val="23500"/>
                  <a:satMod val="160000"/>
                </a:srgbClr>
              </a:gs>
            </a:gsLst>
            <a:lin ang="10800000" scaled="1"/>
            <a:tileRect/>
          </a:gradFill>
          <a:ln w="9525">
            <a:noFill/>
            <a:round/>
            <a:headEnd/>
            <a:tailEnd type="triangl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algn="ctr"/>
            <a:endParaRPr lang="zh-TW" altLang="en-US" sz="2000"/>
          </a:p>
        </p:txBody>
      </p:sp>
      <p:graphicFrame>
        <p:nvGraphicFramePr>
          <p:cNvPr id="8" name="表格 7">
            <a:extLst>
              <a:ext uri="{FF2B5EF4-FFF2-40B4-BE49-F238E27FC236}">
                <a16:creationId xmlns:a16="http://schemas.microsoft.com/office/drawing/2014/main" id="{D75FDD71-C36A-45A7-AABB-08F2C65CA22C}"/>
              </a:ext>
            </a:extLst>
          </p:cNvPr>
          <p:cNvGraphicFramePr>
            <a:graphicFrameLocks noGrp="1"/>
          </p:cNvGraphicFramePr>
          <p:nvPr>
            <p:extLst>
              <p:ext uri="{D42A27DB-BD31-4B8C-83A1-F6EECF244321}">
                <p14:modId xmlns:p14="http://schemas.microsoft.com/office/powerpoint/2010/main" val="3103898205"/>
              </p:ext>
            </p:extLst>
          </p:nvPr>
        </p:nvGraphicFramePr>
        <p:xfrm>
          <a:off x="2593304" y="1119024"/>
          <a:ext cx="6474496" cy="3108960"/>
        </p:xfrm>
        <a:graphic>
          <a:graphicData uri="http://schemas.openxmlformats.org/drawingml/2006/table">
            <a:tbl>
              <a:tblPr firstRow="1" bandRow="1">
                <a:tableStyleId>{5C22544A-7EE6-4342-B048-85BDC9FD1C3A}</a:tableStyleId>
              </a:tblPr>
              <a:tblGrid>
                <a:gridCol w="1248796">
                  <a:extLst>
                    <a:ext uri="{9D8B030D-6E8A-4147-A177-3AD203B41FA5}">
                      <a16:colId xmlns:a16="http://schemas.microsoft.com/office/drawing/2014/main" val="20000"/>
                    </a:ext>
                  </a:extLst>
                </a:gridCol>
                <a:gridCol w="5225700">
                  <a:extLst>
                    <a:ext uri="{9D8B030D-6E8A-4147-A177-3AD203B41FA5}">
                      <a16:colId xmlns:a16="http://schemas.microsoft.com/office/drawing/2014/main" val="20001"/>
                    </a:ext>
                  </a:extLst>
                </a:gridCol>
              </a:tblGrid>
              <a:tr h="370840">
                <a:tc rowSpan="6">
                  <a:txBody>
                    <a:bodyPr/>
                    <a:lstStyle/>
                    <a:p>
                      <a:pPr algn="ctr"/>
                      <a:r>
                        <a:rPr lang="zh-TW" altLang="en-US" sz="3600" dirty="0">
                          <a:solidFill>
                            <a:schemeClr val="bg1"/>
                          </a:solidFill>
                          <a:latin typeface="Times New Roman" pitchFamily="18" charset="0"/>
                          <a:ea typeface="微軟正黑體" pitchFamily="34" charset="-120"/>
                          <a:cs typeface="Times New Roman" pitchFamily="18" charset="0"/>
                        </a:rPr>
                        <a:t>採</a:t>
                      </a:r>
                      <a:endParaRPr lang="en-US" altLang="zh-TW" sz="3600" dirty="0">
                        <a:solidFill>
                          <a:schemeClr val="bg1"/>
                        </a:solidFill>
                        <a:latin typeface="Times New Roman" pitchFamily="18" charset="0"/>
                        <a:ea typeface="微軟正黑體" pitchFamily="34" charset="-120"/>
                        <a:cs typeface="Times New Roman" pitchFamily="18" charset="0"/>
                      </a:endParaRPr>
                    </a:p>
                    <a:p>
                      <a:pPr algn="ctr"/>
                      <a:r>
                        <a:rPr lang="zh-TW" altLang="en-US" sz="3600" dirty="0">
                          <a:solidFill>
                            <a:schemeClr val="bg1"/>
                          </a:solidFill>
                          <a:latin typeface="Times New Roman" pitchFamily="18" charset="0"/>
                          <a:ea typeface="微軟正黑體" pitchFamily="34" charset="-120"/>
                          <a:cs typeface="Times New Roman" pitchFamily="18" charset="0"/>
                        </a:rPr>
                        <a:t>計</a:t>
                      </a:r>
                      <a:endParaRPr lang="en-US" altLang="zh-TW" sz="3600" dirty="0">
                        <a:solidFill>
                          <a:schemeClr val="bg1"/>
                        </a:solidFill>
                        <a:latin typeface="Times New Roman" pitchFamily="18" charset="0"/>
                        <a:ea typeface="微軟正黑體" pitchFamily="34" charset="-120"/>
                        <a:cs typeface="Times New Roman" pitchFamily="18" charset="0"/>
                      </a:endParaRPr>
                    </a:p>
                    <a:p>
                      <a:pPr algn="ctr"/>
                      <a:r>
                        <a:rPr lang="zh-TW" altLang="en-US" sz="3600" dirty="0">
                          <a:solidFill>
                            <a:schemeClr val="bg1"/>
                          </a:solidFill>
                          <a:latin typeface="Times New Roman" pitchFamily="18" charset="0"/>
                          <a:ea typeface="微軟正黑體" pitchFamily="34" charset="-120"/>
                          <a:cs typeface="Times New Roman" pitchFamily="18" charset="0"/>
                        </a:rPr>
                        <a:t>項</a:t>
                      </a:r>
                      <a:endParaRPr lang="en-US" altLang="zh-TW" sz="3600" dirty="0">
                        <a:solidFill>
                          <a:schemeClr val="bg1"/>
                        </a:solidFill>
                        <a:latin typeface="Times New Roman" pitchFamily="18" charset="0"/>
                        <a:ea typeface="微軟正黑體" pitchFamily="34" charset="-120"/>
                        <a:cs typeface="Times New Roman" pitchFamily="18" charset="0"/>
                      </a:endParaRPr>
                    </a:p>
                    <a:p>
                      <a:pPr algn="ctr"/>
                      <a:r>
                        <a:rPr lang="zh-TW" altLang="en-US" sz="3600" dirty="0">
                          <a:solidFill>
                            <a:schemeClr val="bg1"/>
                          </a:solidFill>
                          <a:latin typeface="Times New Roman" pitchFamily="18" charset="0"/>
                          <a:ea typeface="微軟正黑體" pitchFamily="34" charset="-120"/>
                          <a:cs typeface="Times New Roman" pitchFamily="18" charset="0"/>
                        </a:rPr>
                        <a:t>目</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800" b="0" dirty="0">
                          <a:solidFill>
                            <a:schemeClr val="tx1"/>
                          </a:solidFill>
                          <a:latin typeface="Times New Roman" pitchFamily="18" charset="0"/>
                          <a:ea typeface="微軟正黑體" pitchFamily="34" charset="-120"/>
                          <a:cs typeface="Times New Roman" pitchFamily="18" charset="0"/>
                        </a:rPr>
                        <a:t>多元學習表現</a:t>
                      </a:r>
                      <a:r>
                        <a:rPr lang="en-US" altLang="zh-TW" sz="2000" b="0" dirty="0">
                          <a:solidFill>
                            <a:schemeClr val="tx1"/>
                          </a:solidFill>
                          <a:latin typeface="Times New Roman" pitchFamily="18" charset="0"/>
                          <a:ea typeface="微軟正黑體" pitchFamily="34" charset="-120"/>
                          <a:cs typeface="Times New Roman" pitchFamily="18" charset="0"/>
                        </a:rPr>
                        <a:t>(</a:t>
                      </a:r>
                      <a:r>
                        <a:rPr lang="zh-TW" altLang="en-US" sz="2000" b="0" dirty="0">
                          <a:solidFill>
                            <a:schemeClr val="tx1"/>
                          </a:solidFill>
                          <a:latin typeface="Times New Roman" pitchFamily="18" charset="0"/>
                          <a:ea typeface="微軟正黑體" pitchFamily="34" charset="-120"/>
                          <a:cs typeface="Times New Roman" pitchFamily="18" charset="0"/>
                        </a:rPr>
                        <a:t>含服務學習及競賽</a:t>
                      </a:r>
                      <a:r>
                        <a:rPr lang="en-US" altLang="zh-TW" sz="2000" b="0" dirty="0">
                          <a:solidFill>
                            <a:schemeClr val="tx1"/>
                          </a:solidFill>
                          <a:latin typeface="Times New Roman" pitchFamily="18" charset="0"/>
                          <a:ea typeface="微軟正黑體" pitchFamily="34" charset="-120"/>
                          <a:cs typeface="Times New Roman" pitchFamily="18" charset="0"/>
                        </a:rPr>
                        <a:t>)</a:t>
                      </a:r>
                      <a:endParaRPr lang="zh-TW" altLang="en-US" sz="2000" b="0" dirty="0">
                        <a:solidFill>
                          <a:schemeClr val="tx1"/>
                        </a:solidFill>
                        <a:latin typeface="Times New Roman" pitchFamily="18" charset="0"/>
                        <a:ea typeface="微軟正黑體" pitchFamily="34" charset="-120"/>
                        <a:cs typeface="Times New Roman" pitchFamily="18" charset="0"/>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vMerge="1">
                  <a:txBody>
                    <a:bodyPr/>
                    <a:lstStyle/>
                    <a:p>
                      <a:endParaRPr lang="zh-TW" altLang="en-US" dirty="0"/>
                    </a:p>
                  </a:txBody>
                  <a:tcPr/>
                </a:tc>
                <a:tc>
                  <a:txBody>
                    <a:bodyPr/>
                    <a:lstStyle/>
                    <a:p>
                      <a:r>
                        <a:rPr lang="zh-TW" altLang="en-US" sz="2800" dirty="0">
                          <a:solidFill>
                            <a:srgbClr val="FF0000"/>
                          </a:solidFill>
                          <a:latin typeface="Times New Roman" pitchFamily="18" charset="0"/>
                          <a:ea typeface="微軟正黑體" pitchFamily="34" charset="-120"/>
                          <a:cs typeface="Times New Roman" pitchFamily="18" charset="0"/>
                        </a:rPr>
                        <a:t>技藝優良</a:t>
                      </a:r>
                    </a:p>
                  </a:txBody>
                  <a:tcPr anchor="ctr">
                    <a:lnL w="381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vMerge="1">
                  <a:txBody>
                    <a:bodyPr/>
                    <a:lstStyle/>
                    <a:p>
                      <a:endParaRPr lang="zh-TW" altLang="en-US" dirty="0"/>
                    </a:p>
                  </a:txBody>
                  <a:tcPr/>
                </a:tc>
                <a:tc>
                  <a:txBody>
                    <a:bodyPr/>
                    <a:lstStyle/>
                    <a:p>
                      <a:r>
                        <a:rPr lang="zh-TW" altLang="en-US" sz="2800" dirty="0">
                          <a:solidFill>
                            <a:schemeClr val="tx1"/>
                          </a:solidFill>
                          <a:latin typeface="Times New Roman" pitchFamily="18" charset="0"/>
                          <a:ea typeface="微軟正黑體" pitchFamily="34" charset="-120"/>
                          <a:cs typeface="Times New Roman" pitchFamily="18" charset="0"/>
                        </a:rPr>
                        <a:t>弱勢身分</a:t>
                      </a:r>
                    </a:p>
                  </a:txBody>
                  <a:tcPr anchor="ctr">
                    <a:lnL w="381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0840">
                <a:tc vMerge="1">
                  <a:txBody>
                    <a:bodyPr/>
                    <a:lstStyle/>
                    <a:p>
                      <a:endParaRPr lang="zh-TW" altLang="en-US" dirty="0"/>
                    </a:p>
                  </a:txBody>
                  <a:tcPr/>
                </a:tc>
                <a:tc>
                  <a:txBody>
                    <a:bodyPr/>
                    <a:lstStyle/>
                    <a:p>
                      <a:r>
                        <a:rPr lang="zh-TW" altLang="en-US" sz="2800" dirty="0">
                          <a:solidFill>
                            <a:schemeClr val="tx1"/>
                          </a:solidFill>
                          <a:latin typeface="Times New Roman" pitchFamily="18" charset="0"/>
                          <a:ea typeface="微軟正黑體" pitchFamily="34" charset="-120"/>
                          <a:cs typeface="Times New Roman" pitchFamily="18" charset="0"/>
                        </a:rPr>
                        <a:t>均衡學習</a:t>
                      </a:r>
                    </a:p>
                  </a:txBody>
                  <a:tcPr anchor="ctr">
                    <a:lnL w="381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70840">
                <a:tc vMerge="1">
                  <a:txBody>
                    <a:bodyPr/>
                    <a:lstStyle/>
                    <a:p>
                      <a:endParaRPr lang="zh-TW" altLang="en-US" dirty="0"/>
                    </a:p>
                  </a:txBody>
                  <a:tcPr/>
                </a:tc>
                <a:tc>
                  <a:txBody>
                    <a:bodyPr/>
                    <a:lstStyle/>
                    <a:p>
                      <a:r>
                        <a:rPr lang="zh-TW" altLang="en-US" sz="2800" dirty="0">
                          <a:solidFill>
                            <a:schemeClr val="tx1"/>
                          </a:solidFill>
                          <a:latin typeface="Times New Roman" pitchFamily="18" charset="0"/>
                          <a:ea typeface="微軟正黑體" pitchFamily="34" charset="-120"/>
                          <a:cs typeface="Times New Roman" pitchFamily="18" charset="0"/>
                        </a:rPr>
                        <a:t>國中教育會考</a:t>
                      </a:r>
                      <a:r>
                        <a:rPr lang="en-US" altLang="zh-TW" sz="2000" dirty="0">
                          <a:solidFill>
                            <a:schemeClr val="tx1"/>
                          </a:solidFill>
                          <a:latin typeface="Times New Roman" pitchFamily="18" charset="0"/>
                          <a:ea typeface="微軟正黑體" pitchFamily="34" charset="-120"/>
                          <a:cs typeface="Times New Roman" pitchFamily="18" charset="0"/>
                        </a:rPr>
                        <a:t>(</a:t>
                      </a:r>
                      <a:r>
                        <a:rPr lang="zh-TW" altLang="en-US" sz="2000" dirty="0">
                          <a:solidFill>
                            <a:schemeClr val="tx1"/>
                          </a:solidFill>
                          <a:latin typeface="Times New Roman" pitchFamily="18" charset="0"/>
                          <a:ea typeface="微軟正黑體" pitchFamily="34" charset="-120"/>
                          <a:cs typeface="Times New Roman" pitchFamily="18" charset="0"/>
                        </a:rPr>
                        <a:t>含寫作測驗</a:t>
                      </a:r>
                      <a:r>
                        <a:rPr lang="en-US" altLang="zh-TW" sz="2000" dirty="0">
                          <a:solidFill>
                            <a:schemeClr val="tx1"/>
                          </a:solidFill>
                          <a:latin typeface="Times New Roman" pitchFamily="18" charset="0"/>
                          <a:ea typeface="微軟正黑體" pitchFamily="34" charset="-120"/>
                          <a:cs typeface="Times New Roman" pitchFamily="18" charset="0"/>
                        </a:rPr>
                        <a:t>)</a:t>
                      </a:r>
                      <a:endParaRPr lang="zh-TW" altLang="en-US" sz="2000" dirty="0">
                        <a:solidFill>
                          <a:schemeClr val="tx1"/>
                        </a:solidFill>
                        <a:latin typeface="Times New Roman" pitchFamily="18" charset="0"/>
                        <a:ea typeface="微軟正黑體" pitchFamily="34" charset="-120"/>
                        <a:cs typeface="Times New Roman" pitchFamily="18" charset="0"/>
                      </a:endParaRPr>
                    </a:p>
                  </a:txBody>
                  <a:tcPr anchor="ctr">
                    <a:lnL w="381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70840">
                <a:tc vMerge="1">
                  <a:txBody>
                    <a:bodyPr/>
                    <a:lstStyle/>
                    <a:p>
                      <a:endParaRPr lang="zh-TW" altLang="en-US" dirty="0"/>
                    </a:p>
                  </a:txBody>
                  <a:tcPr/>
                </a:tc>
                <a:tc>
                  <a:txBody>
                    <a:bodyPr/>
                    <a:lstStyle/>
                    <a:p>
                      <a:r>
                        <a:rPr lang="zh-TW" altLang="en-US" sz="2800" dirty="0">
                          <a:solidFill>
                            <a:schemeClr val="tx1"/>
                          </a:solidFill>
                          <a:latin typeface="Times New Roman" pitchFamily="18" charset="0"/>
                          <a:ea typeface="微軟正黑體" pitchFamily="34" charset="-120"/>
                          <a:cs typeface="Times New Roman" pitchFamily="18" charset="0"/>
                        </a:rPr>
                        <a:t>志願序</a:t>
                      </a:r>
                    </a:p>
                  </a:txBody>
                  <a:tcPr anchor="ctr">
                    <a:lnL w="381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sp>
        <p:nvSpPr>
          <p:cNvPr id="9" name="矩形 8">
            <a:extLst>
              <a:ext uri="{FF2B5EF4-FFF2-40B4-BE49-F238E27FC236}">
                <a16:creationId xmlns:a16="http://schemas.microsoft.com/office/drawing/2014/main" id="{72F4EB3A-2955-47E0-B0BC-3CAF1296CFDF}"/>
              </a:ext>
            </a:extLst>
          </p:cNvPr>
          <p:cNvSpPr/>
          <p:nvPr/>
        </p:nvSpPr>
        <p:spPr>
          <a:xfrm>
            <a:off x="1187276" y="4952475"/>
            <a:ext cx="9800672" cy="1384995"/>
          </a:xfrm>
          <a:prstGeom prst="rect">
            <a:avLst/>
          </a:prstGeom>
        </p:spPr>
        <p:txBody>
          <a:bodyPr wrap="square">
            <a:spAutoFit/>
          </a:bodyPr>
          <a:lstStyle/>
          <a:p>
            <a:pPr marL="342900" lvl="0" indent="-342900" eaLnBrk="1" hangingPunct="1">
              <a:spcBef>
                <a:spcPts val="1200"/>
              </a:spcBef>
              <a:buFont typeface="Arial" panose="020B0604020202020204" pitchFamily="34" charset="0"/>
              <a:buChar char="•"/>
            </a:pPr>
            <a:r>
              <a:rPr kumimoji="0" lang="zh-TW" altLang="en-US" sz="280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2800" b="1"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國立五專招生學校</a:t>
            </a:r>
            <a:r>
              <a:rPr kumimoji="0" lang="zh-TW" altLang="en-US" sz="280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」及「</a:t>
            </a:r>
            <a:r>
              <a:rPr kumimoji="0" lang="zh-TW" altLang="en-US" sz="2800" b="1"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護理科</a:t>
            </a:r>
            <a:r>
              <a:rPr kumimoji="0" lang="zh-TW" altLang="en-US" sz="280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」皆須採計國中教育會考成績；</a:t>
            </a:r>
            <a:r>
              <a:rPr kumimoji="0" lang="zh-TW" altLang="en-US" sz="28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私立</a:t>
            </a:r>
            <a:r>
              <a:rPr kumimoji="0" lang="zh-TW" altLang="en-US" sz="280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五專招生學校</a:t>
            </a:r>
            <a:r>
              <a:rPr kumimoji="0" lang="zh-TW" altLang="en-US" sz="28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除護理科外</a:t>
            </a:r>
            <a:r>
              <a:rPr kumimoji="0" lang="zh-TW" altLang="en-US" sz="280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，由各校自訂是否採計國中教育會考成績。</a:t>
            </a:r>
            <a:endParaRPr kumimoji="0" lang="en-US" altLang="zh-TW" sz="280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3" name="右大括弧 2"/>
          <p:cNvSpPr/>
          <p:nvPr/>
        </p:nvSpPr>
        <p:spPr>
          <a:xfrm>
            <a:off x="9387281" y="1409350"/>
            <a:ext cx="209725" cy="1602298"/>
          </a:xfrm>
          <a:prstGeom prst="rightBrace">
            <a:avLst/>
          </a:prstGeom>
          <a:ln w="38100">
            <a:solidFill>
              <a:srgbClr val="FF0000"/>
            </a:solidFill>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zh-TW" altLang="en-US"/>
          </a:p>
        </p:txBody>
      </p:sp>
      <p:sp>
        <p:nvSpPr>
          <p:cNvPr id="4" name="文字方塊 3"/>
          <p:cNvSpPr txBox="1"/>
          <p:nvPr/>
        </p:nvSpPr>
        <p:spPr>
          <a:xfrm>
            <a:off x="9880870" y="1786854"/>
            <a:ext cx="1897273" cy="646331"/>
          </a:xfrm>
          <a:prstGeom prst="rect">
            <a:avLst/>
          </a:prstGeom>
          <a:noFill/>
        </p:spPr>
        <p:txBody>
          <a:bodyPr wrap="square" rtlCol="0">
            <a:spAutoFit/>
          </a:bodyPr>
          <a:lstStyle/>
          <a:p>
            <a:r>
              <a:rPr lang="zh-TW" altLang="en-US" dirty="0" smtClean="0">
                <a:latin typeface="微軟正黑體" panose="020B0604030504040204" pitchFamily="34" charset="-120"/>
                <a:ea typeface="微軟正黑體" panose="020B0604030504040204" pitchFamily="34" charset="-120"/>
              </a:rPr>
              <a:t>在校成績</a:t>
            </a:r>
            <a:r>
              <a:rPr lang="en-US" altLang="zh-TW" dirty="0" smtClean="0">
                <a:latin typeface="微軟正黑體" panose="020B0604030504040204" pitchFamily="34" charset="-120"/>
                <a:ea typeface="微軟正黑體" panose="020B0604030504040204" pitchFamily="34" charset="-120"/>
              </a:rPr>
              <a:t>:42</a:t>
            </a:r>
            <a:r>
              <a:rPr lang="zh-TW" altLang="en-US" dirty="0" smtClean="0">
                <a:latin typeface="微軟正黑體" panose="020B0604030504040204" pitchFamily="34" charset="-120"/>
                <a:ea typeface="微軟正黑體" panose="020B0604030504040204" pitchFamily="34" charset="-120"/>
              </a:rPr>
              <a:t>分</a:t>
            </a:r>
            <a:endParaRPr lang="en-US" altLang="zh-TW" dirty="0" smtClean="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積分證明單</a:t>
            </a:r>
          </a:p>
        </p:txBody>
      </p:sp>
      <p:sp>
        <p:nvSpPr>
          <p:cNvPr id="14" name="文字方塊 13"/>
          <p:cNvSpPr txBox="1"/>
          <p:nvPr/>
        </p:nvSpPr>
        <p:spPr>
          <a:xfrm>
            <a:off x="9798341" y="3132058"/>
            <a:ext cx="1828800" cy="369332"/>
          </a:xfrm>
          <a:prstGeom prst="rect">
            <a:avLst/>
          </a:prstGeom>
          <a:noFill/>
        </p:spPr>
        <p:txBody>
          <a:bodyPr wrap="square" rtlCol="0">
            <a:spAutoFit/>
          </a:bodyPr>
          <a:lstStyle/>
          <a:p>
            <a:r>
              <a:rPr lang="zh-TW" altLang="en-US" dirty="0" smtClean="0">
                <a:latin typeface="微軟正黑體" panose="020B0604030504040204" pitchFamily="34" charset="-120"/>
                <a:ea typeface="微軟正黑體" panose="020B0604030504040204" pitchFamily="34" charset="-120"/>
              </a:rPr>
              <a:t>會考成績</a:t>
            </a:r>
            <a:r>
              <a:rPr lang="en-US" altLang="zh-TW" dirty="0" smtClean="0">
                <a:latin typeface="微軟正黑體" panose="020B0604030504040204" pitchFamily="34" charset="-120"/>
                <a:ea typeface="微軟正黑體" panose="020B0604030504040204" pitchFamily="34" charset="-120"/>
              </a:rPr>
              <a:t>:33</a:t>
            </a:r>
            <a:r>
              <a:rPr lang="zh-TW" altLang="en-US" dirty="0" smtClean="0">
                <a:latin typeface="微軟正黑體" panose="020B0604030504040204" pitchFamily="34" charset="-120"/>
                <a:ea typeface="微軟正黑體" panose="020B0604030504040204" pitchFamily="34" charset="-120"/>
              </a:rPr>
              <a:t>分</a:t>
            </a:r>
            <a:endParaRPr lang="en-US" altLang="zh-TW" dirty="0" smtClean="0">
              <a:latin typeface="微軟正黑體" panose="020B0604030504040204" pitchFamily="34" charset="-120"/>
              <a:ea typeface="微軟正黑體" panose="020B0604030504040204" pitchFamily="34" charset="-120"/>
            </a:endParaRPr>
          </a:p>
        </p:txBody>
      </p:sp>
      <p:sp>
        <p:nvSpPr>
          <p:cNvPr id="15" name="文字方塊 14"/>
          <p:cNvSpPr txBox="1"/>
          <p:nvPr/>
        </p:nvSpPr>
        <p:spPr>
          <a:xfrm>
            <a:off x="9799757" y="3721666"/>
            <a:ext cx="1519769" cy="369332"/>
          </a:xfrm>
          <a:prstGeom prst="rect">
            <a:avLst/>
          </a:prstGeom>
          <a:noFill/>
        </p:spPr>
        <p:txBody>
          <a:bodyPr wrap="square" rtlCol="0">
            <a:spAutoFit/>
          </a:bodyPr>
          <a:lstStyle/>
          <a:p>
            <a:r>
              <a:rPr lang="zh-TW" altLang="en-US" dirty="0" smtClean="0">
                <a:latin typeface="微軟正黑體" panose="020B0604030504040204" pitchFamily="34" charset="-120"/>
                <a:ea typeface="微軟正黑體" panose="020B0604030504040204" pitchFamily="34" charset="-120"/>
              </a:rPr>
              <a:t>志願序</a:t>
            </a:r>
            <a:r>
              <a:rPr lang="en-US" altLang="zh-TW" dirty="0" smtClean="0">
                <a:latin typeface="微軟正黑體" panose="020B0604030504040204" pitchFamily="34" charset="-120"/>
                <a:ea typeface="微軟正黑體" panose="020B0604030504040204" pitchFamily="34" charset="-120"/>
              </a:rPr>
              <a:t>:26</a:t>
            </a:r>
            <a:r>
              <a:rPr lang="zh-TW" altLang="en-US" dirty="0" smtClean="0">
                <a:latin typeface="微軟正黑體" panose="020B0604030504040204" pitchFamily="34" charset="-120"/>
                <a:ea typeface="微軟正黑體" panose="020B0604030504040204" pitchFamily="34" charset="-120"/>
              </a:rPr>
              <a:t>分</a:t>
            </a:r>
            <a:endParaRPr lang="en-US" altLang="zh-TW" dirty="0" smtClean="0">
              <a:latin typeface="微軟正黑體" panose="020B0604030504040204" pitchFamily="34" charset="-120"/>
              <a:ea typeface="微軟正黑體" panose="020B0604030504040204" pitchFamily="34" charset="-120"/>
            </a:endParaRPr>
          </a:p>
        </p:txBody>
      </p:sp>
      <p:sp>
        <p:nvSpPr>
          <p:cNvPr id="16" name="文字方塊 15"/>
          <p:cNvSpPr txBox="1"/>
          <p:nvPr/>
        </p:nvSpPr>
        <p:spPr>
          <a:xfrm>
            <a:off x="9779199" y="4408170"/>
            <a:ext cx="2134998" cy="461665"/>
          </a:xfrm>
          <a:prstGeom prst="rect">
            <a:avLst/>
          </a:prstGeom>
          <a:noFill/>
        </p:spPr>
        <p:txBody>
          <a:bodyPr wrap="square" rtlCol="0">
            <a:spAutoFit/>
          </a:bodyPr>
          <a:lstStyle/>
          <a:p>
            <a:r>
              <a:rPr lang="zh-TW" altLang="en-US" sz="2400" b="1" dirty="0" smtClean="0">
                <a:solidFill>
                  <a:srgbClr val="FF0000"/>
                </a:solidFill>
                <a:latin typeface="微軟正黑體" panose="020B0604030504040204" pitchFamily="34" charset="-120"/>
                <a:ea typeface="微軟正黑體" panose="020B0604030504040204" pitchFamily="34" charset="-120"/>
              </a:rPr>
              <a:t>總積分</a:t>
            </a:r>
            <a:r>
              <a:rPr lang="en-US" altLang="zh-TW" sz="2400" b="1" dirty="0" smtClean="0">
                <a:solidFill>
                  <a:srgbClr val="FF0000"/>
                </a:solidFill>
                <a:latin typeface="微軟正黑體" panose="020B0604030504040204" pitchFamily="34" charset="-120"/>
                <a:ea typeface="微軟正黑體" panose="020B0604030504040204" pitchFamily="34" charset="-120"/>
              </a:rPr>
              <a:t>101</a:t>
            </a:r>
            <a:r>
              <a:rPr lang="zh-TW" altLang="en-US" sz="2400" b="1" dirty="0" smtClean="0">
                <a:solidFill>
                  <a:srgbClr val="FF0000"/>
                </a:solidFill>
                <a:latin typeface="微軟正黑體" panose="020B0604030504040204" pitchFamily="34" charset="-120"/>
                <a:ea typeface="微軟正黑體" panose="020B0604030504040204" pitchFamily="34" charset="-120"/>
              </a:rPr>
              <a:t>分</a:t>
            </a:r>
            <a:endParaRPr lang="en-US" altLang="zh-TW" sz="2400" b="1" dirty="0" smtClean="0">
              <a:solidFill>
                <a:srgbClr val="FF0000"/>
              </a:solidFill>
              <a:latin typeface="微軟正黑體" panose="020B0604030504040204" pitchFamily="34" charset="-120"/>
              <a:ea typeface="微軟正黑體" panose="020B0604030504040204" pitchFamily="34" charset="-120"/>
            </a:endParaRPr>
          </a:p>
        </p:txBody>
      </p:sp>
      <p:sp>
        <p:nvSpPr>
          <p:cNvPr id="2" name="加號 1"/>
          <p:cNvSpPr/>
          <p:nvPr/>
        </p:nvSpPr>
        <p:spPr>
          <a:xfrm>
            <a:off x="10336530" y="2609850"/>
            <a:ext cx="403860" cy="335280"/>
          </a:xfrm>
          <a:prstGeom prst="mathPlu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加號 16"/>
          <p:cNvSpPr/>
          <p:nvPr/>
        </p:nvSpPr>
        <p:spPr>
          <a:xfrm>
            <a:off x="10357711" y="3425190"/>
            <a:ext cx="403860" cy="335280"/>
          </a:xfrm>
          <a:prstGeom prst="mathPlu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等於 4"/>
          <p:cNvSpPr/>
          <p:nvPr/>
        </p:nvSpPr>
        <p:spPr>
          <a:xfrm rot="5400000">
            <a:off x="10396153" y="4063933"/>
            <a:ext cx="358140" cy="330334"/>
          </a:xfrm>
          <a:prstGeom prst="mathEqual">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Tree>
    <p:extLst>
      <p:ext uri="{BB962C8B-B14F-4D97-AF65-F5344CB8AC3E}">
        <p14:creationId xmlns:p14="http://schemas.microsoft.com/office/powerpoint/2010/main" val="2619940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circle(in)">
                                      <p:cBhvr>
                                        <p:cTn id="13" dur="2000"/>
                                        <p:tgtEl>
                                          <p:spTgt spid="2"/>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circle(in)">
                                      <p:cBhvr>
                                        <p:cTn id="16" dur="20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barn(inVertical)">
                                      <p:cBhvr>
                                        <p:cTn id="21" dur="500"/>
                                        <p:tgtEl>
                                          <p:spTgt spid="17"/>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barn(inVertical)">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14" grpId="0"/>
      <p:bldP spid="15" grpId="0"/>
      <p:bldP spid="16" grpId="0"/>
      <p:bldP spid="2" grpId="0" animBg="1"/>
      <p:bldP spid="17" grpId="0" animBg="1"/>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群組 6">
            <a:extLst>
              <a:ext uri="{FF2B5EF4-FFF2-40B4-BE49-F238E27FC236}">
                <a16:creationId xmlns:a16="http://schemas.microsoft.com/office/drawing/2014/main" id="{BC46A0A6-FCB8-47F1-9956-CCBFEC7C8E21}"/>
              </a:ext>
            </a:extLst>
          </p:cNvPr>
          <p:cNvGrpSpPr/>
          <p:nvPr/>
        </p:nvGrpSpPr>
        <p:grpSpPr>
          <a:xfrm>
            <a:off x="-362" y="4237"/>
            <a:ext cx="7508068" cy="605449"/>
            <a:chOff x="2" y="4235"/>
            <a:chExt cx="6015355" cy="605449"/>
          </a:xfrm>
        </p:grpSpPr>
        <p:sp>
          <p:nvSpPr>
            <p:cNvPr id="8" name="圓角化同側角落矩形 60">
              <a:extLst>
                <a:ext uri="{FF2B5EF4-FFF2-40B4-BE49-F238E27FC236}">
                  <a16:creationId xmlns:a16="http://schemas.microsoft.com/office/drawing/2014/main" id="{F5E512D2-91D2-4EE1-9AB7-44AEB309EA35}"/>
                </a:ext>
              </a:extLst>
            </p:cNvPr>
            <p:cNvSpPr/>
            <p:nvPr/>
          </p:nvSpPr>
          <p:spPr>
            <a:xfrm rot="16200000" flipH="1">
              <a:off x="2704955" y="-2700718"/>
              <a:ext cx="605449" cy="6015355"/>
            </a:xfrm>
            <a:prstGeom prst="round2SameRect">
              <a:avLst>
                <a:gd name="adj1" fmla="val 0"/>
                <a:gd name="adj2" fmla="val 50000"/>
              </a:avLst>
            </a:prstGeom>
            <a:gradFill flip="none" rotWithShape="1">
              <a:gsLst>
                <a:gs pos="0">
                  <a:schemeClr val="accent4">
                    <a:lumMod val="40000"/>
                    <a:lumOff val="60000"/>
                  </a:schemeClr>
                </a:gs>
                <a:gs pos="48000">
                  <a:srgbClr val="FFA54B"/>
                </a:gs>
                <a:gs pos="60000">
                  <a:srgbClr val="FFA54B"/>
                </a:gs>
                <a:gs pos="100000">
                  <a:schemeClr val="accent4">
                    <a:lumMod val="40000"/>
                    <a:lumOff val="60000"/>
                  </a:schemeClr>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9" name="圓角化同側角落矩形 61">
              <a:extLst>
                <a:ext uri="{FF2B5EF4-FFF2-40B4-BE49-F238E27FC236}">
                  <a16:creationId xmlns:a16="http://schemas.microsoft.com/office/drawing/2014/main" id="{1F1505ED-3C7E-4DF6-8660-8C4073BBAB40}"/>
                </a:ext>
              </a:extLst>
            </p:cNvPr>
            <p:cNvSpPr/>
            <p:nvPr/>
          </p:nvSpPr>
          <p:spPr>
            <a:xfrm rot="16200000" flipH="1">
              <a:off x="2747361" y="-2637214"/>
              <a:ext cx="508000" cy="5879628"/>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34" name="Google Shape;446;p38"/>
          <p:cNvSpPr txBox="1">
            <a:spLocks/>
          </p:cNvSpPr>
          <p:nvPr/>
        </p:nvSpPr>
        <p:spPr>
          <a:xfrm>
            <a:off x="-5131" y="-57125"/>
            <a:ext cx="7320331"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參、五專優先免試入學</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超額比序積分對照表</a:t>
            </a:r>
            <a:endParaRPr lang="en-US" dirty="0"/>
          </a:p>
        </p:txBody>
      </p:sp>
      <p:graphicFrame>
        <p:nvGraphicFramePr>
          <p:cNvPr id="6" name="內容版面配置區 4">
            <a:extLst>
              <a:ext uri="{FF2B5EF4-FFF2-40B4-BE49-F238E27FC236}">
                <a16:creationId xmlns:a16="http://schemas.microsoft.com/office/drawing/2014/main" id="{3BD62B8A-AE19-4E55-B40C-52752D29265F}"/>
              </a:ext>
            </a:extLst>
          </p:cNvPr>
          <p:cNvGraphicFramePr>
            <a:graphicFrameLocks/>
          </p:cNvGraphicFramePr>
          <p:nvPr>
            <p:extLst>
              <p:ext uri="{D42A27DB-BD31-4B8C-83A1-F6EECF244321}">
                <p14:modId xmlns:p14="http://schemas.microsoft.com/office/powerpoint/2010/main" val="1187184524"/>
              </p:ext>
            </p:extLst>
          </p:nvPr>
        </p:nvGraphicFramePr>
        <p:xfrm>
          <a:off x="1295400" y="869043"/>
          <a:ext cx="9601202" cy="5547551"/>
        </p:xfrm>
        <a:graphic>
          <a:graphicData uri="http://schemas.openxmlformats.org/drawingml/2006/table">
            <a:tbl>
              <a:tblPr firstRow="1" bandRow="1">
                <a:tableStyleId>{5940675A-B579-460E-94D1-54222C63F5DA}</a:tableStyleId>
              </a:tblPr>
              <a:tblGrid>
                <a:gridCol w="1692255">
                  <a:extLst>
                    <a:ext uri="{9D8B030D-6E8A-4147-A177-3AD203B41FA5}">
                      <a16:colId xmlns:a16="http://schemas.microsoft.com/office/drawing/2014/main" val="20000"/>
                    </a:ext>
                  </a:extLst>
                </a:gridCol>
                <a:gridCol w="1848205">
                  <a:extLst>
                    <a:ext uri="{9D8B030D-6E8A-4147-A177-3AD203B41FA5}">
                      <a16:colId xmlns:a16="http://schemas.microsoft.com/office/drawing/2014/main" val="20001"/>
                    </a:ext>
                  </a:extLst>
                </a:gridCol>
                <a:gridCol w="1428159">
                  <a:extLst>
                    <a:ext uri="{9D8B030D-6E8A-4147-A177-3AD203B41FA5}">
                      <a16:colId xmlns:a16="http://schemas.microsoft.com/office/drawing/2014/main" val="20002"/>
                    </a:ext>
                  </a:extLst>
                </a:gridCol>
                <a:gridCol w="1428159">
                  <a:extLst>
                    <a:ext uri="{9D8B030D-6E8A-4147-A177-3AD203B41FA5}">
                      <a16:colId xmlns:a16="http://schemas.microsoft.com/office/drawing/2014/main" val="20003"/>
                    </a:ext>
                  </a:extLst>
                </a:gridCol>
                <a:gridCol w="1932215">
                  <a:extLst>
                    <a:ext uri="{9D8B030D-6E8A-4147-A177-3AD203B41FA5}">
                      <a16:colId xmlns:a16="http://schemas.microsoft.com/office/drawing/2014/main" val="20004"/>
                    </a:ext>
                  </a:extLst>
                </a:gridCol>
                <a:gridCol w="1272209">
                  <a:extLst>
                    <a:ext uri="{9D8B030D-6E8A-4147-A177-3AD203B41FA5}">
                      <a16:colId xmlns:a16="http://schemas.microsoft.com/office/drawing/2014/main" val="20005"/>
                    </a:ext>
                  </a:extLst>
                </a:gridCol>
              </a:tblGrid>
              <a:tr h="960122">
                <a:tc>
                  <a:txBody>
                    <a:bodyPr/>
                    <a:lstStyle/>
                    <a:p>
                      <a:pPr algn="ctr"/>
                      <a:r>
                        <a:rPr lang="zh-TW" altLang="en-US" sz="2800" b="1" dirty="0">
                          <a:latin typeface="Times New Roman" panose="02020603050405020304" pitchFamily="18" charset="0"/>
                          <a:ea typeface="微軟正黑體" panose="020B0604030504040204" pitchFamily="34" charset="-120"/>
                          <a:cs typeface="Times New Roman" panose="02020603050405020304" pitchFamily="18" charset="0"/>
                        </a:rPr>
                        <a:t>主項目</a:t>
                      </a:r>
                    </a:p>
                  </a:txBody>
                  <a:tcPr marL="106680" marR="106680" marT="53341" marB="53341" anchor="ctr">
                    <a:lnL w="12700" cmpd="sng">
                      <a:noFill/>
                    </a:lnL>
                    <a:lnR w="28575" cap="flat" cmpd="sng" algn="ctr">
                      <a:solidFill>
                        <a:schemeClr val="bg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2CC">
                        <a:alpha val="36078"/>
                      </a:srgbClr>
                    </a:solidFill>
                  </a:tcPr>
                </a:tc>
                <a:tc>
                  <a:txBody>
                    <a:bodyPr/>
                    <a:lstStyle/>
                    <a:p>
                      <a:pPr algn="ctr"/>
                      <a:r>
                        <a:rPr lang="zh-TW" altLang="en-US" sz="2300" dirty="0">
                          <a:latin typeface="Times New Roman" panose="02020603050405020304" pitchFamily="18" charset="0"/>
                          <a:ea typeface="微軟正黑體" panose="020B0604030504040204" pitchFamily="34" charset="-120"/>
                          <a:cs typeface="Times New Roman" panose="02020603050405020304" pitchFamily="18" charset="0"/>
                        </a:rPr>
                        <a:t>分項目</a:t>
                      </a:r>
                    </a:p>
                  </a:txBody>
                  <a:tcPr marL="106680" marR="106680" marT="53341" marB="53341"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2CC">
                        <a:alpha val="36078"/>
                      </a:srgbClr>
                    </a:solidFill>
                  </a:tcPr>
                </a:tc>
                <a:tc>
                  <a:txBody>
                    <a:bodyPr/>
                    <a:lstStyle/>
                    <a:p>
                      <a:pPr algn="ctr"/>
                      <a:r>
                        <a:rPr lang="zh-TW" altLang="en-US" sz="2300" dirty="0">
                          <a:latin typeface="Times New Roman" panose="02020603050405020304" pitchFamily="18" charset="0"/>
                          <a:ea typeface="微軟正黑體" panose="020B0604030504040204" pitchFamily="34" charset="-120"/>
                          <a:cs typeface="Times New Roman" panose="02020603050405020304" pitchFamily="18" charset="0"/>
                        </a:rPr>
                        <a:t>單項</a:t>
                      </a:r>
                      <a:endParaRPr lang="en-US" altLang="zh-TW" sz="2300" dirty="0">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zh-TW" altLang="en-US" sz="2300" dirty="0">
                          <a:latin typeface="Times New Roman" panose="02020603050405020304" pitchFamily="18" charset="0"/>
                          <a:ea typeface="微軟正黑體" panose="020B0604030504040204" pitchFamily="34" charset="-120"/>
                          <a:cs typeface="Times New Roman" panose="02020603050405020304" pitchFamily="18" charset="0"/>
                        </a:rPr>
                        <a:t>積分上限</a:t>
                      </a:r>
                    </a:p>
                  </a:txBody>
                  <a:tcPr marL="106680" marR="106680" marT="53341" marB="53341"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2CC">
                        <a:alpha val="36078"/>
                      </a:srgbClr>
                    </a:solidFill>
                  </a:tcPr>
                </a:tc>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積分</a:t>
                      </a:r>
                      <a:endPar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上限</a:t>
                      </a:r>
                    </a:p>
                  </a:txBody>
                  <a:tcPr marL="106680" marR="106680" marT="53341" marB="53341"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2CC">
                        <a:alpha val="36078"/>
                      </a:srgbClr>
                    </a:solidFill>
                  </a:tcPr>
                </a:tc>
                <a:tc>
                  <a:txBody>
                    <a:bodyPr/>
                    <a:lstStyle/>
                    <a:p>
                      <a:pPr algn="ctr"/>
                      <a:r>
                        <a:rPr lang="zh-TW" altLang="en-US" sz="2800" b="1" dirty="0">
                          <a:latin typeface="Times New Roman" panose="02020603050405020304" pitchFamily="18" charset="0"/>
                          <a:ea typeface="微軟正黑體" panose="020B0604030504040204" pitchFamily="34" charset="-120"/>
                          <a:cs typeface="Times New Roman" panose="02020603050405020304" pitchFamily="18" charset="0"/>
                        </a:rPr>
                        <a:t>主項目</a:t>
                      </a:r>
                    </a:p>
                  </a:txBody>
                  <a:tcPr marL="106680" marR="106680" marT="53341" marB="53341"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2CC">
                        <a:alpha val="36078"/>
                      </a:srgbClr>
                    </a:solidFill>
                  </a:tcPr>
                </a:tc>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積分上限</a:t>
                      </a:r>
                    </a:p>
                  </a:txBody>
                  <a:tcPr marL="106680" marR="106680" marT="53341" marB="53341" anchor="ctr">
                    <a:lnL w="28575" cap="flat" cmpd="sng" algn="ctr">
                      <a:solidFill>
                        <a:schemeClr val="bg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2CC">
                        <a:alpha val="36078"/>
                      </a:srgbClr>
                    </a:solidFill>
                  </a:tcPr>
                </a:tc>
                <a:extLst>
                  <a:ext uri="{0D108BD9-81ED-4DB2-BD59-A6C34878D82A}">
                    <a16:rowId xmlns:a16="http://schemas.microsoft.com/office/drawing/2014/main" val="10000"/>
                  </a:ext>
                </a:extLst>
              </a:tr>
              <a:tr h="604567">
                <a:tc rowSpan="4">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多元學習表現</a:t>
                      </a:r>
                    </a:p>
                  </a:txBody>
                  <a:tcPr marL="106680" marR="106680" marT="53340" marB="53340"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rowSpan="2">
                  <a:txBody>
                    <a:bodyPr/>
                    <a:lstStyle/>
                    <a:p>
                      <a:pPr algn="ctr"/>
                      <a:r>
                        <a:rPr lang="zh-TW" altLang="en-US" sz="2300" dirty="0">
                          <a:latin typeface="Times New Roman" panose="02020603050405020304" pitchFamily="18" charset="0"/>
                          <a:ea typeface="微軟正黑體" panose="020B0604030504040204" pitchFamily="34" charset="-120"/>
                          <a:cs typeface="Times New Roman" panose="02020603050405020304" pitchFamily="18" charset="0"/>
                        </a:rPr>
                        <a:t>競賽</a:t>
                      </a:r>
                    </a:p>
                  </a:txBody>
                  <a:tcPr marL="106680" marR="106680" marT="53336" marB="53336"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7</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L="106680" marR="106680" marT="53336" marB="53336"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4">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15</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L="106680" marR="106680" marT="53340" marB="53340" anchor="ctr">
                    <a:lnL w="12700" cap="flat" cmpd="sng" algn="ctr">
                      <a:noFill/>
                      <a:prstDash val="dashDot"/>
                      <a:round/>
                      <a:headEnd type="none" w="med" len="med"/>
                      <a:tailEnd type="none" w="med" len="med"/>
                    </a:lnL>
                    <a:lnR w="381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技藝優良</a:t>
                      </a:r>
                    </a:p>
                  </a:txBody>
                  <a:tcPr marL="106680" marR="106680" marT="53341" marB="53341" anchor="ctr">
                    <a:lnL w="38100" cap="flat" cmpd="sng" algn="ctr">
                      <a:noFill/>
                      <a:prstDash val="solid"/>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66"/>
                    </a:solidFill>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L="106680" marR="106680" marT="53341" marB="53341"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64955">
                <a:tc vMerge="1">
                  <a:txBody>
                    <a:bodyPr/>
                    <a:lstStyle/>
                    <a:p>
                      <a:endParaRPr lang="zh-TW" altLang="en-US" sz="2800" dirty="0">
                        <a:latin typeface="Arial Unicode MS" pitchFamily="34" charset="-120"/>
                        <a:ea typeface="Arial Unicode MS" pitchFamily="34" charset="-120"/>
                        <a:cs typeface="Arial Unicode MS" pitchFamily="34" charset="-120"/>
                      </a:endParaRPr>
                    </a:p>
                  </a:txBody>
                  <a:tcPr anchor="ctr"/>
                </a:tc>
                <a:tc vMerge="1">
                  <a:txBody>
                    <a:bodyPr/>
                    <a:lstStyle/>
                    <a:p>
                      <a:endParaRPr lang="zh-TW" altLang="en-US" sz="2800" dirty="0">
                        <a:latin typeface="Arial Unicode MS" pitchFamily="34" charset="-120"/>
                        <a:ea typeface="Arial Unicode MS" pitchFamily="34" charset="-120"/>
                        <a:cs typeface="Arial Unicode MS" pitchFamily="34" charset="-120"/>
                      </a:endParaRPr>
                    </a:p>
                  </a:txBody>
                  <a:tcPr marT="45717" marB="45717"/>
                </a:tc>
                <a:tc vMerge="1">
                  <a:txBody>
                    <a:bodyPr/>
                    <a:lstStyle/>
                    <a:p>
                      <a:pPr algn="ctr"/>
                      <a:endParaRPr lang="zh-TW" altLang="en-US" sz="2800" dirty="0"/>
                    </a:p>
                  </a:txBody>
                  <a:tcPr marT="45717" marB="45717" anchor="ctr"/>
                </a:tc>
                <a:tc vMerge="1">
                  <a:txBody>
                    <a:bodyPr/>
                    <a:lstStyle/>
                    <a:p>
                      <a:pPr algn="ctr"/>
                      <a:endParaRPr lang="zh-TW" altLang="en-US" sz="2800" dirty="0"/>
                    </a:p>
                  </a:txBody>
                  <a:tcPr anchor="ctr"/>
                </a:tc>
                <a:tc rowSpan="2">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弱勢身分</a:t>
                      </a:r>
                    </a:p>
                  </a:txBody>
                  <a:tcPr marL="106680" marR="106680" marT="53340" marB="53340" anchor="ctr">
                    <a:lnL w="38100" cap="flat" cmpd="sng" algn="ctr">
                      <a:noFill/>
                      <a:prstDash val="solid"/>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rowSpan="2">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L="106680" marR="106680" marT="53340" marB="53340"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39612">
                <a:tc vMerge="1">
                  <a:txBody>
                    <a:bodyPr/>
                    <a:lstStyle/>
                    <a:p>
                      <a:endParaRPr lang="zh-TW" altLang="en-US"/>
                    </a:p>
                  </a:txBody>
                  <a:tcPr/>
                </a:tc>
                <a:tc rowSpan="2">
                  <a:txBody>
                    <a:bodyPr/>
                    <a:lstStyle/>
                    <a:p>
                      <a:pPr algn="ctr"/>
                      <a:r>
                        <a:rPr lang="zh-TW" altLang="en-US" sz="2300" dirty="0">
                          <a:latin typeface="Times New Roman" panose="02020603050405020304" pitchFamily="18" charset="0"/>
                          <a:ea typeface="微軟正黑體" panose="020B0604030504040204" pitchFamily="34" charset="-120"/>
                          <a:cs typeface="Times New Roman" panose="02020603050405020304" pitchFamily="18" charset="0"/>
                        </a:rPr>
                        <a:t>服務學習</a:t>
                      </a:r>
                    </a:p>
                  </a:txBody>
                  <a:tcPr marL="106680" marR="106680" marT="53336" marB="53336"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15</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L="106680" marR="106680" marT="53336" marB="53336"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0003"/>
                  </a:ext>
                </a:extLst>
              </a:tr>
              <a:tr h="604567">
                <a:tc vMerge="1">
                  <a:txBody>
                    <a:bodyPr/>
                    <a:lstStyle/>
                    <a:p>
                      <a:endParaRPr lang="zh-TW" altLang="en-US" sz="2800" dirty="0">
                        <a:latin typeface="Arial Unicode MS" pitchFamily="34" charset="-120"/>
                        <a:ea typeface="Arial Unicode MS" pitchFamily="34" charset="-120"/>
                        <a:cs typeface="Arial Unicode MS" pitchFamily="34" charset="-120"/>
                      </a:endParaRPr>
                    </a:p>
                  </a:txBody>
                  <a:tcPr anchor="ctr"/>
                </a:tc>
                <a:tc vMerge="1">
                  <a:txBody>
                    <a:bodyPr/>
                    <a:lstStyle/>
                    <a:p>
                      <a:endParaRPr lang="zh-TW" altLang="en-US" sz="2800" dirty="0">
                        <a:latin typeface="Arial Unicode MS" pitchFamily="34" charset="-120"/>
                        <a:ea typeface="Arial Unicode MS" pitchFamily="34" charset="-120"/>
                        <a:cs typeface="Arial Unicode MS" pitchFamily="34" charset="-120"/>
                      </a:endParaRPr>
                    </a:p>
                  </a:txBody>
                  <a:tcPr marT="45717" marB="45717"/>
                </a:tc>
                <a:tc vMerge="1">
                  <a:txBody>
                    <a:bodyPr/>
                    <a:lstStyle/>
                    <a:p>
                      <a:pPr algn="ctr"/>
                      <a:endParaRPr lang="zh-TW" altLang="en-US" sz="2800" dirty="0"/>
                    </a:p>
                  </a:txBody>
                  <a:tcPr marT="45717" marB="45717" anchor="ctr"/>
                </a:tc>
                <a:tc vMerge="1">
                  <a:txBody>
                    <a:bodyPr/>
                    <a:lstStyle/>
                    <a:p>
                      <a:pPr algn="ctr"/>
                      <a:endParaRPr lang="zh-TW" altLang="en-US" sz="2800" dirty="0"/>
                    </a:p>
                  </a:txBody>
                  <a:tcPr anchor="ctr"/>
                </a:tc>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均衡學習</a:t>
                      </a:r>
                    </a:p>
                  </a:txBody>
                  <a:tcPr marL="106680" marR="106680" marT="53341" marB="53341" anchor="ctr">
                    <a:lnL w="38100" cap="flat" cmpd="sng" algn="ctr">
                      <a:noFill/>
                      <a:prstDash val="solid"/>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66"/>
                    </a:solidFill>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21</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L="106680" marR="106680" marT="53341" marB="53341"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1813606">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國中教育會考</a:t>
                      </a:r>
                    </a:p>
                  </a:txBody>
                  <a:tcPr marL="106680" marR="106680" marT="53336" marB="53336"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CCFF66"/>
                    </a:solidFill>
                  </a:tcPr>
                </a:tc>
                <a:tc>
                  <a:txBody>
                    <a:bodyPr/>
                    <a:lstStyle/>
                    <a:p>
                      <a:pPr marL="87313" indent="0" algn="l"/>
                      <a:r>
                        <a:rPr lang="zh-TW" altLang="en-US" sz="2300" dirty="0">
                          <a:latin typeface="Times New Roman" panose="02020603050405020304" pitchFamily="18" charset="0"/>
                          <a:ea typeface="微軟正黑體" panose="020B0604030504040204" pitchFamily="34" charset="-120"/>
                          <a:cs typeface="Times New Roman" panose="02020603050405020304" pitchFamily="18" charset="0"/>
                        </a:rPr>
                        <a:t>國文、數學英語、自然社會</a:t>
                      </a:r>
                    </a:p>
                  </a:txBody>
                  <a:tcPr marL="106680" marR="106680" marT="53341" marB="53341"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各科</a:t>
                      </a:r>
                      <a:endPar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6.4</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L="106680" marR="106680" marT="53341" marB="53341"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32</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L="106680" marR="106680" marT="53341" marB="53341" anchor="ctr">
                    <a:lnL w="12700" cap="flat" cmpd="sng" algn="ctr">
                      <a:noFill/>
                      <a:prstDash val="dashDot"/>
                      <a:round/>
                      <a:headEnd type="none" w="med" len="med"/>
                      <a:tailEnd type="none" w="med" len="med"/>
                    </a:lnL>
                    <a:lnR w="381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志願序</a:t>
                      </a: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(1~30)</a:t>
                      </a:r>
                      <a:endPar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L="106680" marR="106680" marT="53341" marB="53341" anchor="ctr">
                    <a:lnL w="38100" cap="flat" cmpd="sng" algn="ctr">
                      <a:noFill/>
                      <a:prstDash val="solid"/>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26</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L="106680" marR="106680" marT="53341" marB="53341"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960122">
                <a:tc vMerge="1">
                  <a:txBody>
                    <a:bodyPr/>
                    <a:lstStyle/>
                    <a:p>
                      <a:endParaRPr lang="zh-TW" altLang="en-US" sz="2800" dirty="0">
                        <a:latin typeface="Arial Unicode MS" pitchFamily="34" charset="-120"/>
                        <a:ea typeface="Arial Unicode MS" pitchFamily="34" charset="-120"/>
                        <a:cs typeface="Arial Unicode MS" pitchFamily="34" charset="-120"/>
                      </a:endParaRPr>
                    </a:p>
                  </a:txBody>
                  <a:tcPr marT="45717" marB="45717" anchor="ctr"/>
                </a:tc>
                <a:tc>
                  <a:txBody>
                    <a:bodyPr/>
                    <a:lstStyle/>
                    <a:p>
                      <a:pPr algn="ctr"/>
                      <a:r>
                        <a:rPr lang="zh-TW" altLang="en-US" sz="2300" dirty="0">
                          <a:latin typeface="Times New Roman" panose="02020603050405020304" pitchFamily="18" charset="0"/>
                          <a:ea typeface="微軟正黑體" panose="020B0604030504040204" pitchFamily="34" charset="-120"/>
                          <a:cs typeface="Times New Roman" panose="02020603050405020304" pitchFamily="18" charset="0"/>
                        </a:rPr>
                        <a:t>寫作測驗</a:t>
                      </a:r>
                    </a:p>
                  </a:txBody>
                  <a:tcPr marL="106680" marR="106680" marT="53341" marB="53341"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L="106680" marR="106680" marT="53341" marB="53341"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L="106680" marR="106680" marT="53341" marB="53341" anchor="ctr">
                    <a:lnL w="12700" cap="flat" cmpd="sng" algn="ctr">
                      <a:noFill/>
                      <a:prstDash val="dashDot"/>
                      <a:round/>
                      <a:headEnd type="none" w="med" len="med"/>
                      <a:tailEnd type="none" w="med" len="med"/>
                    </a:lnL>
                    <a:lnR w="381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總積分</a:t>
                      </a: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上限</a:t>
                      </a: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L="106680" marR="106680" marT="53341" marB="53341" anchor="ctr">
                    <a:lnL w="38100" cap="flat" cmpd="sng" algn="ctr">
                      <a:noFill/>
                      <a:prstDash val="solid"/>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C000"/>
                    </a:solidFill>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101</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L="106680" marR="106680" marT="53341" marB="53341"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33091293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131B8EA2-46F0-4EFD-AA39-F1D4219E0ABE}" type="slidenum">
              <a:rPr lang="zh-TW" altLang="en-US" smtClean="0"/>
              <a:pPr/>
              <a:t>29</a:t>
            </a:fld>
            <a:endParaRPr lang="zh-TW" altLang="en-US" dirty="0"/>
          </a:p>
        </p:txBody>
      </p:sp>
      <p:pic>
        <p:nvPicPr>
          <p:cNvPr id="3" name="圖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7065" y="225562"/>
            <a:ext cx="7733140" cy="6632438"/>
          </a:xfrm>
          <a:prstGeom prst="rect">
            <a:avLst/>
          </a:prstGeom>
        </p:spPr>
      </p:pic>
      <p:sp>
        <p:nvSpPr>
          <p:cNvPr id="4" name="橢圓 3"/>
          <p:cNvSpPr/>
          <p:nvPr/>
        </p:nvSpPr>
        <p:spPr>
          <a:xfrm>
            <a:off x="9284970" y="6035040"/>
            <a:ext cx="624840" cy="58674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40064806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6537" y="122748"/>
            <a:ext cx="9326107" cy="6476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66306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群組 7">
            <a:extLst>
              <a:ext uri="{FF2B5EF4-FFF2-40B4-BE49-F238E27FC236}">
                <a16:creationId xmlns:a16="http://schemas.microsoft.com/office/drawing/2014/main" id="{5C859B70-1FB5-4777-85CE-9433859438E8}"/>
              </a:ext>
            </a:extLst>
          </p:cNvPr>
          <p:cNvGrpSpPr/>
          <p:nvPr/>
        </p:nvGrpSpPr>
        <p:grpSpPr>
          <a:xfrm>
            <a:off x="-361" y="4237"/>
            <a:ext cx="8069541" cy="605449"/>
            <a:chOff x="2" y="4235"/>
            <a:chExt cx="6015355" cy="605449"/>
          </a:xfrm>
        </p:grpSpPr>
        <p:sp>
          <p:nvSpPr>
            <p:cNvPr id="9" name="圓角化同側角落矩形 60">
              <a:extLst>
                <a:ext uri="{FF2B5EF4-FFF2-40B4-BE49-F238E27FC236}">
                  <a16:creationId xmlns:a16="http://schemas.microsoft.com/office/drawing/2014/main" id="{4E37CBEC-FC7C-44BF-B6D7-FFCF24D4CFD5}"/>
                </a:ext>
              </a:extLst>
            </p:cNvPr>
            <p:cNvSpPr/>
            <p:nvPr/>
          </p:nvSpPr>
          <p:spPr>
            <a:xfrm rot="16200000" flipH="1">
              <a:off x="2704955" y="-2700718"/>
              <a:ext cx="605449" cy="6015355"/>
            </a:xfrm>
            <a:prstGeom prst="round2SameRect">
              <a:avLst>
                <a:gd name="adj1" fmla="val 0"/>
                <a:gd name="adj2" fmla="val 50000"/>
              </a:avLst>
            </a:prstGeom>
            <a:gradFill flip="none" rotWithShape="1">
              <a:gsLst>
                <a:gs pos="0">
                  <a:schemeClr val="accent4">
                    <a:lumMod val="40000"/>
                    <a:lumOff val="60000"/>
                  </a:schemeClr>
                </a:gs>
                <a:gs pos="48000">
                  <a:srgbClr val="FFA54B"/>
                </a:gs>
                <a:gs pos="60000">
                  <a:srgbClr val="FFA54B"/>
                </a:gs>
                <a:gs pos="100000">
                  <a:schemeClr val="accent4">
                    <a:lumMod val="40000"/>
                    <a:lumOff val="60000"/>
                  </a:schemeClr>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11" name="圓角化同側角落矩形 61">
              <a:extLst>
                <a:ext uri="{FF2B5EF4-FFF2-40B4-BE49-F238E27FC236}">
                  <a16:creationId xmlns:a16="http://schemas.microsoft.com/office/drawing/2014/main" id="{CC00150B-9052-42F6-AE5F-55A9DC35D0EE}"/>
                </a:ext>
              </a:extLst>
            </p:cNvPr>
            <p:cNvSpPr/>
            <p:nvPr/>
          </p:nvSpPr>
          <p:spPr>
            <a:xfrm rot="16200000" flipH="1">
              <a:off x="2747361" y="-2637214"/>
              <a:ext cx="508000" cy="5879628"/>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34" name="Google Shape;446;p38"/>
          <p:cNvSpPr txBox="1">
            <a:spLocks/>
          </p:cNvSpPr>
          <p:nvPr/>
        </p:nvSpPr>
        <p:spPr>
          <a:xfrm>
            <a:off x="-5129" y="-57125"/>
            <a:ext cx="7849719"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參、五專優先免試入學</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多元學習表現</a:t>
            </a:r>
            <a:r>
              <a:rPr lang="en-US" altLang="zh-TW" sz="2400" b="1" kern="0" dirty="0">
                <a:solidFill>
                  <a:prstClr val="black"/>
                </a:solidFill>
                <a:latin typeface="微軟正黑體" panose="020B0604030504040204" pitchFamily="34" charset="-120"/>
                <a:ea typeface="微軟正黑體" panose="020B0604030504040204" pitchFamily="34" charset="-120"/>
                <a:cs typeface="Arial" pitchFamily="34" charset="0"/>
              </a:rPr>
              <a:t>-</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競賽</a:t>
            </a:r>
            <a:r>
              <a:rPr lang="en-US" altLang="zh-TW" sz="2400" b="1" kern="0" dirty="0">
                <a:solidFill>
                  <a:prstClr val="black"/>
                </a:solidFill>
                <a:latin typeface="微軟正黑體" panose="020B0604030504040204" pitchFamily="34" charset="-120"/>
                <a:ea typeface="微軟正黑體" panose="020B0604030504040204" pitchFamily="34" charset="-120"/>
                <a:cs typeface="Arial" pitchFamily="34" charset="0"/>
              </a:rPr>
              <a:t>(1/2)</a:t>
            </a:r>
            <a:endParaRPr lang="en-US" dirty="0"/>
          </a:p>
        </p:txBody>
      </p:sp>
      <p:graphicFrame>
        <p:nvGraphicFramePr>
          <p:cNvPr id="6" name="內容版面配置區 3">
            <a:extLst>
              <a:ext uri="{FF2B5EF4-FFF2-40B4-BE49-F238E27FC236}">
                <a16:creationId xmlns:a16="http://schemas.microsoft.com/office/drawing/2014/main" id="{49828A7A-266F-4FD7-B5EB-75B58A0F11C1}"/>
              </a:ext>
            </a:extLst>
          </p:cNvPr>
          <p:cNvGraphicFramePr>
            <a:graphicFrameLocks/>
          </p:cNvGraphicFramePr>
          <p:nvPr>
            <p:extLst>
              <p:ext uri="{D42A27DB-BD31-4B8C-83A1-F6EECF244321}">
                <p14:modId xmlns:p14="http://schemas.microsoft.com/office/powerpoint/2010/main" val="2351287796"/>
              </p:ext>
            </p:extLst>
          </p:nvPr>
        </p:nvGraphicFramePr>
        <p:xfrm>
          <a:off x="1788502" y="943110"/>
          <a:ext cx="8614999" cy="3005026"/>
        </p:xfrm>
        <a:graphic>
          <a:graphicData uri="http://schemas.openxmlformats.org/drawingml/2006/table">
            <a:tbl>
              <a:tblPr firstRow="1" bandRow="1">
                <a:tableStyleId>{5940675A-B579-460E-94D1-54222C63F5DA}</a:tableStyleId>
              </a:tblPr>
              <a:tblGrid>
                <a:gridCol w="2700000">
                  <a:extLst>
                    <a:ext uri="{9D8B030D-6E8A-4147-A177-3AD203B41FA5}">
                      <a16:colId xmlns:a16="http://schemas.microsoft.com/office/drawing/2014/main" val="20000"/>
                    </a:ext>
                  </a:extLst>
                </a:gridCol>
                <a:gridCol w="1440160">
                  <a:extLst>
                    <a:ext uri="{9D8B030D-6E8A-4147-A177-3AD203B41FA5}">
                      <a16:colId xmlns:a16="http://schemas.microsoft.com/office/drawing/2014/main" val="20001"/>
                    </a:ext>
                  </a:extLst>
                </a:gridCol>
                <a:gridCol w="1440160">
                  <a:extLst>
                    <a:ext uri="{9D8B030D-6E8A-4147-A177-3AD203B41FA5}">
                      <a16:colId xmlns:a16="http://schemas.microsoft.com/office/drawing/2014/main" val="20002"/>
                    </a:ext>
                  </a:extLst>
                </a:gridCol>
                <a:gridCol w="1285031">
                  <a:extLst>
                    <a:ext uri="{9D8B030D-6E8A-4147-A177-3AD203B41FA5}">
                      <a16:colId xmlns:a16="http://schemas.microsoft.com/office/drawing/2014/main" val="20003"/>
                    </a:ext>
                  </a:extLst>
                </a:gridCol>
                <a:gridCol w="1749648">
                  <a:extLst>
                    <a:ext uri="{9D8B030D-6E8A-4147-A177-3AD203B41FA5}">
                      <a16:colId xmlns:a16="http://schemas.microsoft.com/office/drawing/2014/main" val="20004"/>
                    </a:ext>
                  </a:extLst>
                </a:gridCol>
              </a:tblGrid>
              <a:tr h="779560">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競賽類型</a:t>
                      </a:r>
                    </a:p>
                  </a:txBody>
                  <a:tcPr marT="45723" marB="45723" anchor="ctr">
                    <a:lnL w="12700" cmpd="sng">
                      <a:noFill/>
                    </a:lnL>
                    <a:lnR w="12700" cap="flat" cmpd="sng" algn="ctr">
                      <a:noFill/>
                      <a:prstDash val="dashDot"/>
                      <a:round/>
                      <a:headEnd type="none" w="med" len="med"/>
                      <a:tailEnd type="none" w="med" len="med"/>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66"/>
                    </a:solidFill>
                  </a:tcPr>
                </a:tc>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第一名</a:t>
                      </a:r>
                    </a:p>
                  </a:txBody>
                  <a:tcPr marT="45723" marB="4572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66"/>
                    </a:solidFill>
                  </a:tcPr>
                </a:tc>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第二名</a:t>
                      </a:r>
                    </a:p>
                  </a:txBody>
                  <a:tcPr marT="45723" marB="4572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66"/>
                    </a:solidFill>
                  </a:tcPr>
                </a:tc>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第三名</a:t>
                      </a:r>
                    </a:p>
                  </a:txBody>
                  <a:tcPr marT="45723" marB="4572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66"/>
                    </a:solidFill>
                  </a:tcPr>
                </a:tc>
                <a:tc>
                  <a:txBody>
                    <a:bodyPr/>
                    <a:lstStyle/>
                    <a:p>
                      <a:pPr algn="ctr"/>
                      <a:r>
                        <a:rPr lang="zh-TW" altLang="en-US" sz="2800" spc="-500" baseline="0" dirty="0">
                          <a:latin typeface="Times New Roman" panose="02020603050405020304" pitchFamily="18" charset="0"/>
                          <a:ea typeface="微軟正黑體" panose="020B0604030504040204" pitchFamily="34" charset="-120"/>
                          <a:cs typeface="Times New Roman" panose="02020603050405020304" pitchFamily="18" charset="0"/>
                        </a:rPr>
                        <a:t>第四至六名</a:t>
                      </a:r>
                    </a:p>
                  </a:txBody>
                  <a:tcPr marT="45723" marB="45723" anchor="ctr">
                    <a:lnL w="12700" cap="flat" cmpd="sng" algn="ctr">
                      <a:noFill/>
                      <a:prstDash val="dashDot"/>
                      <a:round/>
                      <a:headEnd type="none" w="med" len="med"/>
                      <a:tailEnd type="none" w="med" len="med"/>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66"/>
                    </a:solidFill>
                  </a:tcPr>
                </a:tc>
                <a:extLst>
                  <a:ext uri="{0D108BD9-81ED-4DB2-BD59-A6C34878D82A}">
                    <a16:rowId xmlns:a16="http://schemas.microsoft.com/office/drawing/2014/main" val="10000"/>
                  </a:ext>
                </a:extLst>
              </a:tr>
              <a:tr h="741822">
                <a:tc>
                  <a:txBody>
                    <a:bodyPr/>
                    <a:lstStyle/>
                    <a:p>
                      <a:pPr algn="l"/>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國際性競賽</a:t>
                      </a:r>
                    </a:p>
                  </a:txBody>
                  <a:tcPr marT="45723" marB="45723" anchor="ctr">
                    <a:lnL w="12700" cmpd="sng">
                      <a:noFill/>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7</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3" marB="4572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6</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3" marB="4572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3" marB="4572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T="45723" marB="45723" anchor="ctr">
                    <a:lnL w="12700" cap="flat" cmpd="sng" algn="ctr">
                      <a:noFill/>
                      <a:prstDash val="dashDot"/>
                      <a:round/>
                      <a:headEnd type="none" w="med" len="med"/>
                      <a:tailEnd type="none" w="med" len="med"/>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741822">
                <a:tc>
                  <a:txBody>
                    <a:bodyPr/>
                    <a:lstStyle/>
                    <a:p>
                      <a:pPr algn="l"/>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全國性競賽</a:t>
                      </a:r>
                    </a:p>
                  </a:txBody>
                  <a:tcPr marT="45723" marB="45723" anchor="ctr">
                    <a:lnL w="12700" cmpd="sng">
                      <a:noFill/>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6</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3" marB="4572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3" marB="4572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4</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3" marB="4572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3" marB="45723" anchor="ctr">
                    <a:lnL w="12700" cap="flat" cmpd="sng" algn="ctr">
                      <a:noFill/>
                      <a:prstDash val="dashDot"/>
                      <a:round/>
                      <a:headEnd type="none" w="med" len="med"/>
                      <a:tailEnd type="none" w="med" len="med"/>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741822">
                <a:tc>
                  <a:txBody>
                    <a:bodyPr/>
                    <a:lstStyle/>
                    <a:p>
                      <a:pPr algn="l"/>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區域及縣市競賽</a:t>
                      </a:r>
                    </a:p>
                  </a:txBody>
                  <a:tcPr marT="45723" marB="45723" anchor="ctr">
                    <a:lnL w="12700" cmpd="sng">
                      <a:noFill/>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3" marB="4572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3" marB="4572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3" marB="4572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T="45723" marB="45723" anchor="ctr">
                    <a:lnL w="12700" cap="flat" cmpd="sng" algn="ctr">
                      <a:noFill/>
                      <a:prstDash val="dashDot"/>
                      <a:round/>
                      <a:headEnd type="none" w="med" len="med"/>
                      <a:tailEnd type="none" w="med" len="med"/>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sp>
        <p:nvSpPr>
          <p:cNvPr id="7" name="文字方塊 6">
            <a:extLst>
              <a:ext uri="{FF2B5EF4-FFF2-40B4-BE49-F238E27FC236}">
                <a16:creationId xmlns:a16="http://schemas.microsoft.com/office/drawing/2014/main" id="{241121D9-B13E-4290-8812-69FC5C1790E2}"/>
              </a:ext>
            </a:extLst>
          </p:cNvPr>
          <p:cNvSpPr txBox="1">
            <a:spLocks noChangeArrowheads="1"/>
          </p:cNvSpPr>
          <p:nvPr/>
        </p:nvSpPr>
        <p:spPr bwMode="auto">
          <a:xfrm>
            <a:off x="1251284" y="3966831"/>
            <a:ext cx="9689432"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defRPr/>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註：</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eaLnBrk="1" hangingPunct="1">
              <a:buFont typeface="+mj-lt"/>
              <a:buAutoNum type="arabicPeriod"/>
              <a:defRPr/>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本項目積分上限為</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7</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分。</a:t>
            </a:r>
            <a:r>
              <a:rPr lang="zh-TW" altLang="en-US" sz="2000" u="sng" dirty="0">
                <a:latin typeface="Times New Roman" panose="02020603050405020304" pitchFamily="18" charset="0"/>
                <a:ea typeface="微軟正黑體" panose="020B0604030504040204" pitchFamily="34" charset="-120"/>
                <a:cs typeface="Times New Roman" panose="02020603050405020304" pitchFamily="18" charset="0"/>
              </a:rPr>
              <a:t>同學年度同項競賽</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擇優</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次採計。</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eaLnBrk="1" hangingPunct="1">
              <a:buFont typeface="+mj-lt"/>
              <a:buAutoNum type="arabicPeriod"/>
              <a:defRPr/>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國際性競賽（國際科技展覽、國際運動會）、全國性競賽</a:t>
            </a: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以簡章所列競賽為限</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eaLnBrk="1" hangingPunct="1">
              <a:buFont typeface="+mj-lt"/>
              <a:buAutoNum type="arabicPeriod"/>
              <a:defRPr/>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區域及縣市競賽</a:t>
            </a: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以縣市政府主辦者為限</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且</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獲獎證明落款人：縣市為</a:t>
            </a: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縣市長</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，直轄市為</a:t>
            </a: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市長</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或其所屬之</a:t>
            </a: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一級機關首長</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eaLnBrk="1" hangingPunct="1">
              <a:buFont typeface="+mj-lt"/>
              <a:buAutoNum type="arabicPeriod"/>
              <a:defRPr/>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參賽者</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4</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人以上視為團體，團體參賽依個人賽積分折半計算。</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eaLnBrk="1" hangingPunct="1">
              <a:buFont typeface="+mj-lt"/>
              <a:buAutoNum type="arabicPeriod"/>
              <a:defRPr/>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競賽得獎應於</a:t>
            </a: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國中就學期間且至</a:t>
            </a:r>
            <a:r>
              <a:rPr lang="en-US" altLang="zh-TW"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112</a:t>
            </a: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14</a:t>
            </a: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含</a:t>
            </a:r>
            <a:r>
              <a:rPr lang="en-US" altLang="zh-TW"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前</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取得為限。</a:t>
            </a:r>
          </a:p>
        </p:txBody>
      </p:sp>
    </p:spTree>
    <p:extLst>
      <p:ext uri="{BB962C8B-B14F-4D97-AF65-F5344CB8AC3E}">
        <p14:creationId xmlns:p14="http://schemas.microsoft.com/office/powerpoint/2010/main" val="364879649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群組 7">
            <a:extLst>
              <a:ext uri="{FF2B5EF4-FFF2-40B4-BE49-F238E27FC236}">
                <a16:creationId xmlns:a16="http://schemas.microsoft.com/office/drawing/2014/main" id="{A7DCA269-342F-4824-81F7-206F8E645740}"/>
              </a:ext>
            </a:extLst>
          </p:cNvPr>
          <p:cNvGrpSpPr/>
          <p:nvPr/>
        </p:nvGrpSpPr>
        <p:grpSpPr>
          <a:xfrm>
            <a:off x="-5129" y="2"/>
            <a:ext cx="8042225" cy="605449"/>
            <a:chOff x="2" y="4235"/>
            <a:chExt cx="6015355" cy="605449"/>
          </a:xfrm>
        </p:grpSpPr>
        <p:sp>
          <p:nvSpPr>
            <p:cNvPr id="9" name="圓角化同側角落矩形 60">
              <a:extLst>
                <a:ext uri="{FF2B5EF4-FFF2-40B4-BE49-F238E27FC236}">
                  <a16:creationId xmlns:a16="http://schemas.microsoft.com/office/drawing/2014/main" id="{59E128EC-283A-42FE-A8D0-33B758399BC7}"/>
                </a:ext>
              </a:extLst>
            </p:cNvPr>
            <p:cNvSpPr/>
            <p:nvPr/>
          </p:nvSpPr>
          <p:spPr>
            <a:xfrm rot="16200000" flipH="1">
              <a:off x="2704955" y="-2700718"/>
              <a:ext cx="605449" cy="6015355"/>
            </a:xfrm>
            <a:prstGeom prst="round2SameRect">
              <a:avLst>
                <a:gd name="adj1" fmla="val 0"/>
                <a:gd name="adj2" fmla="val 50000"/>
              </a:avLst>
            </a:prstGeom>
            <a:gradFill flip="none" rotWithShape="1">
              <a:gsLst>
                <a:gs pos="0">
                  <a:schemeClr val="accent4">
                    <a:lumMod val="40000"/>
                    <a:lumOff val="60000"/>
                  </a:schemeClr>
                </a:gs>
                <a:gs pos="48000">
                  <a:srgbClr val="FFA54B"/>
                </a:gs>
                <a:gs pos="60000">
                  <a:srgbClr val="FFA54B"/>
                </a:gs>
                <a:gs pos="100000">
                  <a:schemeClr val="accent4">
                    <a:lumMod val="40000"/>
                    <a:lumOff val="60000"/>
                  </a:schemeClr>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11" name="圓角化同側角落矩形 61">
              <a:extLst>
                <a:ext uri="{FF2B5EF4-FFF2-40B4-BE49-F238E27FC236}">
                  <a16:creationId xmlns:a16="http://schemas.microsoft.com/office/drawing/2014/main" id="{46D40F5E-0D06-4E94-B125-A29F20370FD5}"/>
                </a:ext>
              </a:extLst>
            </p:cNvPr>
            <p:cNvSpPr/>
            <p:nvPr/>
          </p:nvSpPr>
          <p:spPr>
            <a:xfrm rot="16200000" flipH="1">
              <a:off x="2747361" y="-2637214"/>
              <a:ext cx="508000" cy="5879628"/>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34" name="Google Shape;446;p38"/>
          <p:cNvSpPr txBox="1">
            <a:spLocks/>
          </p:cNvSpPr>
          <p:nvPr/>
        </p:nvSpPr>
        <p:spPr>
          <a:xfrm>
            <a:off x="-5130" y="-57125"/>
            <a:ext cx="7817635"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參、五專優先免試入學</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多元學習表現</a:t>
            </a:r>
            <a:r>
              <a:rPr lang="en-US" altLang="zh-TW" sz="2400" b="1" kern="0" dirty="0">
                <a:solidFill>
                  <a:prstClr val="black"/>
                </a:solidFill>
                <a:latin typeface="微軟正黑體" panose="020B0604030504040204" pitchFamily="34" charset="-120"/>
                <a:ea typeface="微軟正黑體" panose="020B0604030504040204" pitchFamily="34" charset="-120"/>
                <a:cs typeface="Arial" pitchFamily="34" charset="0"/>
              </a:rPr>
              <a:t>-</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競賽</a:t>
            </a:r>
            <a:r>
              <a:rPr lang="en-US" altLang="zh-TW" sz="2400" b="1" kern="0" dirty="0">
                <a:solidFill>
                  <a:prstClr val="black"/>
                </a:solidFill>
                <a:latin typeface="微軟正黑體" panose="020B0604030504040204" pitchFamily="34" charset="-120"/>
                <a:ea typeface="微軟正黑體" panose="020B0604030504040204" pitchFamily="34" charset="-120"/>
                <a:cs typeface="Arial" pitchFamily="34" charset="0"/>
              </a:rPr>
              <a:t>(2/2)</a:t>
            </a:r>
            <a:endParaRPr lang="en-US" dirty="0"/>
          </a:p>
        </p:txBody>
      </p:sp>
      <p:sp>
        <p:nvSpPr>
          <p:cNvPr id="6" name="內容版面配置區 1">
            <a:extLst>
              <a:ext uri="{FF2B5EF4-FFF2-40B4-BE49-F238E27FC236}">
                <a16:creationId xmlns:a16="http://schemas.microsoft.com/office/drawing/2014/main" id="{C66F1BC6-38B8-4D02-A0A4-15A2FA3C0965}"/>
              </a:ext>
            </a:extLst>
          </p:cNvPr>
          <p:cNvSpPr txBox="1">
            <a:spLocks/>
          </p:cNvSpPr>
          <p:nvPr/>
        </p:nvSpPr>
        <p:spPr>
          <a:xfrm>
            <a:off x="1981200" y="1206656"/>
            <a:ext cx="8229600" cy="11087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zh-TW" dirty="0"/>
              <a:t>A</a:t>
            </a:r>
            <a:r>
              <a:rPr lang="zh-TW" altLang="en-US" dirty="0"/>
              <a:t>：何謂「同學年度同項競賽」</a:t>
            </a:r>
            <a:r>
              <a:rPr lang="en-US" altLang="zh-TW" dirty="0"/>
              <a:t>?</a:t>
            </a:r>
          </a:p>
          <a:p>
            <a:pPr marL="630000" indent="-630000">
              <a:buFont typeface="Arial" panose="020B0604020202020204" pitchFamily="34" charset="0"/>
              <a:buNone/>
            </a:pPr>
            <a:r>
              <a:rPr lang="en-US" altLang="zh-TW" dirty="0"/>
              <a:t>Q</a:t>
            </a:r>
            <a:r>
              <a:rPr lang="zh-TW" altLang="en-US" dirty="0"/>
              <a:t>：競賽採計以「名稱」判斷為主。</a:t>
            </a:r>
          </a:p>
        </p:txBody>
      </p:sp>
      <p:graphicFrame>
        <p:nvGraphicFramePr>
          <p:cNvPr id="7" name="表格 6">
            <a:extLst>
              <a:ext uri="{FF2B5EF4-FFF2-40B4-BE49-F238E27FC236}">
                <a16:creationId xmlns:a16="http://schemas.microsoft.com/office/drawing/2014/main" id="{E9DFF773-6B2D-4D1B-9D2A-3EA1217C3EC6}"/>
              </a:ext>
            </a:extLst>
          </p:cNvPr>
          <p:cNvGraphicFramePr>
            <a:graphicFrameLocks noGrp="1"/>
          </p:cNvGraphicFramePr>
          <p:nvPr>
            <p:extLst>
              <p:ext uri="{D42A27DB-BD31-4B8C-83A1-F6EECF244321}">
                <p14:modId xmlns:p14="http://schemas.microsoft.com/office/powerpoint/2010/main" val="3766485802"/>
              </p:ext>
            </p:extLst>
          </p:nvPr>
        </p:nvGraphicFramePr>
        <p:xfrm>
          <a:off x="2459596" y="2502800"/>
          <a:ext cx="7272808" cy="2952326"/>
        </p:xfrm>
        <a:graphic>
          <a:graphicData uri="http://schemas.openxmlformats.org/drawingml/2006/table">
            <a:tbl>
              <a:tblPr firstRow="1" bandRow="1">
                <a:tableStyleId>{5C22544A-7EE6-4342-B048-85BDC9FD1C3A}</a:tableStyleId>
              </a:tblPr>
              <a:tblGrid>
                <a:gridCol w="3636404">
                  <a:extLst>
                    <a:ext uri="{9D8B030D-6E8A-4147-A177-3AD203B41FA5}">
                      <a16:colId xmlns:a16="http://schemas.microsoft.com/office/drawing/2014/main" val="20000"/>
                    </a:ext>
                  </a:extLst>
                </a:gridCol>
                <a:gridCol w="3636404">
                  <a:extLst>
                    <a:ext uri="{9D8B030D-6E8A-4147-A177-3AD203B41FA5}">
                      <a16:colId xmlns:a16="http://schemas.microsoft.com/office/drawing/2014/main" val="20001"/>
                    </a:ext>
                  </a:extLst>
                </a:gridCol>
              </a:tblGrid>
              <a:tr h="663138">
                <a:tc>
                  <a:txBody>
                    <a:bodyPr/>
                    <a:lstStyle/>
                    <a:p>
                      <a:pPr algn="ct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採計方式</a:t>
                      </a:r>
                    </a:p>
                  </a:txBody>
                  <a:tcPr anchor="ctr"/>
                </a:tc>
                <a:tc>
                  <a:txBody>
                    <a:bodyPr/>
                    <a:lstStyle/>
                    <a:p>
                      <a:pPr algn="ct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競賽名稱</a:t>
                      </a:r>
                    </a:p>
                  </a:txBody>
                  <a:tcPr anchor="ctr"/>
                </a:tc>
                <a:extLst>
                  <a:ext uri="{0D108BD9-81ED-4DB2-BD59-A6C34878D82A}">
                    <a16:rowId xmlns:a16="http://schemas.microsoft.com/office/drawing/2014/main" val="10000"/>
                  </a:ext>
                </a:extLst>
              </a:tr>
              <a:tr h="1144594">
                <a:tc>
                  <a:txBody>
                    <a:bodyPr/>
                    <a:lstStyle/>
                    <a:p>
                      <a:pPr algn="ct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同學年度</a:t>
                      </a:r>
                      <a:endParaRPr lang="en-US" altLang="zh-TW" sz="2400" dirty="0">
                        <a:latin typeface="Times New Roman" panose="02020603050405020304" pitchFamily="18" charset="0"/>
                        <a:ea typeface="標楷體" panose="03000509000000000000" pitchFamily="65" charset="-120"/>
                        <a:cs typeface="Times New Roman" panose="02020603050405020304" pitchFamily="18" charset="0"/>
                      </a:endParaRPr>
                    </a:p>
                    <a:p>
                      <a:pPr algn="ctr"/>
                      <a:r>
                        <a:rPr lang="zh-TW" altLang="en-US" sz="24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同項</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競賽</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擇優採計</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anchor="ctr"/>
                </a:tc>
                <a:tc>
                  <a:txBody>
                    <a:bodyPr/>
                    <a:lstStyle/>
                    <a:p>
                      <a:pPr algn="ct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臺中市錦標賽</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秋季</a:t>
                      </a:r>
                      <a:r>
                        <a:rPr lang="zh-TW" altLang="en-US" sz="2400" b="1" u="sng" dirty="0">
                          <a:latin typeface="Times New Roman" panose="02020603050405020304" pitchFamily="18" charset="0"/>
                          <a:ea typeface="標楷體" panose="03000509000000000000" pitchFamily="65" charset="-120"/>
                          <a:cs typeface="Times New Roman" panose="02020603050405020304" pitchFamily="18" charset="0"/>
                        </a:rPr>
                        <a:t>預賽</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p>
                    <a:p>
                      <a:pPr algn="ct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臺中市錦標賽</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春季</a:t>
                      </a:r>
                      <a:r>
                        <a:rPr lang="zh-TW" altLang="en-US" sz="2400" b="1" u="sng" dirty="0">
                          <a:latin typeface="Times New Roman" panose="02020603050405020304" pitchFamily="18" charset="0"/>
                          <a:ea typeface="標楷體" panose="03000509000000000000" pitchFamily="65" charset="-120"/>
                          <a:cs typeface="Times New Roman" panose="02020603050405020304" pitchFamily="18" charset="0"/>
                        </a:rPr>
                        <a:t>決賽</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anchor="ctr"/>
                </a:tc>
                <a:extLst>
                  <a:ext uri="{0D108BD9-81ED-4DB2-BD59-A6C34878D82A}">
                    <a16:rowId xmlns:a16="http://schemas.microsoft.com/office/drawing/2014/main" val="10001"/>
                  </a:ext>
                </a:extLst>
              </a:tr>
              <a:tr h="1144594">
                <a:tc>
                  <a:txBody>
                    <a:bodyPr/>
                    <a:lstStyle/>
                    <a:p>
                      <a:pPr algn="ct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同學年度</a:t>
                      </a:r>
                      <a:endParaRPr lang="en-US" altLang="zh-TW" sz="2400" dirty="0">
                        <a:latin typeface="Times New Roman" panose="02020603050405020304" pitchFamily="18" charset="0"/>
                        <a:ea typeface="標楷體" panose="03000509000000000000" pitchFamily="65" charset="-120"/>
                        <a:cs typeface="Times New Roman" panose="02020603050405020304" pitchFamily="18" charset="0"/>
                      </a:endParaRPr>
                    </a:p>
                    <a:p>
                      <a:pPr algn="ctr"/>
                      <a:r>
                        <a:rPr lang="zh-TW" altLang="en-US" sz="24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非同項</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競賽</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累計</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anchor="ctr"/>
                </a:tc>
                <a:tc>
                  <a:txBody>
                    <a:bodyPr/>
                    <a:lstStyle/>
                    <a:p>
                      <a:pPr algn="ct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臺中市秋季錦標賽</a:t>
                      </a:r>
                      <a:endParaRPr lang="en-US" altLang="zh-TW" sz="2400" dirty="0">
                        <a:latin typeface="Times New Roman" panose="02020603050405020304" pitchFamily="18" charset="0"/>
                        <a:ea typeface="標楷體" panose="03000509000000000000" pitchFamily="65" charset="-120"/>
                        <a:cs typeface="Times New Roman" panose="02020603050405020304" pitchFamily="18" charset="0"/>
                      </a:endParaRPr>
                    </a:p>
                    <a:p>
                      <a:pPr algn="ct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臺中市春季錦標賽</a:t>
                      </a:r>
                    </a:p>
                  </a:txBody>
                  <a:tcPr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21092372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群組 7">
            <a:extLst>
              <a:ext uri="{FF2B5EF4-FFF2-40B4-BE49-F238E27FC236}">
                <a16:creationId xmlns:a16="http://schemas.microsoft.com/office/drawing/2014/main" id="{2680F17B-297E-4B3C-9434-D192AB7B33BF}"/>
              </a:ext>
            </a:extLst>
          </p:cNvPr>
          <p:cNvGrpSpPr/>
          <p:nvPr/>
        </p:nvGrpSpPr>
        <p:grpSpPr>
          <a:xfrm>
            <a:off x="-361" y="4237"/>
            <a:ext cx="8021415" cy="605449"/>
            <a:chOff x="2" y="4235"/>
            <a:chExt cx="6015355" cy="605449"/>
          </a:xfrm>
        </p:grpSpPr>
        <p:sp>
          <p:nvSpPr>
            <p:cNvPr id="9" name="圓角化同側角落矩形 60">
              <a:extLst>
                <a:ext uri="{FF2B5EF4-FFF2-40B4-BE49-F238E27FC236}">
                  <a16:creationId xmlns:a16="http://schemas.microsoft.com/office/drawing/2014/main" id="{890B072A-E206-4F05-B603-0DDE261B93F4}"/>
                </a:ext>
              </a:extLst>
            </p:cNvPr>
            <p:cNvSpPr/>
            <p:nvPr/>
          </p:nvSpPr>
          <p:spPr>
            <a:xfrm rot="16200000" flipH="1">
              <a:off x="2704955" y="-2700718"/>
              <a:ext cx="605449" cy="6015355"/>
            </a:xfrm>
            <a:prstGeom prst="round2SameRect">
              <a:avLst>
                <a:gd name="adj1" fmla="val 0"/>
                <a:gd name="adj2" fmla="val 50000"/>
              </a:avLst>
            </a:prstGeom>
            <a:gradFill flip="none" rotWithShape="1">
              <a:gsLst>
                <a:gs pos="0">
                  <a:schemeClr val="accent4">
                    <a:lumMod val="40000"/>
                    <a:lumOff val="60000"/>
                  </a:schemeClr>
                </a:gs>
                <a:gs pos="48000">
                  <a:srgbClr val="FFA54B"/>
                </a:gs>
                <a:gs pos="60000">
                  <a:srgbClr val="FFA54B"/>
                </a:gs>
                <a:gs pos="100000">
                  <a:schemeClr val="accent4">
                    <a:lumMod val="40000"/>
                    <a:lumOff val="60000"/>
                  </a:schemeClr>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11" name="圓角化同側角落矩形 61">
              <a:extLst>
                <a:ext uri="{FF2B5EF4-FFF2-40B4-BE49-F238E27FC236}">
                  <a16:creationId xmlns:a16="http://schemas.microsoft.com/office/drawing/2014/main" id="{2B3D2238-57C6-4320-AF54-E81DFDBE79F0}"/>
                </a:ext>
              </a:extLst>
            </p:cNvPr>
            <p:cNvSpPr/>
            <p:nvPr/>
          </p:nvSpPr>
          <p:spPr>
            <a:xfrm rot="16200000" flipH="1">
              <a:off x="2747361" y="-2637214"/>
              <a:ext cx="508000" cy="5879628"/>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34" name="Google Shape;446;p38"/>
          <p:cNvSpPr txBox="1">
            <a:spLocks/>
          </p:cNvSpPr>
          <p:nvPr/>
        </p:nvSpPr>
        <p:spPr>
          <a:xfrm>
            <a:off x="-5129" y="-57125"/>
            <a:ext cx="7753467"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參、五專優先免試入學</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多元學習表現</a:t>
            </a:r>
            <a:r>
              <a:rPr lang="en-US" altLang="zh-TW" sz="2400" b="1" kern="0" dirty="0">
                <a:solidFill>
                  <a:prstClr val="black"/>
                </a:solidFill>
                <a:latin typeface="微軟正黑體" panose="020B0604030504040204" pitchFamily="34" charset="-120"/>
                <a:ea typeface="微軟正黑體" panose="020B0604030504040204" pitchFamily="34" charset="-120"/>
                <a:cs typeface="Arial" pitchFamily="34" charset="0"/>
              </a:rPr>
              <a:t>-</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服務學習</a:t>
            </a:r>
            <a:endParaRPr lang="en-US" dirty="0"/>
          </a:p>
        </p:txBody>
      </p:sp>
      <p:graphicFrame>
        <p:nvGraphicFramePr>
          <p:cNvPr id="6" name="內容版面配置區 3">
            <a:extLst>
              <a:ext uri="{FF2B5EF4-FFF2-40B4-BE49-F238E27FC236}">
                <a16:creationId xmlns:a16="http://schemas.microsoft.com/office/drawing/2014/main" id="{6D53E912-2818-422D-B56E-57DE8E911BB3}"/>
              </a:ext>
            </a:extLst>
          </p:cNvPr>
          <p:cNvGraphicFramePr>
            <a:graphicFrameLocks/>
          </p:cNvGraphicFramePr>
          <p:nvPr>
            <p:extLst>
              <p:ext uri="{D42A27DB-BD31-4B8C-83A1-F6EECF244321}">
                <p14:modId xmlns:p14="http://schemas.microsoft.com/office/powerpoint/2010/main" val="2141193122"/>
              </p:ext>
            </p:extLst>
          </p:nvPr>
        </p:nvGraphicFramePr>
        <p:xfrm>
          <a:off x="1363579" y="691247"/>
          <a:ext cx="9464844" cy="3743175"/>
        </p:xfrm>
        <a:graphic>
          <a:graphicData uri="http://schemas.openxmlformats.org/drawingml/2006/table">
            <a:tbl>
              <a:tblPr firstRow="1" bandRow="1">
                <a:tableStyleId>{5940675A-B579-460E-94D1-54222C63F5DA}</a:tableStyleId>
              </a:tblPr>
              <a:tblGrid>
                <a:gridCol w="5643401">
                  <a:extLst>
                    <a:ext uri="{9D8B030D-6E8A-4147-A177-3AD203B41FA5}">
                      <a16:colId xmlns:a16="http://schemas.microsoft.com/office/drawing/2014/main" val="20000"/>
                    </a:ext>
                  </a:extLst>
                </a:gridCol>
                <a:gridCol w="3821443">
                  <a:extLst>
                    <a:ext uri="{9D8B030D-6E8A-4147-A177-3AD203B41FA5}">
                      <a16:colId xmlns:a16="http://schemas.microsoft.com/office/drawing/2014/main" val="20001"/>
                    </a:ext>
                  </a:extLst>
                </a:gridCol>
              </a:tblGrid>
              <a:tr h="629693">
                <a:tc>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服務學習</a:t>
                      </a:r>
                    </a:p>
                  </a:txBody>
                  <a:tcPr anchor="ctr">
                    <a:lnL w="12700" cmpd="sng">
                      <a:noFill/>
                    </a:lnL>
                    <a:lnR w="12700" cap="flat" cmpd="sng" algn="ctr">
                      <a:noFill/>
                      <a:prstDash val="dashDot"/>
                      <a:round/>
                      <a:headEnd type="none" w="med" len="med"/>
                      <a:tailEnd type="none" w="med" len="med"/>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66"/>
                    </a:solidFill>
                  </a:tcPr>
                </a:tc>
                <a:tc>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積分採計方式</a:t>
                      </a:r>
                    </a:p>
                  </a:txBody>
                  <a:tcPr anchor="ctr">
                    <a:lnL w="12700" cap="flat" cmpd="sng" algn="ctr">
                      <a:noFill/>
                      <a:prstDash val="dashDot"/>
                      <a:round/>
                      <a:headEnd type="none" w="med" len="med"/>
                      <a:tailEnd type="none" w="med" len="med"/>
                    </a:lnL>
                    <a:lnR w="12700" cmpd="sng">
                      <a:noFill/>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66"/>
                    </a:solidFill>
                  </a:tcPr>
                </a:tc>
                <a:extLst>
                  <a:ext uri="{0D108BD9-81ED-4DB2-BD59-A6C34878D82A}">
                    <a16:rowId xmlns:a16="http://schemas.microsoft.com/office/drawing/2014/main" val="10000"/>
                  </a:ext>
                </a:extLst>
              </a:tr>
              <a:tr h="629693">
                <a:tc>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班級幹部</a:t>
                      </a:r>
                    </a:p>
                  </a:txBody>
                  <a:tcPr anchor="ctr">
                    <a:lnL w="12700" cmpd="sng">
                      <a:noFill/>
                    </a:lnL>
                    <a:lnR w="12700" cap="flat" cmpd="sng" algn="ctr">
                      <a:noFill/>
                      <a:prstDash val="dashDot"/>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3">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滿一學期得</a:t>
                      </a:r>
                      <a:r>
                        <a:rPr lang="en-US" altLang="zh-TW" sz="3000" dirty="0">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anchor="ctr">
                    <a:lnL w="12700" cap="flat" cmpd="sng" algn="ctr">
                      <a:noFill/>
                      <a:prstDash val="dashDot"/>
                      <a:round/>
                      <a:headEnd type="none" w="med" len="med"/>
                      <a:tailEnd type="none" w="med" len="med"/>
                    </a:lnL>
                    <a:lnR w="12700" cmpd="sng">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629693">
                <a:tc>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小老師</a:t>
                      </a:r>
                    </a:p>
                  </a:txBody>
                  <a:tcPr anchor="ctr">
                    <a:lnL w="12700" cmpd="sng">
                      <a:noFill/>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zh-TW" altLang="en-US" sz="3200" dirty="0"/>
                    </a:p>
                  </a:txBody>
                  <a:tcPr/>
                </a:tc>
                <a:extLst>
                  <a:ext uri="{0D108BD9-81ED-4DB2-BD59-A6C34878D82A}">
                    <a16:rowId xmlns:a16="http://schemas.microsoft.com/office/drawing/2014/main" val="10002"/>
                  </a:ext>
                </a:extLst>
              </a:tr>
              <a:tr h="629693">
                <a:tc>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社團幹部</a:t>
                      </a:r>
                    </a:p>
                  </a:txBody>
                  <a:tcPr anchor="ctr">
                    <a:lnL w="12700" cmpd="sng">
                      <a:noFill/>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zh-TW" altLang="en-US" sz="3200" dirty="0"/>
                    </a:p>
                  </a:txBody>
                  <a:tcPr/>
                </a:tc>
                <a:extLst>
                  <a:ext uri="{0D108BD9-81ED-4DB2-BD59-A6C34878D82A}">
                    <a16:rowId xmlns:a16="http://schemas.microsoft.com/office/drawing/2014/main" val="10003"/>
                  </a:ext>
                </a:extLst>
              </a:tr>
              <a:tr h="629693">
                <a:tc>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校內服務學習課程及活動</a:t>
                      </a:r>
                    </a:p>
                  </a:txBody>
                  <a:tcPr anchor="ctr">
                    <a:lnL w="12700" cmpd="sng">
                      <a:noFill/>
                    </a:lnL>
                    <a:lnR w="12700" cap="flat" cmpd="sng" algn="ctr">
                      <a:noFill/>
                      <a:prstDash val="dashDot"/>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每</a:t>
                      </a:r>
                      <a:r>
                        <a:rPr lang="en-US" altLang="zh-TW" sz="3000"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小時得</a:t>
                      </a:r>
                      <a:r>
                        <a:rPr lang="en-US" altLang="zh-TW" sz="3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0.5</a:t>
                      </a: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分</a:t>
                      </a:r>
                      <a:endParaRPr lang="en-US" altLang="zh-TW" sz="3000" dirty="0">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en-US" altLang="zh-TW"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適用</a:t>
                      </a:r>
                      <a:r>
                        <a:rPr lang="en-US" altLang="zh-TW"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111</a:t>
                      </a: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及</a:t>
                      </a:r>
                      <a:r>
                        <a:rPr lang="en-US" altLang="zh-TW"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112</a:t>
                      </a: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學年度</a:t>
                      </a:r>
                      <a:r>
                        <a:rPr lang="en-US" altLang="zh-TW"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endParaRPr>
                    </a:p>
                  </a:txBody>
                  <a:tcPr anchor="ctr">
                    <a:lnL w="12700" cap="flat" cmpd="sng" algn="ctr">
                      <a:noFill/>
                      <a:prstDash val="dashDot"/>
                      <a:round/>
                      <a:headEnd type="none" w="med" len="med"/>
                      <a:tailEnd type="none" w="med" len="med"/>
                    </a:lnL>
                    <a:lnR w="12700" cmpd="sng">
                      <a:noFill/>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94710">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校外參加志工服務或社區服務</a:t>
                      </a:r>
                    </a:p>
                  </a:txBody>
                  <a:tcPr anchor="ctr">
                    <a:lnL w="12700" cmpd="sng">
                      <a:noFill/>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vMerge="1">
                  <a:txBody>
                    <a:bodyPr/>
                    <a:lstStyle/>
                    <a:p>
                      <a:endParaRPr lang="zh-TW" altLang="en-US" sz="3200" dirty="0"/>
                    </a:p>
                  </a:txBody>
                  <a:tcPr/>
                </a:tc>
                <a:extLst>
                  <a:ext uri="{0D108BD9-81ED-4DB2-BD59-A6C34878D82A}">
                    <a16:rowId xmlns:a16="http://schemas.microsoft.com/office/drawing/2014/main" val="10005"/>
                  </a:ext>
                </a:extLst>
              </a:tr>
            </a:tbl>
          </a:graphicData>
        </a:graphic>
      </p:graphicFrame>
      <p:sp>
        <p:nvSpPr>
          <p:cNvPr id="7" name="文字方塊 6">
            <a:extLst>
              <a:ext uri="{FF2B5EF4-FFF2-40B4-BE49-F238E27FC236}">
                <a16:creationId xmlns:a16="http://schemas.microsoft.com/office/drawing/2014/main" id="{09FA6038-0B36-43AE-9B89-3C515164AB1A}"/>
              </a:ext>
            </a:extLst>
          </p:cNvPr>
          <p:cNvSpPr txBox="1">
            <a:spLocks noChangeArrowheads="1"/>
          </p:cNvSpPr>
          <p:nvPr/>
        </p:nvSpPr>
        <p:spPr bwMode="auto">
          <a:xfrm>
            <a:off x="1363580" y="4437258"/>
            <a:ext cx="9464843"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defRPr/>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註：</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eaLnBrk="1" hangingPunct="1">
              <a:buFont typeface="+mj-lt"/>
              <a:buAutoNum type="arabicPeriod"/>
              <a:defRPr/>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本項目積分上限為</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15</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分。</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eaLnBrk="1" hangingPunct="1">
              <a:buFont typeface="+mj-lt"/>
              <a:buAutoNum type="arabicPeriod"/>
              <a:defRPr/>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同一學期同時擔任班級幹部、小老師或社團幹部，仍以</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分採計。</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eaLnBrk="1" hangingPunct="1">
              <a:buFont typeface="+mj-lt"/>
              <a:buAutoNum type="arabicPeriod"/>
              <a:defRPr/>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除副班長、副社長以外之其餘副級幹部皆不採計。</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eaLnBrk="1" hangingPunct="1">
              <a:buFont typeface="+mj-lt"/>
              <a:buAutoNum type="arabicPeriod"/>
              <a:defRPr/>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小技巧：若無幹部或小老師可加分者，服務學習時數達</a:t>
            </a:r>
            <a:r>
              <a:rPr lang="en-US" altLang="zh-TW" sz="20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30</a:t>
            </a:r>
            <a:r>
              <a:rPr lang="zh-TW" altLang="en-US" sz="20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小時</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亦可滿分。</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eaLnBrk="1" hangingPunct="1">
              <a:buFont typeface="+mj-lt"/>
              <a:buAutoNum type="arabicPeriod"/>
              <a:defRPr/>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服務時數應於</a:t>
            </a: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國中就學期間且至</a:t>
            </a:r>
            <a:r>
              <a:rPr lang="en-US" altLang="zh-TW"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112</a:t>
            </a: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14</a:t>
            </a: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含</a:t>
            </a:r>
            <a:r>
              <a:rPr lang="en-US" altLang="zh-TW"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前</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取得為限。</a:t>
            </a:r>
          </a:p>
        </p:txBody>
      </p:sp>
    </p:spTree>
    <p:extLst>
      <p:ext uri="{BB962C8B-B14F-4D97-AF65-F5344CB8AC3E}">
        <p14:creationId xmlns:p14="http://schemas.microsoft.com/office/powerpoint/2010/main" val="5740197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群組 7">
            <a:extLst>
              <a:ext uri="{FF2B5EF4-FFF2-40B4-BE49-F238E27FC236}">
                <a16:creationId xmlns:a16="http://schemas.microsoft.com/office/drawing/2014/main" id="{0E6BF2C5-2631-439E-B911-E6E8717400A8}"/>
              </a:ext>
            </a:extLst>
          </p:cNvPr>
          <p:cNvGrpSpPr/>
          <p:nvPr/>
        </p:nvGrpSpPr>
        <p:grpSpPr>
          <a:xfrm>
            <a:off x="-363" y="4237"/>
            <a:ext cx="5968027" cy="605449"/>
            <a:chOff x="2" y="4235"/>
            <a:chExt cx="6015355" cy="605449"/>
          </a:xfrm>
        </p:grpSpPr>
        <p:sp>
          <p:nvSpPr>
            <p:cNvPr id="9" name="圓角化同側角落矩形 60">
              <a:extLst>
                <a:ext uri="{FF2B5EF4-FFF2-40B4-BE49-F238E27FC236}">
                  <a16:creationId xmlns:a16="http://schemas.microsoft.com/office/drawing/2014/main" id="{CFC396FA-636F-45E8-8705-1A0E7C4BF361}"/>
                </a:ext>
              </a:extLst>
            </p:cNvPr>
            <p:cNvSpPr/>
            <p:nvPr/>
          </p:nvSpPr>
          <p:spPr>
            <a:xfrm rot="16200000" flipH="1">
              <a:off x="2704955" y="-2700718"/>
              <a:ext cx="605449" cy="6015355"/>
            </a:xfrm>
            <a:prstGeom prst="round2SameRect">
              <a:avLst>
                <a:gd name="adj1" fmla="val 0"/>
                <a:gd name="adj2" fmla="val 50000"/>
              </a:avLst>
            </a:prstGeom>
            <a:gradFill flip="none" rotWithShape="1">
              <a:gsLst>
                <a:gs pos="0">
                  <a:schemeClr val="accent4">
                    <a:lumMod val="40000"/>
                    <a:lumOff val="60000"/>
                  </a:schemeClr>
                </a:gs>
                <a:gs pos="48000">
                  <a:srgbClr val="FFA54B"/>
                </a:gs>
                <a:gs pos="60000">
                  <a:srgbClr val="FFA54B"/>
                </a:gs>
                <a:gs pos="100000">
                  <a:schemeClr val="accent4">
                    <a:lumMod val="40000"/>
                    <a:lumOff val="60000"/>
                  </a:schemeClr>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11" name="圓角化同側角落矩形 61">
              <a:extLst>
                <a:ext uri="{FF2B5EF4-FFF2-40B4-BE49-F238E27FC236}">
                  <a16:creationId xmlns:a16="http://schemas.microsoft.com/office/drawing/2014/main" id="{DE9F2573-9780-4BFF-A8CC-AF09F7BFCA97}"/>
                </a:ext>
              </a:extLst>
            </p:cNvPr>
            <p:cNvSpPr/>
            <p:nvPr/>
          </p:nvSpPr>
          <p:spPr>
            <a:xfrm rot="16200000" flipH="1">
              <a:off x="2747361" y="-2637214"/>
              <a:ext cx="508000" cy="5879628"/>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34" name="Google Shape;446;p38"/>
          <p:cNvSpPr txBox="1">
            <a:spLocks/>
          </p:cNvSpPr>
          <p:nvPr/>
        </p:nvSpPr>
        <p:spPr>
          <a:xfrm>
            <a:off x="-5129" y="-57125"/>
            <a:ext cx="5828413"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參、五專優先免試入學</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技藝優良</a:t>
            </a:r>
            <a:endParaRPr lang="en-US" dirty="0"/>
          </a:p>
        </p:txBody>
      </p:sp>
      <p:graphicFrame>
        <p:nvGraphicFramePr>
          <p:cNvPr id="6" name="內容版面配置區 3">
            <a:extLst>
              <a:ext uri="{FF2B5EF4-FFF2-40B4-BE49-F238E27FC236}">
                <a16:creationId xmlns:a16="http://schemas.microsoft.com/office/drawing/2014/main" id="{C2EC23F7-2A32-424C-97D0-5F7A96964077}"/>
              </a:ext>
            </a:extLst>
          </p:cNvPr>
          <p:cNvGraphicFramePr>
            <a:graphicFrameLocks/>
          </p:cNvGraphicFramePr>
          <p:nvPr>
            <p:extLst>
              <p:ext uri="{D42A27DB-BD31-4B8C-83A1-F6EECF244321}">
                <p14:modId xmlns:p14="http://schemas.microsoft.com/office/powerpoint/2010/main" val="2210544130"/>
              </p:ext>
            </p:extLst>
          </p:nvPr>
        </p:nvGraphicFramePr>
        <p:xfrm>
          <a:off x="962527" y="1063752"/>
          <a:ext cx="10266948" cy="4438648"/>
        </p:xfrm>
        <a:graphic>
          <a:graphicData uri="http://schemas.openxmlformats.org/drawingml/2006/table">
            <a:tbl>
              <a:tblPr firstRow="1" bandRow="1">
                <a:tableStyleId>{5940675A-B579-460E-94D1-54222C63F5DA}</a:tableStyleId>
              </a:tblPr>
              <a:tblGrid>
                <a:gridCol w="3422316">
                  <a:extLst>
                    <a:ext uri="{9D8B030D-6E8A-4147-A177-3AD203B41FA5}">
                      <a16:colId xmlns:a16="http://schemas.microsoft.com/office/drawing/2014/main" val="20000"/>
                    </a:ext>
                  </a:extLst>
                </a:gridCol>
                <a:gridCol w="4226525">
                  <a:extLst>
                    <a:ext uri="{9D8B030D-6E8A-4147-A177-3AD203B41FA5}">
                      <a16:colId xmlns:a16="http://schemas.microsoft.com/office/drawing/2014/main" val="20001"/>
                    </a:ext>
                  </a:extLst>
                </a:gridCol>
                <a:gridCol w="2618107">
                  <a:extLst>
                    <a:ext uri="{9D8B030D-6E8A-4147-A177-3AD203B41FA5}">
                      <a16:colId xmlns:a16="http://schemas.microsoft.com/office/drawing/2014/main" val="20002"/>
                    </a:ext>
                  </a:extLst>
                </a:gridCol>
              </a:tblGrid>
              <a:tr h="658928">
                <a:tc>
                  <a:txBody>
                    <a:bodyPr/>
                    <a:lstStyle/>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技藝優良</a:t>
                      </a:r>
                    </a:p>
                  </a:txBody>
                  <a:tcPr marT="45717" marB="45717">
                    <a:lnL w="12700" cmpd="sng">
                      <a:noFill/>
                    </a:lnL>
                    <a:lnR w="12700" cap="flat" cmpd="sng" algn="ctr">
                      <a:noFill/>
                      <a:prstDash val="dashDot"/>
                      <a:round/>
                      <a:headEnd type="none" w="med" len="med"/>
                      <a:tailEnd type="none" w="med" len="med"/>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solidFill>
                  </a:tcPr>
                </a:tc>
                <a:tc gridSpan="2">
                  <a:txBody>
                    <a:bodyPr/>
                    <a:lstStyle/>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積分採計方式</a:t>
                      </a:r>
                    </a:p>
                  </a:txBody>
                  <a:tcPr marT="45717" marB="45717">
                    <a:lnL w="12700" cap="flat" cmpd="sng" algn="ctr">
                      <a:noFill/>
                      <a:prstDash val="dashDot"/>
                      <a:round/>
                      <a:headEnd type="none" w="med" len="med"/>
                      <a:tailEnd type="none" w="med" len="med"/>
                    </a:lnL>
                    <a:lnR w="12700" cmpd="sng">
                      <a:noFill/>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solidFill>
                  </a:tcPr>
                </a:tc>
                <a:tc hMerge="1">
                  <a:txBody>
                    <a:bodyPr/>
                    <a:lstStyle/>
                    <a:p>
                      <a:endParaRPr lang="zh-TW" altLang="en-US" sz="3200" dirty="0"/>
                    </a:p>
                  </a:txBody>
                  <a:tcPr/>
                </a:tc>
                <a:extLst>
                  <a:ext uri="{0D108BD9-81ED-4DB2-BD59-A6C34878D82A}">
                    <a16:rowId xmlns:a16="http://schemas.microsoft.com/office/drawing/2014/main" val="10000"/>
                  </a:ext>
                </a:extLst>
              </a:tr>
              <a:tr h="579146">
                <a:tc rowSpan="4">
                  <a:txBody>
                    <a:bodyPr/>
                    <a:lstStyle/>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技藝教育課程以單一學期之百分制成績</a:t>
                      </a:r>
                      <a:r>
                        <a:rPr lang="zh-TW" altLang="en-US" sz="3200" b="1" dirty="0">
                          <a:solidFill>
                            <a:srgbClr val="00B0F0"/>
                          </a:solidFill>
                          <a:latin typeface="Times New Roman" panose="02020603050405020304" pitchFamily="18" charset="0"/>
                          <a:ea typeface="微軟正黑體" panose="020B0604030504040204" pitchFamily="34" charset="-120"/>
                          <a:cs typeface="Times New Roman" panose="02020603050405020304" pitchFamily="18" charset="0"/>
                        </a:rPr>
                        <a:t>擇優採計</a:t>
                      </a:r>
                    </a:p>
                  </a:txBody>
                  <a:tcPr marT="45717" marB="45717" anchor="ctr">
                    <a:lnL w="12700" cmpd="sng">
                      <a:noFill/>
                    </a:lnL>
                    <a:lnR w="12700" cap="flat" cmpd="sng" algn="ctr">
                      <a:noFill/>
                      <a:prstDash val="dashDot"/>
                      <a:round/>
                      <a:headEnd type="none" w="med" len="med"/>
                      <a:tailEnd type="none" w="med" len="med"/>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90</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分以上者</a:t>
                      </a:r>
                    </a:p>
                  </a:txBody>
                  <a:tcPr marT="45717" marB="45717"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17" marB="45717" anchor="ctr">
                    <a:lnL w="12700" cap="flat" cmpd="sng" algn="ctr">
                      <a:noFill/>
                      <a:prstDash val="dashDot"/>
                      <a:round/>
                      <a:headEnd type="none" w="med" len="med"/>
                      <a:tailEnd type="none" w="med" len="med"/>
                    </a:lnL>
                    <a:lnR w="12700" cmpd="sng">
                      <a:noFill/>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066858">
                <a:tc vMerge="1">
                  <a:txBody>
                    <a:bodyPr/>
                    <a:lstStyle/>
                    <a:p>
                      <a:endParaRPr lang="zh-TW" altLang="en-US" sz="3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80</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分以上</a:t>
                      </a:r>
                      <a:endPar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未滿</a:t>
                      </a: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90</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分者</a:t>
                      </a:r>
                    </a:p>
                  </a:txBody>
                  <a:tcPr marT="45717" marB="45717"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2.5</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17" marB="45717" anchor="ctr">
                    <a:lnL w="12700" cap="flat" cmpd="sng" algn="ctr">
                      <a:noFill/>
                      <a:prstDash val="dashDot"/>
                      <a:round/>
                      <a:headEnd type="none" w="med" len="med"/>
                      <a:tailEnd type="none" w="med" len="med"/>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066858">
                <a:tc vMerge="1">
                  <a:txBody>
                    <a:bodyPr/>
                    <a:lstStyle/>
                    <a:p>
                      <a:endParaRPr lang="zh-TW" alt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70</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分以上</a:t>
                      </a:r>
                      <a:endPar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未滿</a:t>
                      </a: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80</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分者</a:t>
                      </a:r>
                    </a:p>
                  </a:txBody>
                  <a:tcPr marT="45717" marB="45717"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1.5</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17" marB="45717" anchor="ctr">
                    <a:lnL w="12700" cap="flat" cmpd="sng" algn="ctr">
                      <a:noFill/>
                      <a:prstDash val="dashDot"/>
                      <a:round/>
                      <a:headEnd type="none" w="med" len="med"/>
                      <a:tailEnd type="none" w="med" len="med"/>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1066858">
                <a:tc vMerge="1">
                  <a:txBody>
                    <a:bodyPr/>
                    <a:lstStyle/>
                    <a:p>
                      <a:endParaRPr lang="zh-TW" altLang="en-US" sz="3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60</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分以上</a:t>
                      </a:r>
                      <a:endPar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未滿</a:t>
                      </a: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70</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分者</a:t>
                      </a:r>
                    </a:p>
                  </a:txBody>
                  <a:tcPr marT="45717" marB="45717"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17" marB="45717" anchor="ctr">
                    <a:lnL w="12700" cap="flat" cmpd="sng" algn="ctr">
                      <a:noFill/>
                      <a:prstDash val="dashDot"/>
                      <a:round/>
                      <a:headEnd type="none" w="med" len="med"/>
                      <a:tailEnd type="none" w="med" len="med"/>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2" name="矩形 1">
            <a:extLst>
              <a:ext uri="{FF2B5EF4-FFF2-40B4-BE49-F238E27FC236}">
                <a16:creationId xmlns:a16="http://schemas.microsoft.com/office/drawing/2014/main" id="{1951B30F-DCCE-4922-B79C-82CB99BE89FA}"/>
              </a:ext>
            </a:extLst>
          </p:cNvPr>
          <p:cNvSpPr/>
          <p:nvPr/>
        </p:nvSpPr>
        <p:spPr>
          <a:xfrm>
            <a:off x="1331495" y="5794249"/>
            <a:ext cx="10395284" cy="707886"/>
          </a:xfrm>
          <a:prstGeom prst="rect">
            <a:avLst/>
          </a:prstGeom>
        </p:spPr>
        <p:txBody>
          <a:bodyPr wrap="square">
            <a:spAutoFit/>
          </a:bodyPr>
          <a:lstStyle/>
          <a:p>
            <a:r>
              <a:rPr lang="zh-TW" altLang="en-US" sz="2000" dirty="0">
                <a:latin typeface="微軟正黑體" panose="020B0604030504040204" pitchFamily="34" charset="-120"/>
                <a:ea typeface="微軟正黑體" panose="020B0604030504040204" pitchFamily="34" charset="-120"/>
              </a:rPr>
              <a:t>註：112學年度起修改「技藝優良」積分採計方式，原以技藝教育課程成績採「（上、下學期）總平均」，修改「</a:t>
            </a:r>
            <a:r>
              <a:rPr lang="zh-TW" altLang="en-US" sz="2000" dirty="0">
                <a:solidFill>
                  <a:srgbClr val="C00000"/>
                </a:solidFill>
                <a:latin typeface="微軟正黑體" panose="020B0604030504040204" pitchFamily="34" charset="-120"/>
                <a:ea typeface="微軟正黑體" panose="020B0604030504040204" pitchFamily="34" charset="-120"/>
              </a:rPr>
              <a:t>以單一學期之百分制成績擇優採計</a:t>
            </a:r>
            <a:r>
              <a:rPr lang="zh-TW" altLang="en-US" sz="2000" dirty="0">
                <a:latin typeface="微軟正黑體" panose="020B0604030504040204" pitchFamily="34" charset="-120"/>
                <a:ea typeface="微軟正黑體" panose="020B0604030504040204" pitchFamily="34" charset="-120"/>
              </a:rPr>
              <a:t>」。</a:t>
            </a:r>
          </a:p>
        </p:txBody>
      </p:sp>
    </p:spTree>
    <p:extLst>
      <p:ext uri="{BB962C8B-B14F-4D97-AF65-F5344CB8AC3E}">
        <p14:creationId xmlns:p14="http://schemas.microsoft.com/office/powerpoint/2010/main" val="175468312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群組 7">
            <a:extLst>
              <a:ext uri="{FF2B5EF4-FFF2-40B4-BE49-F238E27FC236}">
                <a16:creationId xmlns:a16="http://schemas.microsoft.com/office/drawing/2014/main" id="{505E5856-C080-4739-A15B-A9CB71BB0CF2}"/>
              </a:ext>
            </a:extLst>
          </p:cNvPr>
          <p:cNvGrpSpPr/>
          <p:nvPr/>
        </p:nvGrpSpPr>
        <p:grpSpPr>
          <a:xfrm>
            <a:off x="-361" y="4237"/>
            <a:ext cx="5968025" cy="605449"/>
            <a:chOff x="2" y="4235"/>
            <a:chExt cx="6015355" cy="605449"/>
          </a:xfrm>
        </p:grpSpPr>
        <p:sp>
          <p:nvSpPr>
            <p:cNvPr id="9" name="圓角化同側角落矩形 60">
              <a:extLst>
                <a:ext uri="{FF2B5EF4-FFF2-40B4-BE49-F238E27FC236}">
                  <a16:creationId xmlns:a16="http://schemas.microsoft.com/office/drawing/2014/main" id="{ED32AC75-2A70-4FD4-B6A4-DEFED583DEE2}"/>
                </a:ext>
              </a:extLst>
            </p:cNvPr>
            <p:cNvSpPr/>
            <p:nvPr/>
          </p:nvSpPr>
          <p:spPr>
            <a:xfrm rot="16200000" flipH="1">
              <a:off x="2704955" y="-2700718"/>
              <a:ext cx="605449" cy="6015355"/>
            </a:xfrm>
            <a:prstGeom prst="round2SameRect">
              <a:avLst>
                <a:gd name="adj1" fmla="val 0"/>
                <a:gd name="adj2" fmla="val 50000"/>
              </a:avLst>
            </a:prstGeom>
            <a:gradFill flip="none" rotWithShape="1">
              <a:gsLst>
                <a:gs pos="0">
                  <a:schemeClr val="accent4">
                    <a:lumMod val="40000"/>
                    <a:lumOff val="60000"/>
                  </a:schemeClr>
                </a:gs>
                <a:gs pos="48000">
                  <a:srgbClr val="FFA54B"/>
                </a:gs>
                <a:gs pos="60000">
                  <a:srgbClr val="FFA54B"/>
                </a:gs>
                <a:gs pos="100000">
                  <a:schemeClr val="accent4">
                    <a:lumMod val="40000"/>
                    <a:lumOff val="60000"/>
                  </a:schemeClr>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11" name="圓角化同側角落矩形 61">
              <a:extLst>
                <a:ext uri="{FF2B5EF4-FFF2-40B4-BE49-F238E27FC236}">
                  <a16:creationId xmlns:a16="http://schemas.microsoft.com/office/drawing/2014/main" id="{F52D93B7-05AC-4A4C-B21D-86C5FDBDC3FB}"/>
                </a:ext>
              </a:extLst>
            </p:cNvPr>
            <p:cNvSpPr/>
            <p:nvPr/>
          </p:nvSpPr>
          <p:spPr>
            <a:xfrm rot="16200000" flipH="1">
              <a:off x="2747361" y="-2637214"/>
              <a:ext cx="508000" cy="5879628"/>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34" name="Google Shape;446;p38"/>
          <p:cNvSpPr txBox="1">
            <a:spLocks/>
          </p:cNvSpPr>
          <p:nvPr/>
        </p:nvSpPr>
        <p:spPr>
          <a:xfrm>
            <a:off x="-5129" y="-57125"/>
            <a:ext cx="5828413"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參、五專優先免試入學</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弱勢身分</a:t>
            </a:r>
            <a:endParaRPr lang="en-US" dirty="0"/>
          </a:p>
        </p:txBody>
      </p:sp>
      <p:graphicFrame>
        <p:nvGraphicFramePr>
          <p:cNvPr id="6" name="內容版面配置區 3">
            <a:extLst>
              <a:ext uri="{FF2B5EF4-FFF2-40B4-BE49-F238E27FC236}">
                <a16:creationId xmlns:a16="http://schemas.microsoft.com/office/drawing/2014/main" id="{E85FB69F-7D05-465E-8692-3995A861E067}"/>
              </a:ext>
            </a:extLst>
          </p:cNvPr>
          <p:cNvGraphicFramePr>
            <a:graphicFrameLocks/>
          </p:cNvGraphicFramePr>
          <p:nvPr>
            <p:extLst>
              <p:ext uri="{D42A27DB-BD31-4B8C-83A1-F6EECF244321}">
                <p14:modId xmlns:p14="http://schemas.microsoft.com/office/powerpoint/2010/main" val="2851549558"/>
              </p:ext>
            </p:extLst>
          </p:nvPr>
        </p:nvGraphicFramePr>
        <p:xfrm>
          <a:off x="1981200" y="1737480"/>
          <a:ext cx="8229600" cy="3383040"/>
        </p:xfrm>
        <a:graphic>
          <a:graphicData uri="http://schemas.openxmlformats.org/drawingml/2006/table">
            <a:tbl>
              <a:tblPr firstRow="1" bandRow="1">
                <a:tableStyleId>{5940675A-B579-460E-94D1-54222C63F5DA}</a:tableStyleId>
              </a:tblPr>
              <a:tblGrid>
                <a:gridCol w="5194920">
                  <a:extLst>
                    <a:ext uri="{9D8B030D-6E8A-4147-A177-3AD203B41FA5}">
                      <a16:colId xmlns:a16="http://schemas.microsoft.com/office/drawing/2014/main" val="20000"/>
                    </a:ext>
                  </a:extLst>
                </a:gridCol>
                <a:gridCol w="3034680">
                  <a:extLst>
                    <a:ext uri="{9D8B030D-6E8A-4147-A177-3AD203B41FA5}">
                      <a16:colId xmlns:a16="http://schemas.microsoft.com/office/drawing/2014/main" val="20001"/>
                    </a:ext>
                  </a:extLst>
                </a:gridCol>
              </a:tblGrid>
              <a:tr h="579059">
                <a:tc>
                  <a:txBody>
                    <a:bodyPr/>
                    <a:lstStyle/>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弱勢身分</a:t>
                      </a:r>
                    </a:p>
                  </a:txBody>
                  <a:tcPr marT="45696" marB="45696">
                    <a:lnL w="12700" cmpd="sng">
                      <a:noFill/>
                    </a:lnL>
                    <a:lnR w="12700" cap="flat" cmpd="sng" algn="ctr">
                      <a:noFill/>
                      <a:prstDash val="dashDot"/>
                      <a:round/>
                      <a:headEnd type="none" w="med" len="med"/>
                      <a:tailEnd type="none" w="med" len="med"/>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solidFill>
                  </a:tcPr>
                </a:tc>
                <a:tc>
                  <a:txBody>
                    <a:bodyPr/>
                    <a:lstStyle/>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積分採計方式</a:t>
                      </a:r>
                    </a:p>
                  </a:txBody>
                  <a:tcPr marT="45696" marB="45696">
                    <a:lnL w="12700" cap="flat" cmpd="sng" algn="ctr">
                      <a:noFill/>
                      <a:prstDash val="dashDot"/>
                      <a:round/>
                      <a:headEnd type="none" w="med" len="med"/>
                      <a:tailEnd type="none" w="med" len="med"/>
                    </a:lnL>
                    <a:lnR w="12700" cmpd="sng">
                      <a:noFill/>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solidFill>
                  </a:tcPr>
                </a:tc>
                <a:extLst>
                  <a:ext uri="{0D108BD9-81ED-4DB2-BD59-A6C34878D82A}">
                    <a16:rowId xmlns:a16="http://schemas.microsoft.com/office/drawing/2014/main" val="10000"/>
                  </a:ext>
                </a:extLst>
              </a:tr>
              <a:tr h="579059">
                <a:tc>
                  <a:txBody>
                    <a:bodyPr/>
                    <a:lstStyle/>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低收入戶</a:t>
                      </a:r>
                    </a:p>
                  </a:txBody>
                  <a:tcPr marT="45696" marB="45696" anchor="ctr">
                    <a:lnL w="12700" cmpd="sng">
                      <a:noFill/>
                    </a:lnL>
                    <a:lnR w="12700" cap="flat" cmpd="sng" algn="ctr">
                      <a:noFill/>
                      <a:prstDash val="dashDot"/>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696" marB="45696" anchor="ctr">
                    <a:lnL w="12700" cap="flat" cmpd="sng" algn="ctr">
                      <a:noFill/>
                      <a:prstDash val="dashDot"/>
                      <a:round/>
                      <a:headEnd type="none" w="med" len="med"/>
                      <a:tailEnd type="none" w="med" len="med"/>
                    </a:lnL>
                    <a:lnR w="12700" cmpd="sng">
                      <a:noFill/>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579059">
                <a:tc>
                  <a:txBody>
                    <a:bodyPr/>
                    <a:lstStyle/>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中低收入戶</a:t>
                      </a:r>
                    </a:p>
                  </a:txBody>
                  <a:tcPr marT="45696" marB="45696" anchor="ctr">
                    <a:lnL w="12700" cmpd="sng">
                      <a:noFill/>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1.5</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696" marB="45696" anchor="ctr">
                    <a:lnL w="12700" cap="flat" cmpd="sng" algn="ctr">
                      <a:noFill/>
                      <a:prstDash val="dashDot"/>
                      <a:round/>
                      <a:headEnd type="none" w="med" len="med"/>
                      <a:tailEnd type="none" w="med" len="med"/>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066727">
                <a:tc>
                  <a:txBody>
                    <a:bodyPr/>
                    <a:lstStyle/>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直系血親尊親屬</a:t>
                      </a:r>
                      <a:endPar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支領失業給付之子女</a:t>
                      </a:r>
                    </a:p>
                  </a:txBody>
                  <a:tcPr marT="45696" marB="45696" anchor="ctr">
                    <a:lnL w="12700" cmpd="sng">
                      <a:noFill/>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1.5</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696" marB="45696" anchor="ctr">
                    <a:lnL w="12700" cap="flat" cmpd="sng" algn="ctr">
                      <a:noFill/>
                      <a:prstDash val="dashDot"/>
                      <a:round/>
                      <a:headEnd type="none" w="med" len="med"/>
                      <a:tailEnd type="none" w="med" len="med"/>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579059">
                <a:tc>
                  <a:txBody>
                    <a:bodyPr/>
                    <a:lstStyle/>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特殊境遇家庭子女</a:t>
                      </a:r>
                    </a:p>
                  </a:txBody>
                  <a:tcPr marT="45696" marB="45696" anchor="ctr">
                    <a:lnL w="12700" cmpd="sng">
                      <a:noFill/>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1.5</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696" marB="45696" anchor="ctr">
                    <a:lnL w="12700" cap="flat" cmpd="sng" algn="ctr">
                      <a:noFill/>
                      <a:prstDash val="dashDot"/>
                      <a:round/>
                      <a:headEnd type="none" w="med" len="med"/>
                      <a:tailEnd type="none" w="med" len="med"/>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7" name="文字方塊 4">
            <a:extLst>
              <a:ext uri="{FF2B5EF4-FFF2-40B4-BE49-F238E27FC236}">
                <a16:creationId xmlns:a16="http://schemas.microsoft.com/office/drawing/2014/main" id="{4B646E75-1E7B-4990-9F83-2A47DEA938D5}"/>
              </a:ext>
            </a:extLst>
          </p:cNvPr>
          <p:cNvSpPr txBox="1">
            <a:spLocks noChangeArrowheads="1"/>
          </p:cNvSpPr>
          <p:nvPr/>
        </p:nvSpPr>
        <p:spPr bwMode="auto">
          <a:xfrm>
            <a:off x="2020539" y="5120522"/>
            <a:ext cx="82073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zh-TW" altLang="en-US" sz="1800" dirty="0">
                <a:latin typeface="Times New Roman" panose="02020603050405020304" pitchFamily="18" charset="0"/>
                <a:ea typeface="標楷體" panose="03000509000000000000" pitchFamily="65" charset="-120"/>
                <a:cs typeface="Times New Roman" panose="02020603050405020304" pitchFamily="18" charset="0"/>
              </a:rPr>
              <a:t>註：同時具備</a:t>
            </a:r>
            <a:r>
              <a:rPr lang="en-US" altLang="zh-TW" sz="1800" dirty="0">
                <a:latin typeface="Times New Roman" panose="02020603050405020304" pitchFamily="18" charset="0"/>
                <a:ea typeface="標楷體" panose="03000509000000000000" pitchFamily="65" charset="-120"/>
                <a:cs typeface="Times New Roman" panose="02020603050405020304" pitchFamily="18" charset="0"/>
              </a:rPr>
              <a:t>2</a:t>
            </a:r>
            <a:r>
              <a:rPr lang="zh-TW" altLang="en-US" sz="1800" dirty="0">
                <a:latin typeface="Times New Roman" panose="02020603050405020304" pitchFamily="18" charset="0"/>
                <a:ea typeface="標楷體" panose="03000509000000000000" pitchFamily="65" charset="-120"/>
                <a:cs typeface="Times New Roman" panose="02020603050405020304" pitchFamily="18" charset="0"/>
              </a:rPr>
              <a:t>種以上資格者僅得擇一計分。</a:t>
            </a:r>
          </a:p>
        </p:txBody>
      </p:sp>
    </p:spTree>
    <p:extLst>
      <p:ext uri="{BB962C8B-B14F-4D97-AF65-F5344CB8AC3E}">
        <p14:creationId xmlns:p14="http://schemas.microsoft.com/office/powerpoint/2010/main" val="371138295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群組 7">
            <a:extLst>
              <a:ext uri="{FF2B5EF4-FFF2-40B4-BE49-F238E27FC236}">
                <a16:creationId xmlns:a16="http://schemas.microsoft.com/office/drawing/2014/main" id="{8933046C-86F3-4659-A3F9-183CA87337A5}"/>
              </a:ext>
            </a:extLst>
          </p:cNvPr>
          <p:cNvGrpSpPr/>
          <p:nvPr/>
        </p:nvGrpSpPr>
        <p:grpSpPr>
          <a:xfrm>
            <a:off x="-363" y="4237"/>
            <a:ext cx="6096363" cy="605449"/>
            <a:chOff x="2" y="4235"/>
            <a:chExt cx="6015355" cy="605449"/>
          </a:xfrm>
        </p:grpSpPr>
        <p:sp>
          <p:nvSpPr>
            <p:cNvPr id="9" name="圓角化同側角落矩形 60">
              <a:extLst>
                <a:ext uri="{FF2B5EF4-FFF2-40B4-BE49-F238E27FC236}">
                  <a16:creationId xmlns:a16="http://schemas.microsoft.com/office/drawing/2014/main" id="{A863D056-0BC2-4A02-835B-D0488BF9FC7F}"/>
                </a:ext>
              </a:extLst>
            </p:cNvPr>
            <p:cNvSpPr/>
            <p:nvPr/>
          </p:nvSpPr>
          <p:spPr>
            <a:xfrm rot="16200000" flipH="1">
              <a:off x="2704955" y="-2700718"/>
              <a:ext cx="605449" cy="6015355"/>
            </a:xfrm>
            <a:prstGeom prst="round2SameRect">
              <a:avLst>
                <a:gd name="adj1" fmla="val 0"/>
                <a:gd name="adj2" fmla="val 50000"/>
              </a:avLst>
            </a:prstGeom>
            <a:gradFill flip="none" rotWithShape="1">
              <a:gsLst>
                <a:gs pos="0">
                  <a:schemeClr val="accent4">
                    <a:lumMod val="40000"/>
                    <a:lumOff val="60000"/>
                  </a:schemeClr>
                </a:gs>
                <a:gs pos="48000">
                  <a:srgbClr val="FFA54B"/>
                </a:gs>
                <a:gs pos="60000">
                  <a:srgbClr val="FFA54B"/>
                </a:gs>
                <a:gs pos="100000">
                  <a:schemeClr val="accent4">
                    <a:lumMod val="40000"/>
                    <a:lumOff val="60000"/>
                  </a:schemeClr>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11" name="圓角化同側角落矩形 61">
              <a:extLst>
                <a:ext uri="{FF2B5EF4-FFF2-40B4-BE49-F238E27FC236}">
                  <a16:creationId xmlns:a16="http://schemas.microsoft.com/office/drawing/2014/main" id="{141E534F-E364-4EA7-8F03-8719DC0B9BC1}"/>
                </a:ext>
              </a:extLst>
            </p:cNvPr>
            <p:cNvSpPr/>
            <p:nvPr/>
          </p:nvSpPr>
          <p:spPr>
            <a:xfrm rot="16200000" flipH="1">
              <a:off x="2747361" y="-2637214"/>
              <a:ext cx="508000" cy="5879628"/>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34" name="Google Shape;446;p38"/>
          <p:cNvSpPr txBox="1">
            <a:spLocks/>
          </p:cNvSpPr>
          <p:nvPr/>
        </p:nvSpPr>
        <p:spPr>
          <a:xfrm>
            <a:off x="-5128" y="-57125"/>
            <a:ext cx="5844455"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參、五專優先免試入學</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均衡學習</a:t>
            </a:r>
            <a:endParaRPr lang="en-US" dirty="0"/>
          </a:p>
        </p:txBody>
      </p:sp>
      <p:graphicFrame>
        <p:nvGraphicFramePr>
          <p:cNvPr id="6" name="內容版面配置區 3">
            <a:extLst>
              <a:ext uri="{FF2B5EF4-FFF2-40B4-BE49-F238E27FC236}">
                <a16:creationId xmlns:a16="http://schemas.microsoft.com/office/drawing/2014/main" id="{A5C935F5-DA00-44B5-9743-C5D8FE1C64CF}"/>
              </a:ext>
            </a:extLst>
          </p:cNvPr>
          <p:cNvGraphicFramePr>
            <a:graphicFrameLocks/>
          </p:cNvGraphicFramePr>
          <p:nvPr>
            <p:extLst>
              <p:ext uri="{D42A27DB-BD31-4B8C-83A1-F6EECF244321}">
                <p14:modId xmlns:p14="http://schemas.microsoft.com/office/powerpoint/2010/main" val="1776416834"/>
              </p:ext>
            </p:extLst>
          </p:nvPr>
        </p:nvGraphicFramePr>
        <p:xfrm>
          <a:off x="930442" y="818029"/>
          <a:ext cx="10331119" cy="5009185"/>
        </p:xfrm>
        <a:graphic>
          <a:graphicData uri="http://schemas.openxmlformats.org/drawingml/2006/table">
            <a:tbl>
              <a:tblPr firstRow="1" bandRow="1">
                <a:tableStyleId>{5940675A-B579-460E-94D1-54222C63F5DA}</a:tableStyleId>
              </a:tblPr>
              <a:tblGrid>
                <a:gridCol w="3443707">
                  <a:extLst>
                    <a:ext uri="{9D8B030D-6E8A-4147-A177-3AD203B41FA5}">
                      <a16:colId xmlns:a16="http://schemas.microsoft.com/office/drawing/2014/main" val="20000"/>
                    </a:ext>
                  </a:extLst>
                </a:gridCol>
                <a:gridCol w="4976109">
                  <a:extLst>
                    <a:ext uri="{9D8B030D-6E8A-4147-A177-3AD203B41FA5}">
                      <a16:colId xmlns:a16="http://schemas.microsoft.com/office/drawing/2014/main" val="20001"/>
                    </a:ext>
                  </a:extLst>
                </a:gridCol>
                <a:gridCol w="1911303">
                  <a:extLst>
                    <a:ext uri="{9D8B030D-6E8A-4147-A177-3AD203B41FA5}">
                      <a16:colId xmlns:a16="http://schemas.microsoft.com/office/drawing/2014/main" val="20002"/>
                    </a:ext>
                  </a:extLst>
                </a:gridCol>
              </a:tblGrid>
              <a:tr h="1348625">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學習領域</a:t>
                      </a:r>
                    </a:p>
                  </a:txBody>
                  <a:tcPr marT="45716" marB="45716" anchor="ctr">
                    <a:lnL w="12700" cmpd="sng">
                      <a:noFill/>
                    </a:lnL>
                    <a:lnR w="12700" cap="flat" cmpd="sng" algn="ctr">
                      <a:noFill/>
                      <a:prstDash val="dashDot"/>
                      <a:round/>
                      <a:headEnd type="none" w="med" len="med"/>
                      <a:tailEnd type="none" w="med" len="med"/>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solidFill>
                  </a:tcPr>
                </a:tc>
                <a:tc gridSpan="2">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七年級上學期至九年級上學期</a:t>
                      </a:r>
                      <a:endPar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共計</a:t>
                      </a:r>
                      <a:r>
                        <a:rPr lang="en-US" altLang="zh-TW" sz="3000" dirty="0">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學期平均成績</a:t>
                      </a:r>
                    </a:p>
                  </a:txBody>
                  <a:tcPr marT="45716" marB="45716" anchor="ctr">
                    <a:lnL w="12700" cap="flat" cmpd="sng" algn="ctr">
                      <a:noFill/>
                      <a:prstDash val="dashDot"/>
                      <a:round/>
                      <a:headEnd type="none" w="med" len="med"/>
                      <a:tailEnd type="none" w="med" len="med"/>
                    </a:lnL>
                    <a:lnR w="12700" cmpd="sng">
                      <a:noFill/>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solidFill>
                  </a:tcPr>
                </a:tc>
                <a:tc hMerge="1">
                  <a:txBody>
                    <a:bodyPr/>
                    <a:lstStyle/>
                    <a:p>
                      <a:endParaRPr lang="zh-TW" altLang="en-US" sz="3200" dirty="0"/>
                    </a:p>
                  </a:txBody>
                  <a:tcPr/>
                </a:tc>
                <a:extLst>
                  <a:ext uri="{0D108BD9-81ED-4DB2-BD59-A6C34878D82A}">
                    <a16:rowId xmlns:a16="http://schemas.microsoft.com/office/drawing/2014/main" val="10000"/>
                  </a:ext>
                </a:extLst>
              </a:tr>
              <a:tr h="732112">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健康與體育</a:t>
                      </a:r>
                    </a:p>
                  </a:txBody>
                  <a:tcPr marT="45716" marB="45716" anchor="ctr">
                    <a:lnL w="12700" cmpd="sng">
                      <a:noFill/>
                    </a:lnL>
                    <a:lnR w="12700" cap="flat" cmpd="sng" algn="ctr">
                      <a:noFill/>
                      <a:prstDash val="dashDot"/>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達</a:t>
                      </a: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60</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分以上</a:t>
                      </a:r>
                    </a:p>
                  </a:txBody>
                  <a:tcPr marT="45716" marB="45716"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7</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16" marB="45716" anchor="ctr">
                    <a:lnL w="12700" cap="flat" cmpd="sng" algn="ctr">
                      <a:noFill/>
                      <a:prstDash val="dashDot"/>
                      <a:round/>
                      <a:headEnd type="none" w="med" len="med"/>
                      <a:tailEnd type="none" w="med" len="med"/>
                    </a:lnL>
                    <a:lnR w="12700" cmpd="sng">
                      <a:noFill/>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732112">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藝術</a:t>
                      </a:r>
                    </a:p>
                  </a:txBody>
                  <a:tcPr marT="45716" marB="45716" anchor="ctr">
                    <a:lnL w="12700" cmpd="sng">
                      <a:noFill/>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達</a:t>
                      </a: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60</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分以上</a:t>
                      </a:r>
                    </a:p>
                  </a:txBody>
                  <a:tcPr marT="45716" marB="45716"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7</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16" marB="45716" anchor="ctr">
                    <a:lnL w="12700" cap="flat" cmpd="sng" algn="ctr">
                      <a:noFill/>
                      <a:prstDash val="dashDot"/>
                      <a:round/>
                      <a:headEnd type="none" w="med" len="med"/>
                      <a:tailEnd type="none" w="med" len="med"/>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732112">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綜合活動</a:t>
                      </a:r>
                    </a:p>
                  </a:txBody>
                  <a:tcPr marT="45716" marB="45716" anchor="ctr">
                    <a:lnL w="12700" cmpd="sng">
                      <a:noFill/>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達</a:t>
                      </a: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60</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分以上</a:t>
                      </a:r>
                    </a:p>
                  </a:txBody>
                  <a:tcPr marT="45716" marB="45716"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7</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16" marB="45716" anchor="ctr">
                    <a:lnL w="12700" cap="flat" cmpd="sng" algn="ctr">
                      <a:noFill/>
                      <a:prstDash val="dashDot"/>
                      <a:round/>
                      <a:headEnd type="none" w="med" len="med"/>
                      <a:tailEnd type="none" w="med" len="med"/>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732112">
                <a:tc>
                  <a:txBody>
                    <a:bodyPr/>
                    <a:lstStyle/>
                    <a:p>
                      <a:pPr algn="ctr"/>
                      <a:r>
                        <a:rPr lang="zh-TW" altLang="en-US" sz="2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科技</a:t>
                      </a:r>
                    </a:p>
                  </a:txBody>
                  <a:tcPr marT="45716" marB="45716" anchor="ctr">
                    <a:lnL w="12700" cmpd="sng">
                      <a:noFill/>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達</a:t>
                      </a:r>
                      <a:r>
                        <a:rPr lang="en-US" altLang="zh-TW" sz="2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60</a:t>
                      </a:r>
                      <a:r>
                        <a:rPr lang="zh-TW" altLang="en-US" sz="2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分以上</a:t>
                      </a:r>
                    </a:p>
                  </a:txBody>
                  <a:tcPr marT="45716" marB="45716"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2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7</a:t>
                      </a:r>
                      <a:r>
                        <a:rPr lang="zh-TW" altLang="en-US" sz="2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16" marB="45716" anchor="ctr">
                    <a:lnL w="12700" cap="flat" cmpd="sng" algn="ctr">
                      <a:noFill/>
                      <a:prstDash val="dashDot"/>
                      <a:round/>
                      <a:headEnd type="none" w="med" len="med"/>
                      <a:tailEnd type="none" w="med" len="med"/>
                    </a:lnL>
                    <a:lnR w="12700" cmpd="sng">
                      <a:noFill/>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23630713"/>
                  </a:ext>
                </a:extLst>
              </a:tr>
              <a:tr h="732112">
                <a:tc>
                  <a:txBody>
                    <a:bodyPr/>
                    <a:lstStyle/>
                    <a:p>
                      <a:pPr algn="ctr"/>
                      <a:r>
                        <a:rPr lang="zh-TW" altLang="en-US" sz="2800" b="1" dirty="0">
                          <a:latin typeface="Times New Roman" panose="02020603050405020304" pitchFamily="18" charset="0"/>
                          <a:ea typeface="微軟正黑體" panose="020B0604030504040204" pitchFamily="34" charset="-120"/>
                          <a:cs typeface="Times New Roman" panose="02020603050405020304" pitchFamily="18" charset="0"/>
                        </a:rPr>
                        <a:t>積分上限</a:t>
                      </a:r>
                    </a:p>
                  </a:txBody>
                  <a:tcPr marT="45716" marB="45716" anchor="ctr">
                    <a:lnL w="12700" cmpd="sng">
                      <a:noFill/>
                    </a:lnL>
                    <a:lnR w="12700" cap="flat" cmpd="sng" algn="ctr">
                      <a:noFill/>
                      <a:prstDash val="dashDot"/>
                      <a:round/>
                      <a:headEnd type="none" w="med" len="med"/>
                      <a:tailEnd type="none" w="med" len="med"/>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C000"/>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800" b="1" dirty="0">
                          <a:latin typeface="Times New Roman" panose="02020603050405020304" pitchFamily="18" charset="0"/>
                          <a:ea typeface="微軟正黑體" panose="020B0604030504040204" pitchFamily="34" charset="-120"/>
                          <a:cs typeface="Times New Roman" panose="02020603050405020304" pitchFamily="18" charset="0"/>
                        </a:rPr>
                        <a:t>21</a:t>
                      </a:r>
                      <a:r>
                        <a:rPr lang="zh-TW" altLang="en-US" sz="2800" b="1"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16" marB="45716" anchor="ctr">
                    <a:lnL w="12700" cap="flat" cmpd="sng" algn="ctr">
                      <a:noFill/>
                      <a:prstDash val="dashDot"/>
                      <a:round/>
                      <a:headEnd type="none" w="med" len="med"/>
                      <a:tailEnd type="none" w="med" len="med"/>
                    </a:lnL>
                    <a:lnR w="12700" cmpd="sng">
                      <a:noFill/>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C000"/>
                    </a:solidFill>
                  </a:tcPr>
                </a:tc>
                <a:tc hMerge="1">
                  <a:txBody>
                    <a:bodyPr/>
                    <a:lstStyle/>
                    <a:p>
                      <a:pPr algn="ctr"/>
                      <a:endParaRPr lang="zh-TW" altLang="en-US" sz="3200" dirty="0">
                        <a:latin typeface="Arial Unicode MS" pitchFamily="34" charset="-120"/>
                        <a:ea typeface="Arial Unicode MS" pitchFamily="34" charset="-120"/>
                        <a:cs typeface="Arial Unicode MS" pitchFamily="34" charset="-120"/>
                      </a:endParaRPr>
                    </a:p>
                  </a:txBody>
                  <a:tcPr marT="45722" marB="45722"/>
                </a:tc>
                <a:extLst>
                  <a:ext uri="{0D108BD9-81ED-4DB2-BD59-A6C34878D82A}">
                    <a16:rowId xmlns:a16="http://schemas.microsoft.com/office/drawing/2014/main" val="10004"/>
                  </a:ext>
                </a:extLst>
              </a:tr>
            </a:tbl>
          </a:graphicData>
        </a:graphic>
      </p:graphicFrame>
      <p:sp>
        <p:nvSpPr>
          <p:cNvPr id="7" name="文字方塊 6">
            <a:extLst>
              <a:ext uri="{FF2B5EF4-FFF2-40B4-BE49-F238E27FC236}">
                <a16:creationId xmlns:a16="http://schemas.microsoft.com/office/drawing/2014/main" id="{0EA29FD7-107E-4A9C-BFBA-A52816965684}"/>
              </a:ext>
            </a:extLst>
          </p:cNvPr>
          <p:cNvSpPr txBox="1">
            <a:spLocks noChangeArrowheads="1"/>
          </p:cNvSpPr>
          <p:nvPr/>
        </p:nvSpPr>
        <p:spPr bwMode="auto">
          <a:xfrm>
            <a:off x="1407846" y="6039974"/>
            <a:ext cx="937631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marL="457200" indent="-457200" eaLnBrk="1" hangingPunct="1">
              <a:spcBef>
                <a:spcPct val="0"/>
              </a:spcBef>
              <a:buFontTx/>
              <a:buNone/>
            </a:pPr>
            <a:r>
              <a:rPr lang="zh-TW" altLang="en-US" sz="1800" dirty="0">
                <a:latin typeface="Times New Roman" panose="02020603050405020304" pitchFamily="18" charset="0"/>
                <a:ea typeface="標楷體" panose="03000509000000000000" pitchFamily="65" charset="-120"/>
                <a:cs typeface="Times New Roman" panose="02020603050405020304" pitchFamily="18" charset="0"/>
              </a:rPr>
              <a:t>註：依教育部</a:t>
            </a:r>
            <a:r>
              <a:rPr lang="en-US" altLang="zh-TW" sz="1800" dirty="0">
                <a:latin typeface="Times New Roman" panose="02020603050405020304" pitchFamily="18" charset="0"/>
                <a:ea typeface="標楷體" panose="03000509000000000000" pitchFamily="65" charset="-120"/>
                <a:cs typeface="Times New Roman" panose="02020603050405020304" pitchFamily="18" charset="0"/>
              </a:rPr>
              <a:t>110</a:t>
            </a:r>
            <a:r>
              <a:rPr lang="zh-TW" altLang="en-US" sz="1800" dirty="0">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1800" dirty="0">
                <a:latin typeface="Times New Roman" panose="02020603050405020304" pitchFamily="18" charset="0"/>
                <a:ea typeface="標楷體" panose="03000509000000000000" pitchFamily="65" charset="-120"/>
                <a:cs typeface="Times New Roman" panose="02020603050405020304" pitchFamily="18" charset="0"/>
              </a:rPr>
              <a:t>8</a:t>
            </a:r>
            <a:r>
              <a:rPr lang="zh-TW" altLang="en-US" sz="1800" dirty="0">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1800" dirty="0">
                <a:latin typeface="Times New Roman" panose="02020603050405020304" pitchFamily="18" charset="0"/>
                <a:ea typeface="標楷體" panose="03000509000000000000" pitchFamily="65" charset="-120"/>
                <a:cs typeface="Times New Roman" panose="02020603050405020304" pitchFamily="18" charset="0"/>
              </a:rPr>
              <a:t>10</a:t>
            </a:r>
            <a:r>
              <a:rPr lang="zh-TW" altLang="en-US" sz="1800" dirty="0">
                <a:latin typeface="Times New Roman" panose="02020603050405020304" pitchFamily="18" charset="0"/>
                <a:ea typeface="標楷體" panose="03000509000000000000" pitchFamily="65" charset="-120"/>
                <a:cs typeface="Times New Roman" panose="02020603050405020304" pitchFamily="18" charset="0"/>
              </a:rPr>
              <a:t>日臺教技</a:t>
            </a:r>
            <a:r>
              <a:rPr lang="en-US" altLang="zh-TW" sz="18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800" dirty="0">
                <a:latin typeface="Times New Roman" panose="02020603050405020304" pitchFamily="18" charset="0"/>
                <a:ea typeface="標楷體" panose="03000509000000000000" pitchFamily="65" charset="-120"/>
                <a:cs typeface="Times New Roman" panose="02020603050405020304" pitchFamily="18" charset="0"/>
              </a:rPr>
              <a:t>一</a:t>
            </a:r>
            <a:r>
              <a:rPr lang="en-US" altLang="zh-TW" sz="18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800" dirty="0">
                <a:latin typeface="Times New Roman" panose="02020603050405020304" pitchFamily="18" charset="0"/>
                <a:ea typeface="標楷體" panose="03000509000000000000" pitchFamily="65" charset="-120"/>
                <a:cs typeface="Times New Roman" panose="02020603050405020304" pitchFamily="18" charset="0"/>
              </a:rPr>
              <a:t>第</a:t>
            </a:r>
            <a:r>
              <a:rPr lang="en-US" altLang="zh-TW" sz="1800" dirty="0">
                <a:latin typeface="Times New Roman" panose="02020603050405020304" pitchFamily="18" charset="0"/>
                <a:ea typeface="標楷體" panose="03000509000000000000" pitchFamily="65" charset="-120"/>
                <a:cs typeface="Times New Roman" panose="02020603050405020304" pitchFamily="18" charset="0"/>
              </a:rPr>
              <a:t>1100092937A</a:t>
            </a:r>
            <a:r>
              <a:rPr lang="zh-TW" altLang="en-US" sz="1800" dirty="0">
                <a:latin typeface="Times New Roman" panose="02020603050405020304" pitchFamily="18" charset="0"/>
                <a:ea typeface="標楷體" panose="03000509000000000000" pitchFamily="65" charset="-120"/>
                <a:cs typeface="Times New Roman" panose="02020603050405020304" pitchFamily="18" charset="0"/>
              </a:rPr>
              <a:t>號令修正「五專多元入學方案」，新增</a:t>
            </a:r>
            <a:r>
              <a:rPr lang="zh-TW" altLang="en-US" sz="1800" b="1" dirty="0">
                <a:latin typeface="Times New Roman" panose="02020603050405020304" pitchFamily="18" charset="0"/>
                <a:ea typeface="標楷體" panose="03000509000000000000" pitchFamily="65" charset="-120"/>
                <a:cs typeface="Times New Roman" panose="02020603050405020304" pitchFamily="18" charset="0"/>
              </a:rPr>
              <a:t>科技領域</a:t>
            </a:r>
            <a:r>
              <a:rPr lang="zh-TW" altLang="en-US" sz="1800" dirty="0">
                <a:latin typeface="Times New Roman" panose="02020603050405020304" pitchFamily="18" charset="0"/>
                <a:ea typeface="標楷體" panose="03000509000000000000" pitchFamily="65" charset="-120"/>
                <a:cs typeface="Times New Roman" panose="02020603050405020304" pitchFamily="18" charset="0"/>
              </a:rPr>
              <a:t>。</a:t>
            </a:r>
          </a:p>
        </p:txBody>
      </p:sp>
    </p:spTree>
    <p:extLst>
      <p:ext uri="{BB962C8B-B14F-4D97-AF65-F5344CB8AC3E}">
        <p14:creationId xmlns:p14="http://schemas.microsoft.com/office/powerpoint/2010/main" val="13722403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群組 8">
            <a:extLst>
              <a:ext uri="{FF2B5EF4-FFF2-40B4-BE49-F238E27FC236}">
                <a16:creationId xmlns:a16="http://schemas.microsoft.com/office/drawing/2014/main" id="{15DF10F9-5ECB-4172-9CF8-83050641C102}"/>
              </a:ext>
            </a:extLst>
          </p:cNvPr>
          <p:cNvGrpSpPr/>
          <p:nvPr/>
        </p:nvGrpSpPr>
        <p:grpSpPr>
          <a:xfrm>
            <a:off x="-361" y="4237"/>
            <a:ext cx="6561583" cy="605449"/>
            <a:chOff x="2" y="4235"/>
            <a:chExt cx="6015355" cy="605449"/>
          </a:xfrm>
        </p:grpSpPr>
        <p:sp>
          <p:nvSpPr>
            <p:cNvPr id="11" name="圓角化同側角落矩形 60">
              <a:extLst>
                <a:ext uri="{FF2B5EF4-FFF2-40B4-BE49-F238E27FC236}">
                  <a16:creationId xmlns:a16="http://schemas.microsoft.com/office/drawing/2014/main" id="{92B05330-1F3E-4F9C-A32C-0C108990BFF8}"/>
                </a:ext>
              </a:extLst>
            </p:cNvPr>
            <p:cNvSpPr/>
            <p:nvPr/>
          </p:nvSpPr>
          <p:spPr>
            <a:xfrm rot="16200000" flipH="1">
              <a:off x="2704955" y="-2700718"/>
              <a:ext cx="605449" cy="6015355"/>
            </a:xfrm>
            <a:prstGeom prst="round2SameRect">
              <a:avLst>
                <a:gd name="adj1" fmla="val 0"/>
                <a:gd name="adj2" fmla="val 50000"/>
              </a:avLst>
            </a:prstGeom>
            <a:gradFill flip="none" rotWithShape="1">
              <a:gsLst>
                <a:gs pos="0">
                  <a:schemeClr val="accent4">
                    <a:lumMod val="40000"/>
                    <a:lumOff val="60000"/>
                  </a:schemeClr>
                </a:gs>
                <a:gs pos="48000">
                  <a:srgbClr val="FFA54B"/>
                </a:gs>
                <a:gs pos="60000">
                  <a:srgbClr val="FFA54B"/>
                </a:gs>
                <a:gs pos="100000">
                  <a:schemeClr val="accent4">
                    <a:lumMod val="40000"/>
                    <a:lumOff val="60000"/>
                  </a:schemeClr>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12" name="圓角化同側角落矩形 61">
              <a:extLst>
                <a:ext uri="{FF2B5EF4-FFF2-40B4-BE49-F238E27FC236}">
                  <a16:creationId xmlns:a16="http://schemas.microsoft.com/office/drawing/2014/main" id="{D94C5638-BBB1-4AB1-B556-09E13C7724EE}"/>
                </a:ext>
              </a:extLst>
            </p:cNvPr>
            <p:cNvSpPr/>
            <p:nvPr/>
          </p:nvSpPr>
          <p:spPr>
            <a:xfrm rot="16200000" flipH="1">
              <a:off x="2747361" y="-2637214"/>
              <a:ext cx="508000" cy="5879628"/>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34" name="Google Shape;446;p38"/>
          <p:cNvSpPr txBox="1">
            <a:spLocks/>
          </p:cNvSpPr>
          <p:nvPr/>
        </p:nvSpPr>
        <p:spPr>
          <a:xfrm>
            <a:off x="-5129" y="-57125"/>
            <a:ext cx="6438013"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參、五專優先免試入學</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國中教育會考</a:t>
            </a:r>
            <a:endParaRPr lang="en-US" dirty="0"/>
          </a:p>
        </p:txBody>
      </p:sp>
      <p:graphicFrame>
        <p:nvGraphicFramePr>
          <p:cNvPr id="7" name="內容版面配置區 2">
            <a:extLst>
              <a:ext uri="{FF2B5EF4-FFF2-40B4-BE49-F238E27FC236}">
                <a16:creationId xmlns:a16="http://schemas.microsoft.com/office/drawing/2014/main" id="{83863017-5103-4CE4-8121-F2F8FD2C5390}"/>
              </a:ext>
            </a:extLst>
          </p:cNvPr>
          <p:cNvGraphicFramePr>
            <a:graphicFrameLocks/>
          </p:cNvGraphicFramePr>
          <p:nvPr>
            <p:extLst>
              <p:ext uri="{D42A27DB-BD31-4B8C-83A1-F6EECF244321}">
                <p14:modId xmlns:p14="http://schemas.microsoft.com/office/powerpoint/2010/main" val="1603004906"/>
              </p:ext>
            </p:extLst>
          </p:nvPr>
        </p:nvGraphicFramePr>
        <p:xfrm>
          <a:off x="1235244" y="706962"/>
          <a:ext cx="9721516" cy="4147571"/>
        </p:xfrm>
        <a:graphic>
          <a:graphicData uri="http://schemas.openxmlformats.org/drawingml/2006/table">
            <a:tbl>
              <a:tblPr bandRow="1">
                <a:tableStyleId>{5940675A-B579-460E-94D1-54222C63F5DA}</a:tableStyleId>
              </a:tblPr>
              <a:tblGrid>
                <a:gridCol w="1700333">
                  <a:extLst>
                    <a:ext uri="{9D8B030D-6E8A-4147-A177-3AD203B41FA5}">
                      <a16:colId xmlns:a16="http://schemas.microsoft.com/office/drawing/2014/main" val="20000"/>
                    </a:ext>
                  </a:extLst>
                </a:gridCol>
                <a:gridCol w="1162515">
                  <a:extLst>
                    <a:ext uri="{9D8B030D-6E8A-4147-A177-3AD203B41FA5}">
                      <a16:colId xmlns:a16="http://schemas.microsoft.com/office/drawing/2014/main" val="20001"/>
                    </a:ext>
                  </a:extLst>
                </a:gridCol>
                <a:gridCol w="1162515">
                  <a:extLst>
                    <a:ext uri="{9D8B030D-6E8A-4147-A177-3AD203B41FA5}">
                      <a16:colId xmlns:a16="http://schemas.microsoft.com/office/drawing/2014/main" val="20002"/>
                    </a:ext>
                  </a:extLst>
                </a:gridCol>
                <a:gridCol w="1162515">
                  <a:extLst>
                    <a:ext uri="{9D8B030D-6E8A-4147-A177-3AD203B41FA5}">
                      <a16:colId xmlns:a16="http://schemas.microsoft.com/office/drawing/2014/main" val="20003"/>
                    </a:ext>
                  </a:extLst>
                </a:gridCol>
                <a:gridCol w="1077453">
                  <a:extLst>
                    <a:ext uri="{9D8B030D-6E8A-4147-A177-3AD203B41FA5}">
                      <a16:colId xmlns:a16="http://schemas.microsoft.com/office/drawing/2014/main" val="20004"/>
                    </a:ext>
                  </a:extLst>
                </a:gridCol>
                <a:gridCol w="1077453">
                  <a:extLst>
                    <a:ext uri="{9D8B030D-6E8A-4147-A177-3AD203B41FA5}">
                      <a16:colId xmlns:a16="http://schemas.microsoft.com/office/drawing/2014/main" val="20005"/>
                    </a:ext>
                  </a:extLst>
                </a:gridCol>
                <a:gridCol w="1077453">
                  <a:extLst>
                    <a:ext uri="{9D8B030D-6E8A-4147-A177-3AD203B41FA5}">
                      <a16:colId xmlns:a16="http://schemas.microsoft.com/office/drawing/2014/main" val="20006"/>
                    </a:ext>
                  </a:extLst>
                </a:gridCol>
                <a:gridCol w="1301279">
                  <a:extLst>
                    <a:ext uri="{9D8B030D-6E8A-4147-A177-3AD203B41FA5}">
                      <a16:colId xmlns:a16="http://schemas.microsoft.com/office/drawing/2014/main" val="20007"/>
                    </a:ext>
                  </a:extLst>
                </a:gridCol>
              </a:tblGrid>
              <a:tr h="563748">
                <a:tc rowSpan="2">
                  <a:txBody>
                    <a:bodyPr/>
                    <a:lstStyle/>
                    <a:p>
                      <a:pPr algn="ct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採計科目</a:t>
                      </a:r>
                    </a:p>
                  </a:txBody>
                  <a:tcPr marT="45708" marB="45708" anchor="ctr">
                    <a:lnL w="12700" cmpd="sng">
                      <a:noFill/>
                    </a:lnL>
                    <a:lnR w="12700" cap="flat" cmpd="sng" algn="ctr">
                      <a:noFill/>
                      <a:prstDash val="dashDot"/>
                      <a:round/>
                      <a:headEnd type="none" w="med" len="med"/>
                      <a:tailEnd type="none" w="med" len="med"/>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EEEE1"/>
                    </a:solidFill>
                  </a:tcPr>
                </a:tc>
                <a:tc gridSpan="3">
                  <a:txBody>
                    <a:bodyPr/>
                    <a:lstStyle/>
                    <a:p>
                      <a:pPr algn="ct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精熟</a:t>
                      </a:r>
                    </a:p>
                  </a:txBody>
                  <a:tcPr marT="45708" marB="45708">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alpha val="40000"/>
                      </a:schemeClr>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a:p>
                  </a:txBody>
                  <a:tcPr/>
                </a:tc>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基礎</a:t>
                      </a:r>
                    </a:p>
                  </a:txBody>
                  <a:tcPr marT="45708" marB="45708">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alpha val="40000"/>
                      </a:schemeClr>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待加強</a:t>
                      </a:r>
                    </a:p>
                  </a:txBody>
                  <a:tcPr marT="45708" marB="45708">
                    <a:lnL w="12700" cap="flat" cmpd="sng" algn="ctr">
                      <a:noFill/>
                      <a:prstDash val="dashDot"/>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alpha val="40000"/>
                      </a:schemeClr>
                    </a:solidFill>
                  </a:tcPr>
                </a:tc>
                <a:extLst>
                  <a:ext uri="{0D108BD9-81ED-4DB2-BD59-A6C34878D82A}">
                    <a16:rowId xmlns:a16="http://schemas.microsoft.com/office/drawing/2014/main" val="10000"/>
                  </a:ext>
                </a:extLst>
              </a:tr>
              <a:tr h="563748">
                <a:tc vMerge="1">
                  <a:txBody>
                    <a:bodyPr/>
                    <a:lstStyle/>
                    <a:p>
                      <a:endParaRPr lang="zh-TW" altLang="en-US" dirty="0"/>
                    </a:p>
                  </a:txBody>
                  <a:tcPr/>
                </a:tc>
                <a:tc>
                  <a:txBody>
                    <a:bodyPr/>
                    <a:lstStyle/>
                    <a:p>
                      <a:pPr algn="ct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A</a:t>
                      </a:r>
                      <a:r>
                        <a:rPr lang="en-US" altLang="zh-TW" sz="2400" baseline="30000" dirty="0">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2400" baseline="300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T="45708" marB="45708"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alpha val="40000"/>
                      </a:schemeClr>
                    </a:solidFill>
                  </a:tcPr>
                </a:tc>
                <a:tc>
                  <a:txBody>
                    <a:bodyPr/>
                    <a:lstStyle/>
                    <a:p>
                      <a:pPr algn="ct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A</a:t>
                      </a:r>
                      <a:r>
                        <a:rPr lang="en-US" altLang="zh-TW" sz="2400" baseline="30000" dirty="0">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2400" baseline="300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T="45708" marB="45708"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alpha val="40000"/>
                      </a:schemeClr>
                    </a:solidFill>
                  </a:tcPr>
                </a:tc>
                <a:tc>
                  <a:txBody>
                    <a:bodyPr/>
                    <a:lstStyle/>
                    <a:p>
                      <a:pPr algn="ct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A</a:t>
                      </a:r>
                      <a:endPar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T="45708" marB="45708"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alpha val="40000"/>
                      </a:schemeClr>
                    </a:solidFill>
                  </a:tcPr>
                </a:tc>
                <a:tc>
                  <a:txBody>
                    <a:bodyPr/>
                    <a:lstStyle/>
                    <a:p>
                      <a:pPr algn="ct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B</a:t>
                      </a:r>
                      <a:r>
                        <a:rPr lang="en-US" altLang="zh-TW" sz="2400" baseline="30000" dirty="0">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2400" baseline="300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T="45708" marB="45708"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alpha val="40000"/>
                      </a:schemeClr>
                    </a:solidFill>
                  </a:tcPr>
                </a:tc>
                <a:tc>
                  <a:txBody>
                    <a:bodyPr/>
                    <a:lstStyle/>
                    <a:p>
                      <a:pPr algn="ct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B</a:t>
                      </a:r>
                      <a:r>
                        <a:rPr lang="en-US" altLang="zh-TW" sz="2400" baseline="30000" dirty="0">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2400" baseline="300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T="45708" marB="45708"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alpha val="40000"/>
                      </a:schemeClr>
                    </a:solidFill>
                  </a:tcPr>
                </a:tc>
                <a:tc>
                  <a:txBody>
                    <a:bodyPr/>
                    <a:lstStyle/>
                    <a:p>
                      <a:pPr algn="ct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B</a:t>
                      </a:r>
                      <a:endPar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T="45708" marB="45708"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alpha val="40000"/>
                      </a:schemeClr>
                    </a:solidFill>
                  </a:tcPr>
                </a:tc>
                <a:tc>
                  <a:txBody>
                    <a:bodyPr/>
                    <a:lstStyle/>
                    <a:p>
                      <a:pPr algn="ct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C</a:t>
                      </a:r>
                      <a:endPar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T="45708" marB="45708">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alpha val="40000"/>
                      </a:schemeClr>
                    </a:solidFill>
                  </a:tcPr>
                </a:tc>
                <a:extLst>
                  <a:ext uri="{0D108BD9-81ED-4DB2-BD59-A6C34878D82A}">
                    <a16:rowId xmlns:a16="http://schemas.microsoft.com/office/drawing/2014/main" val="10001"/>
                  </a:ext>
                </a:extLst>
              </a:tr>
              <a:tr h="604015">
                <a:tc>
                  <a:txBody>
                    <a:bodyPr/>
                    <a:lstStyle/>
                    <a:p>
                      <a:pPr algn="ctr"/>
                      <a:r>
                        <a:rPr lang="zh-TW" altLang="en-US" sz="2400" b="1" dirty="0">
                          <a:latin typeface="Times New Roman" panose="02020603050405020304" pitchFamily="18" charset="0"/>
                          <a:ea typeface="微軟正黑體" panose="020B0604030504040204" pitchFamily="34" charset="-120"/>
                          <a:cs typeface="Times New Roman" panose="02020603050405020304" pitchFamily="18" charset="0"/>
                        </a:rPr>
                        <a:t>國文</a:t>
                      </a:r>
                    </a:p>
                  </a:txBody>
                  <a:tcPr marT="45708" marB="45708" anchor="ctr">
                    <a:lnL w="12700" cmpd="sng">
                      <a:noFill/>
                    </a:lnL>
                    <a:lnR w="12700" cap="flat" cmpd="sng" algn="ctr">
                      <a:noFill/>
                      <a:prstDash val="dashDot"/>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66">
                        <a:alpha val="40000"/>
                      </a:srgbClr>
                    </a:solidFill>
                  </a:tcPr>
                </a:tc>
                <a:tc rowSpan="5">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6.4</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08" marB="45708"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5">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6</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08" marB="45708"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5">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08" marB="45708"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5">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4</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08" marB="45708"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5">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08" marB="45708"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5">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08" marB="45708"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5">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08" marB="45708" anchor="ctr">
                    <a:lnL w="12700" cap="flat" cmpd="sng" algn="ctr">
                      <a:noFill/>
                      <a:prstDash val="dashDot"/>
                      <a:round/>
                      <a:headEnd type="none" w="med" len="med"/>
                      <a:tailEnd type="none" w="med" len="med"/>
                    </a:lnL>
                    <a:lnR w="12700" cmpd="sng">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604015">
                <a:tc>
                  <a:txBody>
                    <a:bodyPr/>
                    <a:lstStyle/>
                    <a:p>
                      <a:pPr algn="ctr"/>
                      <a:r>
                        <a:rPr lang="zh-TW" altLang="en-US" sz="2400" b="1" dirty="0">
                          <a:latin typeface="Times New Roman" panose="02020603050405020304" pitchFamily="18" charset="0"/>
                          <a:ea typeface="微軟正黑體" panose="020B0604030504040204" pitchFamily="34" charset="-120"/>
                          <a:cs typeface="Times New Roman" panose="02020603050405020304" pitchFamily="18" charset="0"/>
                        </a:rPr>
                        <a:t>數學</a:t>
                      </a:r>
                    </a:p>
                  </a:txBody>
                  <a:tcPr marT="45708" marB="45708"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alpha val="40000"/>
                      </a:schemeClr>
                    </a:solidFill>
                  </a:tcPr>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tc>
                <a:extLst>
                  <a:ext uri="{0D108BD9-81ED-4DB2-BD59-A6C34878D82A}">
                    <a16:rowId xmlns:a16="http://schemas.microsoft.com/office/drawing/2014/main" val="10003"/>
                  </a:ext>
                </a:extLst>
              </a:tr>
              <a:tr h="604015">
                <a:tc>
                  <a:txBody>
                    <a:bodyPr/>
                    <a:lstStyle/>
                    <a:p>
                      <a:pPr algn="ctr"/>
                      <a:r>
                        <a:rPr lang="zh-TW" altLang="en-US" sz="2400" b="1" dirty="0">
                          <a:latin typeface="Times New Roman" panose="02020603050405020304" pitchFamily="18" charset="0"/>
                          <a:ea typeface="微軟正黑體" panose="020B0604030504040204" pitchFamily="34" charset="-120"/>
                          <a:cs typeface="Times New Roman" panose="02020603050405020304" pitchFamily="18" charset="0"/>
                        </a:rPr>
                        <a:t>英語</a:t>
                      </a:r>
                    </a:p>
                  </a:txBody>
                  <a:tcPr marT="45708" marB="45708"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66">
                        <a:alpha val="40000"/>
                      </a:srgbClr>
                    </a:solidFill>
                  </a:tcPr>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tc>
                <a:extLst>
                  <a:ext uri="{0D108BD9-81ED-4DB2-BD59-A6C34878D82A}">
                    <a16:rowId xmlns:a16="http://schemas.microsoft.com/office/drawing/2014/main" val="10004"/>
                  </a:ext>
                </a:extLst>
              </a:tr>
              <a:tr h="604015">
                <a:tc>
                  <a:txBody>
                    <a:bodyPr/>
                    <a:lstStyle/>
                    <a:p>
                      <a:pPr algn="ctr"/>
                      <a:r>
                        <a:rPr lang="zh-TW" altLang="en-US" sz="2400" b="1" dirty="0">
                          <a:latin typeface="Times New Roman" panose="02020603050405020304" pitchFamily="18" charset="0"/>
                          <a:ea typeface="微軟正黑體" panose="020B0604030504040204" pitchFamily="34" charset="-120"/>
                          <a:cs typeface="Times New Roman" panose="02020603050405020304" pitchFamily="18" charset="0"/>
                        </a:rPr>
                        <a:t>自然</a:t>
                      </a:r>
                    </a:p>
                  </a:txBody>
                  <a:tcPr marT="45708" marB="45708"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alpha val="40000"/>
                      </a:schemeClr>
                    </a:solidFill>
                  </a:tcPr>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tc>
                <a:extLst>
                  <a:ext uri="{0D108BD9-81ED-4DB2-BD59-A6C34878D82A}">
                    <a16:rowId xmlns:a16="http://schemas.microsoft.com/office/drawing/2014/main" val="10005"/>
                  </a:ext>
                </a:extLst>
              </a:tr>
              <a:tr h="604015">
                <a:tc>
                  <a:txBody>
                    <a:bodyPr/>
                    <a:lstStyle/>
                    <a:p>
                      <a:pPr algn="ctr"/>
                      <a:r>
                        <a:rPr lang="zh-TW" altLang="en-US" sz="2400" b="1" dirty="0">
                          <a:latin typeface="Times New Roman" panose="02020603050405020304" pitchFamily="18" charset="0"/>
                          <a:ea typeface="微軟正黑體" panose="020B0604030504040204" pitchFamily="34" charset="-120"/>
                          <a:cs typeface="Times New Roman" panose="02020603050405020304" pitchFamily="18" charset="0"/>
                        </a:rPr>
                        <a:t>社會</a:t>
                      </a:r>
                    </a:p>
                  </a:txBody>
                  <a:tcPr marT="45708" marB="45708"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66">
                        <a:alpha val="40000"/>
                      </a:srgbClr>
                    </a:solidFill>
                  </a:tcPr>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tc>
                <a:extLst>
                  <a:ext uri="{0D108BD9-81ED-4DB2-BD59-A6C34878D82A}">
                    <a16:rowId xmlns:a16="http://schemas.microsoft.com/office/drawing/2014/main" val="10006"/>
                  </a:ext>
                </a:extLst>
              </a:tr>
            </a:tbl>
          </a:graphicData>
        </a:graphic>
      </p:graphicFrame>
      <p:graphicFrame>
        <p:nvGraphicFramePr>
          <p:cNvPr id="8" name="內容版面配置區 2">
            <a:extLst>
              <a:ext uri="{FF2B5EF4-FFF2-40B4-BE49-F238E27FC236}">
                <a16:creationId xmlns:a16="http://schemas.microsoft.com/office/drawing/2014/main" id="{9A55351B-8069-4500-8552-641FB56EA36B}"/>
              </a:ext>
            </a:extLst>
          </p:cNvPr>
          <p:cNvGraphicFramePr>
            <a:graphicFrameLocks/>
          </p:cNvGraphicFramePr>
          <p:nvPr>
            <p:extLst>
              <p:ext uri="{D42A27DB-BD31-4B8C-83A1-F6EECF244321}">
                <p14:modId xmlns:p14="http://schemas.microsoft.com/office/powerpoint/2010/main" val="254478358"/>
              </p:ext>
            </p:extLst>
          </p:nvPr>
        </p:nvGraphicFramePr>
        <p:xfrm>
          <a:off x="1247410" y="4964589"/>
          <a:ext cx="9709350" cy="1712686"/>
        </p:xfrm>
        <a:graphic>
          <a:graphicData uri="http://schemas.openxmlformats.org/drawingml/2006/table">
            <a:tbl>
              <a:tblPr bandRow="1">
                <a:tableStyleId>{5940675A-B579-460E-94D1-54222C63F5DA}</a:tableStyleId>
              </a:tblPr>
              <a:tblGrid>
                <a:gridCol w="1645716">
                  <a:extLst>
                    <a:ext uri="{9D8B030D-6E8A-4147-A177-3AD203B41FA5}">
                      <a16:colId xmlns:a16="http://schemas.microsoft.com/office/drawing/2014/main" val="20000"/>
                    </a:ext>
                  </a:extLst>
                </a:gridCol>
                <a:gridCol w="1343939">
                  <a:extLst>
                    <a:ext uri="{9D8B030D-6E8A-4147-A177-3AD203B41FA5}">
                      <a16:colId xmlns:a16="http://schemas.microsoft.com/office/drawing/2014/main" val="20001"/>
                    </a:ext>
                  </a:extLst>
                </a:gridCol>
                <a:gridCol w="1343939">
                  <a:extLst>
                    <a:ext uri="{9D8B030D-6E8A-4147-A177-3AD203B41FA5}">
                      <a16:colId xmlns:a16="http://schemas.microsoft.com/office/drawing/2014/main" val="20002"/>
                    </a:ext>
                  </a:extLst>
                </a:gridCol>
                <a:gridCol w="1343939">
                  <a:extLst>
                    <a:ext uri="{9D8B030D-6E8A-4147-A177-3AD203B41FA5}">
                      <a16:colId xmlns:a16="http://schemas.microsoft.com/office/drawing/2014/main" val="20003"/>
                    </a:ext>
                  </a:extLst>
                </a:gridCol>
                <a:gridCol w="1343939">
                  <a:extLst>
                    <a:ext uri="{9D8B030D-6E8A-4147-A177-3AD203B41FA5}">
                      <a16:colId xmlns:a16="http://schemas.microsoft.com/office/drawing/2014/main" val="20004"/>
                    </a:ext>
                  </a:extLst>
                </a:gridCol>
                <a:gridCol w="1343939">
                  <a:extLst>
                    <a:ext uri="{9D8B030D-6E8A-4147-A177-3AD203B41FA5}">
                      <a16:colId xmlns:a16="http://schemas.microsoft.com/office/drawing/2014/main" val="20005"/>
                    </a:ext>
                  </a:extLst>
                </a:gridCol>
                <a:gridCol w="1343939">
                  <a:extLst>
                    <a:ext uri="{9D8B030D-6E8A-4147-A177-3AD203B41FA5}">
                      <a16:colId xmlns:a16="http://schemas.microsoft.com/office/drawing/2014/main" val="20006"/>
                    </a:ext>
                  </a:extLst>
                </a:gridCol>
              </a:tblGrid>
              <a:tr h="85634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採計科目</a:t>
                      </a:r>
                    </a:p>
                  </a:txBody>
                  <a:tcPr anchor="ctr">
                    <a:lnL w="12700" cmpd="sng">
                      <a:noFill/>
                    </a:lnL>
                    <a:lnR w="12700" cap="flat" cmpd="sng" algn="ctr">
                      <a:noFill/>
                      <a:prstDash val="dashDot"/>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EEEE1"/>
                    </a:solidFill>
                  </a:tcPr>
                </a:tc>
                <a:tc>
                  <a:txBody>
                    <a:bodyPr/>
                    <a:lstStyle/>
                    <a:p>
                      <a:pPr algn="ct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6</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級分</a:t>
                      </a:r>
                    </a:p>
                  </a:txBody>
                  <a:tcPr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8F3E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級分</a:t>
                      </a:r>
                    </a:p>
                  </a:txBody>
                  <a:tcPr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alpha val="40000"/>
                      </a:schemeClr>
                    </a:solidFill>
                  </a:tcPr>
                </a:tc>
                <a:tc>
                  <a:txBody>
                    <a:bodyPr/>
                    <a:lstStyle/>
                    <a:p>
                      <a:pPr algn="ct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4</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級分</a:t>
                      </a:r>
                    </a:p>
                  </a:txBody>
                  <a:tcPr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alpha val="40000"/>
                      </a:schemeClr>
                    </a:solidFill>
                  </a:tcPr>
                </a:tc>
                <a:tc>
                  <a:txBody>
                    <a:bodyPr/>
                    <a:lstStyle/>
                    <a:p>
                      <a:pPr algn="ct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級分</a:t>
                      </a:r>
                      <a:endParaRPr lang="zh-TW" altLang="en-US" sz="2400" baseline="30000" dirty="0">
                        <a:latin typeface="Times New Roman" panose="02020603050405020304" pitchFamily="18" charset="0"/>
                        <a:ea typeface="微軟正黑體" panose="020B0604030504040204" pitchFamily="34" charset="-120"/>
                        <a:cs typeface="Times New Roman" panose="02020603050405020304" pitchFamily="18" charset="0"/>
                      </a:endParaRPr>
                    </a:p>
                  </a:txBody>
                  <a:tcPr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alpha val="40000"/>
                      </a:schemeClr>
                    </a:solidFill>
                  </a:tcPr>
                </a:tc>
                <a:tc>
                  <a:txBody>
                    <a:bodyPr/>
                    <a:lstStyle/>
                    <a:p>
                      <a:pPr algn="ct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級分</a:t>
                      </a:r>
                      <a:endParaRPr lang="zh-TW" altLang="en-US" sz="2400" baseline="30000" dirty="0">
                        <a:latin typeface="Times New Roman" panose="02020603050405020304" pitchFamily="18" charset="0"/>
                        <a:ea typeface="微軟正黑體" panose="020B0604030504040204" pitchFamily="34" charset="-120"/>
                        <a:cs typeface="Times New Roman" panose="02020603050405020304" pitchFamily="18" charset="0"/>
                      </a:endParaRPr>
                    </a:p>
                  </a:txBody>
                  <a:tcPr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alpha val="40000"/>
                      </a:schemeClr>
                    </a:solidFill>
                  </a:tcPr>
                </a:tc>
                <a:tc>
                  <a:txBody>
                    <a:bodyPr/>
                    <a:lstStyle/>
                    <a:p>
                      <a:pPr algn="ct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級分</a:t>
                      </a:r>
                    </a:p>
                  </a:txBody>
                  <a:tcPr anchor="ctr">
                    <a:lnL w="12700" cap="flat" cmpd="sng" algn="ctr">
                      <a:noFill/>
                      <a:prstDash val="dashDot"/>
                      <a:round/>
                      <a:headEnd type="none" w="med" len="med"/>
                      <a:tailEnd type="none" w="med" len="med"/>
                    </a:lnL>
                    <a:lnR w="12700" cmpd="sng">
                      <a:noFill/>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alpha val="40000"/>
                      </a:schemeClr>
                    </a:solidFill>
                  </a:tcPr>
                </a:tc>
                <a:extLst>
                  <a:ext uri="{0D108BD9-81ED-4DB2-BD59-A6C34878D82A}">
                    <a16:rowId xmlns:a16="http://schemas.microsoft.com/office/drawing/2014/main" val="10000"/>
                  </a:ext>
                </a:extLst>
              </a:tr>
              <a:tr h="856343">
                <a:tc>
                  <a:txBody>
                    <a:bodyPr/>
                    <a:lstStyle/>
                    <a:p>
                      <a:pPr algn="ctr"/>
                      <a:r>
                        <a:rPr lang="zh-TW" altLang="en-US" sz="2400" b="1" dirty="0">
                          <a:latin typeface="Times New Roman" panose="02020603050405020304" pitchFamily="18" charset="0"/>
                          <a:ea typeface="微軟正黑體" panose="020B0604030504040204" pitchFamily="34" charset="-120"/>
                          <a:cs typeface="Times New Roman" panose="02020603050405020304" pitchFamily="18" charset="0"/>
                        </a:rPr>
                        <a:t>寫作測驗</a:t>
                      </a:r>
                    </a:p>
                  </a:txBody>
                  <a:tcPr anchor="ctr">
                    <a:lnL w="12700" cmpd="sng">
                      <a:noFill/>
                    </a:lnL>
                    <a:lnR w="12700" cap="flat" cmpd="sng" algn="ctr">
                      <a:noFill/>
                      <a:prstDash val="dashDot"/>
                      <a:round/>
                      <a:headEnd type="none" w="med" len="med"/>
                      <a:tailEnd type="none" w="med" len="med"/>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CCFF66">
                        <a:alpha val="40000"/>
                      </a:srgbClr>
                    </a:solidFill>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0.8</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0.6</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0.4</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0.2</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0.1</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anchor="ctr">
                    <a:lnL w="12700" cap="flat" cmpd="sng" algn="ctr">
                      <a:noFill/>
                      <a:prstDash val="dashDot"/>
                      <a:round/>
                      <a:headEnd type="none" w="med" len="med"/>
                      <a:tailEnd type="none" w="med" len="med"/>
                    </a:lnL>
                    <a:lnR w="12700" cmpd="sng">
                      <a:noFill/>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
        <p:nvSpPr>
          <p:cNvPr id="2" name="文字方塊 1"/>
          <p:cNvSpPr txBox="1"/>
          <p:nvPr/>
        </p:nvSpPr>
        <p:spPr>
          <a:xfrm>
            <a:off x="3273538" y="3909060"/>
            <a:ext cx="4806124" cy="584775"/>
          </a:xfrm>
          <a:prstGeom prst="rect">
            <a:avLst/>
          </a:prstGeom>
          <a:noFill/>
        </p:spPr>
        <p:txBody>
          <a:bodyPr wrap="none" rtlCol="0">
            <a:spAutoFit/>
          </a:bodyPr>
          <a:lstStyle/>
          <a:p>
            <a:r>
              <a:rPr lang="en-US" altLang="zh-TW" sz="3200" b="1" dirty="0" smtClean="0">
                <a:solidFill>
                  <a:srgbClr val="FF0000"/>
                </a:solidFill>
                <a:latin typeface="標楷體" pitchFamily="65" charset="-120"/>
                <a:ea typeface="標楷體" pitchFamily="65" charset="-120"/>
              </a:rPr>
              <a:t>2A</a:t>
            </a:r>
            <a:r>
              <a:rPr lang="zh-TW" altLang="en-US" sz="3200" b="1" dirty="0" smtClean="0">
                <a:solidFill>
                  <a:srgbClr val="FF0000"/>
                </a:solidFill>
                <a:latin typeface="標楷體" pitchFamily="65" charset="-120"/>
                <a:ea typeface="標楷體" pitchFamily="65" charset="-120"/>
              </a:rPr>
              <a:t>、</a:t>
            </a:r>
            <a:r>
              <a:rPr lang="en-US" altLang="zh-TW" sz="3200" b="1" dirty="0" smtClean="0">
                <a:solidFill>
                  <a:srgbClr val="FF0000"/>
                </a:solidFill>
                <a:latin typeface="標楷體" pitchFamily="65" charset="-120"/>
                <a:ea typeface="標楷體" pitchFamily="65" charset="-120"/>
              </a:rPr>
              <a:t>1B+</a:t>
            </a:r>
            <a:r>
              <a:rPr lang="zh-TW" altLang="en-US" sz="3200" b="1" dirty="0" smtClean="0">
                <a:solidFill>
                  <a:srgbClr val="FF0000"/>
                </a:solidFill>
                <a:latin typeface="標楷體" pitchFamily="65" charset="-120"/>
                <a:ea typeface="標楷體" pitchFamily="65" charset="-120"/>
              </a:rPr>
              <a:t>、</a:t>
            </a:r>
            <a:r>
              <a:rPr lang="en-US" altLang="zh-TW" sz="3200" b="1" dirty="0" smtClean="0">
                <a:solidFill>
                  <a:srgbClr val="FF0000"/>
                </a:solidFill>
                <a:latin typeface="標楷體" pitchFamily="65" charset="-120"/>
                <a:ea typeface="標楷體" pitchFamily="65" charset="-120"/>
              </a:rPr>
              <a:t>2B</a:t>
            </a:r>
            <a:r>
              <a:rPr lang="zh-TW" altLang="en-US" sz="3200" b="1" dirty="0" smtClean="0">
                <a:solidFill>
                  <a:srgbClr val="FF0000"/>
                </a:solidFill>
                <a:latin typeface="標楷體" pitchFamily="65" charset="-120"/>
                <a:ea typeface="標楷體" pitchFamily="65" charset="-120"/>
              </a:rPr>
              <a:t>，寫作</a:t>
            </a:r>
            <a:r>
              <a:rPr lang="en-US" altLang="zh-TW" sz="3200" b="1" dirty="0" smtClean="0">
                <a:solidFill>
                  <a:srgbClr val="FF0000"/>
                </a:solidFill>
                <a:latin typeface="標楷體" pitchFamily="65" charset="-120"/>
                <a:ea typeface="標楷體" pitchFamily="65" charset="-120"/>
              </a:rPr>
              <a:t>5</a:t>
            </a:r>
            <a:r>
              <a:rPr lang="zh-TW" altLang="en-US" sz="3200" b="1" dirty="0" smtClean="0">
                <a:solidFill>
                  <a:srgbClr val="FF0000"/>
                </a:solidFill>
                <a:latin typeface="標楷體" pitchFamily="65" charset="-120"/>
                <a:ea typeface="標楷體" pitchFamily="65" charset="-120"/>
              </a:rPr>
              <a:t>級分</a:t>
            </a:r>
            <a:endParaRPr lang="zh-TW" altLang="en-US" sz="3200" b="1" dirty="0">
              <a:solidFill>
                <a:srgbClr val="FF0000"/>
              </a:solidFill>
              <a:latin typeface="標楷體" pitchFamily="65" charset="-120"/>
              <a:ea typeface="標楷體" pitchFamily="65" charset="-120"/>
            </a:endParaRPr>
          </a:p>
        </p:txBody>
      </p:sp>
      <p:sp>
        <p:nvSpPr>
          <p:cNvPr id="3" name="文字方塊 2"/>
          <p:cNvSpPr txBox="1"/>
          <p:nvPr/>
        </p:nvSpPr>
        <p:spPr>
          <a:xfrm>
            <a:off x="8248650" y="3939540"/>
            <a:ext cx="1415772" cy="584775"/>
          </a:xfrm>
          <a:prstGeom prst="rect">
            <a:avLst/>
          </a:prstGeom>
          <a:noFill/>
        </p:spPr>
        <p:txBody>
          <a:bodyPr wrap="none" rtlCol="0">
            <a:spAutoFit/>
          </a:bodyPr>
          <a:lstStyle/>
          <a:p>
            <a:r>
              <a:rPr lang="en-US" altLang="zh-TW" sz="3200" b="1" dirty="0" smtClean="0">
                <a:solidFill>
                  <a:srgbClr val="0000FF"/>
                </a:solidFill>
                <a:latin typeface="標楷體" pitchFamily="65" charset="-120"/>
                <a:ea typeface="標楷體" pitchFamily="65" charset="-120"/>
              </a:rPr>
              <a:t>17.8</a:t>
            </a:r>
            <a:r>
              <a:rPr lang="zh-TW" altLang="en-US" sz="3200" b="1" dirty="0" smtClean="0">
                <a:solidFill>
                  <a:srgbClr val="0000FF"/>
                </a:solidFill>
                <a:latin typeface="標楷體" pitchFamily="65" charset="-120"/>
                <a:ea typeface="標楷體" pitchFamily="65" charset="-120"/>
              </a:rPr>
              <a:t>分</a:t>
            </a:r>
            <a:endParaRPr lang="zh-TW" altLang="en-US" sz="3200" b="1" dirty="0">
              <a:solidFill>
                <a:srgbClr val="0000FF"/>
              </a:solidFill>
              <a:latin typeface="標楷體" pitchFamily="65" charset="-120"/>
              <a:ea typeface="標楷體" pitchFamily="65" charset="-120"/>
            </a:endParaRPr>
          </a:p>
        </p:txBody>
      </p:sp>
      <p:sp>
        <p:nvSpPr>
          <p:cNvPr id="4" name="等於 3"/>
          <p:cNvSpPr/>
          <p:nvPr/>
        </p:nvSpPr>
        <p:spPr>
          <a:xfrm>
            <a:off x="7945970" y="4097703"/>
            <a:ext cx="337832" cy="268448"/>
          </a:xfrm>
          <a:prstGeom prst="mathEqual">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Tree>
    <p:extLst>
      <p:ext uri="{BB962C8B-B14F-4D97-AF65-F5344CB8AC3E}">
        <p14:creationId xmlns:p14="http://schemas.microsoft.com/office/powerpoint/2010/main" val="1925584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群組 11">
            <a:extLst>
              <a:ext uri="{FF2B5EF4-FFF2-40B4-BE49-F238E27FC236}">
                <a16:creationId xmlns:a16="http://schemas.microsoft.com/office/drawing/2014/main" id="{DE323B6E-5D1C-478B-B51D-5EE130273ADF}"/>
              </a:ext>
            </a:extLst>
          </p:cNvPr>
          <p:cNvGrpSpPr/>
          <p:nvPr/>
        </p:nvGrpSpPr>
        <p:grpSpPr>
          <a:xfrm>
            <a:off x="-362" y="4237"/>
            <a:ext cx="5566975" cy="605449"/>
            <a:chOff x="2" y="4235"/>
            <a:chExt cx="6015355" cy="605449"/>
          </a:xfrm>
        </p:grpSpPr>
        <p:sp>
          <p:nvSpPr>
            <p:cNvPr id="13" name="圓角化同側角落矩形 60">
              <a:extLst>
                <a:ext uri="{FF2B5EF4-FFF2-40B4-BE49-F238E27FC236}">
                  <a16:creationId xmlns:a16="http://schemas.microsoft.com/office/drawing/2014/main" id="{0CEFF2E8-127A-45C4-900F-29BD765C919B}"/>
                </a:ext>
              </a:extLst>
            </p:cNvPr>
            <p:cNvSpPr/>
            <p:nvPr/>
          </p:nvSpPr>
          <p:spPr>
            <a:xfrm rot="16200000" flipH="1">
              <a:off x="2704955" y="-2700718"/>
              <a:ext cx="605449" cy="6015355"/>
            </a:xfrm>
            <a:prstGeom prst="round2SameRect">
              <a:avLst>
                <a:gd name="adj1" fmla="val 0"/>
                <a:gd name="adj2" fmla="val 50000"/>
              </a:avLst>
            </a:prstGeom>
            <a:gradFill flip="none" rotWithShape="1">
              <a:gsLst>
                <a:gs pos="0">
                  <a:schemeClr val="accent4">
                    <a:lumMod val="40000"/>
                    <a:lumOff val="60000"/>
                  </a:schemeClr>
                </a:gs>
                <a:gs pos="48000">
                  <a:srgbClr val="FFA54B"/>
                </a:gs>
                <a:gs pos="60000">
                  <a:srgbClr val="FFA54B"/>
                </a:gs>
                <a:gs pos="100000">
                  <a:schemeClr val="accent4">
                    <a:lumMod val="40000"/>
                    <a:lumOff val="60000"/>
                  </a:schemeClr>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14" name="圓角化同側角落矩形 61">
              <a:extLst>
                <a:ext uri="{FF2B5EF4-FFF2-40B4-BE49-F238E27FC236}">
                  <a16:creationId xmlns:a16="http://schemas.microsoft.com/office/drawing/2014/main" id="{5B97193A-A0D8-4221-BF8B-DED79C5891EE}"/>
                </a:ext>
              </a:extLst>
            </p:cNvPr>
            <p:cNvSpPr/>
            <p:nvPr/>
          </p:nvSpPr>
          <p:spPr>
            <a:xfrm rot="16200000" flipH="1">
              <a:off x="2747361" y="-2637214"/>
              <a:ext cx="508000" cy="5879628"/>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34" name="Google Shape;446;p38"/>
          <p:cNvSpPr txBox="1">
            <a:spLocks/>
          </p:cNvSpPr>
          <p:nvPr/>
        </p:nvSpPr>
        <p:spPr>
          <a:xfrm>
            <a:off x="-5127" y="-57125"/>
            <a:ext cx="5571740"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參、五專優先免試入學</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志願序</a:t>
            </a:r>
            <a:endParaRPr lang="en-US" dirty="0"/>
          </a:p>
        </p:txBody>
      </p:sp>
      <p:graphicFrame>
        <p:nvGraphicFramePr>
          <p:cNvPr id="9" name="內容版面配置區 3">
            <a:extLst>
              <a:ext uri="{FF2B5EF4-FFF2-40B4-BE49-F238E27FC236}">
                <a16:creationId xmlns:a16="http://schemas.microsoft.com/office/drawing/2014/main" id="{193BF7B3-22EB-4CDD-8AD2-B2DB63A3A68B}"/>
              </a:ext>
            </a:extLst>
          </p:cNvPr>
          <p:cNvGraphicFramePr>
            <a:graphicFrameLocks/>
          </p:cNvGraphicFramePr>
          <p:nvPr>
            <p:extLst>
              <p:ext uri="{D42A27DB-BD31-4B8C-83A1-F6EECF244321}">
                <p14:modId xmlns:p14="http://schemas.microsoft.com/office/powerpoint/2010/main" val="1963550157"/>
              </p:ext>
            </p:extLst>
          </p:nvPr>
        </p:nvGraphicFramePr>
        <p:xfrm>
          <a:off x="1511970" y="941832"/>
          <a:ext cx="9168064" cy="4461695"/>
        </p:xfrm>
        <a:graphic>
          <a:graphicData uri="http://schemas.openxmlformats.org/drawingml/2006/table">
            <a:tbl>
              <a:tblPr firstRow="1" bandRow="1">
                <a:tableStyleId>{5940675A-B579-460E-94D1-54222C63F5DA}</a:tableStyleId>
              </a:tblPr>
              <a:tblGrid>
                <a:gridCol w="6027981">
                  <a:extLst>
                    <a:ext uri="{9D8B030D-6E8A-4147-A177-3AD203B41FA5}">
                      <a16:colId xmlns:a16="http://schemas.microsoft.com/office/drawing/2014/main" val="20000"/>
                    </a:ext>
                  </a:extLst>
                </a:gridCol>
                <a:gridCol w="3140083">
                  <a:extLst>
                    <a:ext uri="{9D8B030D-6E8A-4147-A177-3AD203B41FA5}">
                      <a16:colId xmlns:a16="http://schemas.microsoft.com/office/drawing/2014/main" val="20001"/>
                    </a:ext>
                  </a:extLst>
                </a:gridCol>
              </a:tblGrid>
              <a:tr h="637385">
                <a:tc>
                  <a:txBody>
                    <a:bodyPr/>
                    <a:lstStyle/>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志願順序</a:t>
                      </a:r>
                    </a:p>
                  </a:txBody>
                  <a:tcPr marT="45724" marB="45724" anchor="ctr">
                    <a:lnL w="12700" cmpd="sng">
                      <a:noFill/>
                    </a:lnL>
                    <a:lnR w="12700" cap="flat" cmpd="sng" algn="ctr">
                      <a:noFill/>
                      <a:prstDash val="dashDot"/>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DD7EE">
                        <a:alpha val="50000"/>
                      </a:srgbClr>
                    </a:solidFill>
                  </a:tcPr>
                </a:tc>
                <a:tc>
                  <a:txBody>
                    <a:bodyPr/>
                    <a:lstStyle/>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志願序積分</a:t>
                      </a:r>
                    </a:p>
                  </a:txBody>
                  <a:tcPr marT="45724" marB="45724" anchor="ctr">
                    <a:lnL w="12700" cap="flat" cmpd="sng" algn="ctr">
                      <a:noFill/>
                      <a:prstDash val="dashDot"/>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DD7EE">
                        <a:alpha val="50000"/>
                      </a:srgbClr>
                    </a:solidFill>
                  </a:tcPr>
                </a:tc>
                <a:extLst>
                  <a:ext uri="{0D108BD9-81ED-4DB2-BD59-A6C34878D82A}">
                    <a16:rowId xmlns:a16="http://schemas.microsoft.com/office/drawing/2014/main" val="10000"/>
                  </a:ext>
                </a:extLst>
              </a:tr>
              <a:tr h="637385">
                <a:tc>
                  <a:txBody>
                    <a:bodyPr/>
                    <a:lstStyle/>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第</a:t>
                      </a: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志願到第</a:t>
                      </a: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志願</a:t>
                      </a:r>
                    </a:p>
                  </a:txBody>
                  <a:tcPr marT="45724" marB="45724"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26</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4" marB="45724"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637385">
                <a:tc>
                  <a:txBody>
                    <a:bodyPr/>
                    <a:lstStyle/>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第</a:t>
                      </a: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6</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志願到第</a:t>
                      </a: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10</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志願</a:t>
                      </a:r>
                    </a:p>
                  </a:txBody>
                  <a:tcPr marT="45724" marB="45724"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25</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4" marB="45724"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637385">
                <a:tc>
                  <a:txBody>
                    <a:bodyPr/>
                    <a:lstStyle/>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第</a:t>
                      </a: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11</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志願到第</a:t>
                      </a: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15</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志願</a:t>
                      </a:r>
                    </a:p>
                  </a:txBody>
                  <a:tcPr marT="45724" marB="45724"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24</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4" marB="45724"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637385">
                <a:tc>
                  <a:txBody>
                    <a:bodyPr/>
                    <a:lstStyle/>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第</a:t>
                      </a: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16</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志願到第</a:t>
                      </a: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20</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志願</a:t>
                      </a:r>
                    </a:p>
                  </a:txBody>
                  <a:tcPr marT="45724" marB="45724"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23</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4" marB="45724"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637385">
                <a:tc>
                  <a:txBody>
                    <a:bodyPr/>
                    <a:lstStyle/>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第</a:t>
                      </a: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21</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志願到第</a:t>
                      </a: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25</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志願</a:t>
                      </a:r>
                    </a:p>
                  </a:txBody>
                  <a:tcPr marT="45724" marB="45724"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22</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4" marB="45724"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637385">
                <a:tc>
                  <a:txBody>
                    <a:bodyPr/>
                    <a:lstStyle/>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第</a:t>
                      </a: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26</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志願到第</a:t>
                      </a: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30</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志願</a:t>
                      </a:r>
                    </a:p>
                  </a:txBody>
                  <a:tcPr marT="45724" marB="45724"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21</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4" marB="45724"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sp>
        <p:nvSpPr>
          <p:cNvPr id="11" name="文字方塊 4">
            <a:extLst>
              <a:ext uri="{FF2B5EF4-FFF2-40B4-BE49-F238E27FC236}">
                <a16:creationId xmlns:a16="http://schemas.microsoft.com/office/drawing/2014/main" id="{5AB1E37E-E0C5-41C4-9346-E5C85AAB52F8}"/>
              </a:ext>
            </a:extLst>
          </p:cNvPr>
          <p:cNvSpPr txBox="1">
            <a:spLocks noChangeArrowheads="1"/>
          </p:cNvSpPr>
          <p:nvPr/>
        </p:nvSpPr>
        <p:spPr bwMode="auto">
          <a:xfrm>
            <a:off x="1511970" y="5498753"/>
            <a:ext cx="82073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zh-TW" altLang="en-US" sz="1800" dirty="0">
                <a:latin typeface="微軟正黑體" panose="020B0604030504040204" pitchFamily="34" charset="-120"/>
                <a:ea typeface="微軟正黑體" panose="020B0604030504040204" pitchFamily="34" charset="-120"/>
                <a:cs typeface="Times New Roman" panose="02020603050405020304" pitchFamily="18" charset="0"/>
              </a:rPr>
              <a:t>註：每個志願依據所填寫之志願順位給予志願序積分。</a:t>
            </a:r>
          </a:p>
        </p:txBody>
      </p:sp>
      <p:sp>
        <p:nvSpPr>
          <p:cNvPr id="2" name="文字方塊 1"/>
          <p:cNvSpPr txBox="1"/>
          <p:nvPr/>
        </p:nvSpPr>
        <p:spPr>
          <a:xfrm>
            <a:off x="3006090" y="5989320"/>
            <a:ext cx="888385" cy="461665"/>
          </a:xfrm>
          <a:prstGeom prst="rect">
            <a:avLst/>
          </a:prstGeom>
          <a:noFill/>
        </p:spPr>
        <p:txBody>
          <a:bodyPr wrap="none" rtlCol="0">
            <a:spAutoFit/>
          </a:bodyPr>
          <a:lstStyle/>
          <a:p>
            <a:r>
              <a:rPr lang="en-US" altLang="zh-TW" sz="2400" b="1" dirty="0" smtClean="0">
                <a:solidFill>
                  <a:srgbClr val="0000FF"/>
                </a:solidFill>
                <a:latin typeface="微軟正黑體" pitchFamily="34" charset="-120"/>
                <a:ea typeface="微軟正黑體" pitchFamily="34" charset="-120"/>
              </a:rPr>
              <a:t>41.5</a:t>
            </a:r>
            <a:r>
              <a:rPr lang="zh-TW" altLang="en-US" sz="2400" b="1" dirty="0" smtClean="0">
                <a:solidFill>
                  <a:srgbClr val="0000FF"/>
                </a:solidFill>
                <a:latin typeface="微軟正黑體" pitchFamily="34" charset="-120"/>
                <a:ea typeface="微軟正黑體" pitchFamily="34" charset="-120"/>
              </a:rPr>
              <a:t> </a:t>
            </a:r>
            <a:endParaRPr lang="en-US" altLang="zh-TW" sz="2400" b="1" dirty="0">
              <a:solidFill>
                <a:srgbClr val="0000FF"/>
              </a:solidFill>
              <a:latin typeface="微軟正黑體" pitchFamily="34" charset="-120"/>
              <a:ea typeface="微軟正黑體" pitchFamily="34" charset="-120"/>
            </a:endParaRPr>
          </a:p>
        </p:txBody>
      </p:sp>
      <p:sp>
        <p:nvSpPr>
          <p:cNvPr id="15" name="文字方塊 14"/>
          <p:cNvSpPr txBox="1"/>
          <p:nvPr/>
        </p:nvSpPr>
        <p:spPr>
          <a:xfrm>
            <a:off x="4179570" y="5989320"/>
            <a:ext cx="888385" cy="461665"/>
          </a:xfrm>
          <a:prstGeom prst="rect">
            <a:avLst/>
          </a:prstGeom>
          <a:noFill/>
        </p:spPr>
        <p:txBody>
          <a:bodyPr wrap="none" rtlCol="0">
            <a:spAutoFit/>
          </a:bodyPr>
          <a:lstStyle/>
          <a:p>
            <a:r>
              <a:rPr lang="en-US" altLang="zh-TW" sz="2400" b="1" dirty="0" smtClean="0">
                <a:solidFill>
                  <a:srgbClr val="0000FF"/>
                </a:solidFill>
                <a:latin typeface="微軟正黑體" pitchFamily="34" charset="-120"/>
                <a:ea typeface="微軟正黑體" pitchFamily="34" charset="-120"/>
              </a:rPr>
              <a:t>17.8</a:t>
            </a:r>
            <a:r>
              <a:rPr lang="zh-TW" altLang="en-US" sz="2400" b="1" dirty="0" smtClean="0">
                <a:solidFill>
                  <a:srgbClr val="0000FF"/>
                </a:solidFill>
                <a:latin typeface="微軟正黑體" pitchFamily="34" charset="-120"/>
                <a:ea typeface="微軟正黑體" pitchFamily="34" charset="-120"/>
              </a:rPr>
              <a:t> </a:t>
            </a:r>
            <a:endParaRPr lang="en-US" altLang="zh-TW" sz="2400" b="1" dirty="0">
              <a:solidFill>
                <a:srgbClr val="0000FF"/>
              </a:solidFill>
              <a:latin typeface="微軟正黑體" pitchFamily="34" charset="-120"/>
              <a:ea typeface="微軟正黑體" pitchFamily="34" charset="-120"/>
            </a:endParaRPr>
          </a:p>
        </p:txBody>
      </p:sp>
      <p:sp>
        <p:nvSpPr>
          <p:cNvPr id="16" name="文字方塊 15"/>
          <p:cNvSpPr txBox="1"/>
          <p:nvPr/>
        </p:nvSpPr>
        <p:spPr>
          <a:xfrm>
            <a:off x="5299710" y="5989319"/>
            <a:ext cx="550151" cy="461665"/>
          </a:xfrm>
          <a:prstGeom prst="rect">
            <a:avLst/>
          </a:prstGeom>
          <a:noFill/>
        </p:spPr>
        <p:txBody>
          <a:bodyPr wrap="none" rtlCol="0">
            <a:spAutoFit/>
          </a:bodyPr>
          <a:lstStyle/>
          <a:p>
            <a:r>
              <a:rPr lang="en-US" altLang="zh-TW" sz="2400" b="1" dirty="0" smtClean="0">
                <a:solidFill>
                  <a:srgbClr val="0000FF"/>
                </a:solidFill>
                <a:latin typeface="微軟正黑體" pitchFamily="34" charset="-120"/>
                <a:ea typeface="微軟正黑體" pitchFamily="34" charset="-120"/>
              </a:rPr>
              <a:t>26</a:t>
            </a:r>
            <a:endParaRPr lang="en-US" altLang="zh-TW" sz="2400" b="1" dirty="0">
              <a:solidFill>
                <a:srgbClr val="0000FF"/>
              </a:solidFill>
              <a:latin typeface="微軟正黑體" pitchFamily="34" charset="-120"/>
              <a:ea typeface="微軟正黑體" pitchFamily="34" charset="-120"/>
            </a:endParaRPr>
          </a:p>
        </p:txBody>
      </p:sp>
      <p:sp>
        <p:nvSpPr>
          <p:cNvPr id="17" name="文字方塊 16"/>
          <p:cNvSpPr txBox="1"/>
          <p:nvPr/>
        </p:nvSpPr>
        <p:spPr>
          <a:xfrm>
            <a:off x="6236970" y="5989320"/>
            <a:ext cx="888385" cy="461665"/>
          </a:xfrm>
          <a:prstGeom prst="rect">
            <a:avLst/>
          </a:prstGeom>
          <a:noFill/>
        </p:spPr>
        <p:txBody>
          <a:bodyPr wrap="none" rtlCol="0">
            <a:spAutoFit/>
          </a:bodyPr>
          <a:lstStyle/>
          <a:p>
            <a:r>
              <a:rPr lang="en-US" altLang="zh-TW" sz="2400" b="1" dirty="0" smtClean="0">
                <a:solidFill>
                  <a:srgbClr val="0000FF"/>
                </a:solidFill>
                <a:latin typeface="微軟正黑體" pitchFamily="34" charset="-120"/>
                <a:ea typeface="微軟正黑體" pitchFamily="34" charset="-120"/>
              </a:rPr>
              <a:t>85.3</a:t>
            </a:r>
            <a:r>
              <a:rPr lang="zh-TW" altLang="en-US" sz="2400" b="1" dirty="0" smtClean="0">
                <a:solidFill>
                  <a:srgbClr val="0000FF"/>
                </a:solidFill>
                <a:latin typeface="微軟正黑體" pitchFamily="34" charset="-120"/>
                <a:ea typeface="微軟正黑體" pitchFamily="34" charset="-120"/>
              </a:rPr>
              <a:t> </a:t>
            </a:r>
            <a:endParaRPr lang="en-US" altLang="zh-TW" sz="2400" b="1" dirty="0">
              <a:solidFill>
                <a:srgbClr val="0000FF"/>
              </a:solidFill>
              <a:latin typeface="微軟正黑體" pitchFamily="34" charset="-120"/>
              <a:ea typeface="微軟正黑體" pitchFamily="34" charset="-120"/>
            </a:endParaRPr>
          </a:p>
        </p:txBody>
      </p:sp>
      <p:sp>
        <p:nvSpPr>
          <p:cNvPr id="3" name="加號 2"/>
          <p:cNvSpPr/>
          <p:nvPr/>
        </p:nvSpPr>
        <p:spPr>
          <a:xfrm>
            <a:off x="3836670" y="5989319"/>
            <a:ext cx="342900" cy="408134"/>
          </a:xfrm>
          <a:prstGeom prst="mathPl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加號 17"/>
          <p:cNvSpPr/>
          <p:nvPr/>
        </p:nvSpPr>
        <p:spPr>
          <a:xfrm>
            <a:off x="4956810" y="6016084"/>
            <a:ext cx="342900" cy="408134"/>
          </a:xfrm>
          <a:prstGeom prst="mathPl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等於 3"/>
          <p:cNvSpPr/>
          <p:nvPr/>
        </p:nvSpPr>
        <p:spPr>
          <a:xfrm>
            <a:off x="5932170" y="6090611"/>
            <a:ext cx="304800" cy="259080"/>
          </a:xfrm>
          <a:prstGeom prst="mathEqual">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Tree>
    <p:extLst>
      <p:ext uri="{BB962C8B-B14F-4D97-AF65-F5344CB8AC3E}">
        <p14:creationId xmlns:p14="http://schemas.microsoft.com/office/powerpoint/2010/main" val="3568188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50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down)">
                                      <p:cBhvr>
                                        <p:cTn id="19" dur="500"/>
                                        <p:tgtEl>
                                          <p:spTgt spid="18"/>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down)">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circle(in)">
                                      <p:cBhvr>
                                        <p:cTn id="27" dur="2000"/>
                                        <p:tgtEl>
                                          <p:spTgt spid="4"/>
                                        </p:tgtEl>
                                      </p:cBhvr>
                                    </p:animEffect>
                                  </p:childTnLst>
                                </p:cTn>
                              </p:par>
                              <p:par>
                                <p:cTn id="28" presetID="6" presetClass="entr" presetSubtype="16" fill="hold" grpId="0"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circle(in)">
                                      <p:cBhvr>
                                        <p:cTn id="30"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P spid="16" grpId="0"/>
      <p:bldP spid="17" grpId="0"/>
      <p:bldP spid="3" grpId="0" animBg="1"/>
      <p:bldP spid="18" grpId="0" animBg="1"/>
      <p:bldP spid="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群組 22">
            <a:extLst>
              <a:ext uri="{FF2B5EF4-FFF2-40B4-BE49-F238E27FC236}">
                <a16:creationId xmlns:a16="http://schemas.microsoft.com/office/drawing/2014/main" id="{47FAB896-6CB0-4A95-B196-D649588B76CE}"/>
              </a:ext>
            </a:extLst>
          </p:cNvPr>
          <p:cNvGrpSpPr/>
          <p:nvPr/>
        </p:nvGrpSpPr>
        <p:grpSpPr>
          <a:xfrm>
            <a:off x="-362" y="4237"/>
            <a:ext cx="6705963" cy="605449"/>
            <a:chOff x="2" y="4235"/>
            <a:chExt cx="6015355" cy="605449"/>
          </a:xfrm>
        </p:grpSpPr>
        <p:sp>
          <p:nvSpPr>
            <p:cNvPr id="24" name="圓角化同側角落矩形 60">
              <a:extLst>
                <a:ext uri="{FF2B5EF4-FFF2-40B4-BE49-F238E27FC236}">
                  <a16:creationId xmlns:a16="http://schemas.microsoft.com/office/drawing/2014/main" id="{EB6E6786-E95E-4DA8-91DE-2F243898045E}"/>
                </a:ext>
              </a:extLst>
            </p:cNvPr>
            <p:cNvSpPr/>
            <p:nvPr/>
          </p:nvSpPr>
          <p:spPr>
            <a:xfrm rot="16200000" flipH="1">
              <a:off x="2704955" y="-2700718"/>
              <a:ext cx="605449" cy="6015355"/>
            </a:xfrm>
            <a:prstGeom prst="round2SameRect">
              <a:avLst>
                <a:gd name="adj1" fmla="val 0"/>
                <a:gd name="adj2" fmla="val 50000"/>
              </a:avLst>
            </a:prstGeom>
            <a:gradFill flip="none" rotWithShape="1">
              <a:gsLst>
                <a:gs pos="0">
                  <a:schemeClr val="accent4">
                    <a:lumMod val="40000"/>
                    <a:lumOff val="60000"/>
                  </a:schemeClr>
                </a:gs>
                <a:gs pos="48000">
                  <a:srgbClr val="FFA54B"/>
                </a:gs>
                <a:gs pos="60000">
                  <a:srgbClr val="FFA54B"/>
                </a:gs>
                <a:gs pos="100000">
                  <a:schemeClr val="accent4">
                    <a:lumMod val="40000"/>
                    <a:lumOff val="60000"/>
                  </a:schemeClr>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25" name="圓角化同側角落矩形 61">
              <a:extLst>
                <a:ext uri="{FF2B5EF4-FFF2-40B4-BE49-F238E27FC236}">
                  <a16:creationId xmlns:a16="http://schemas.microsoft.com/office/drawing/2014/main" id="{B53C8A72-1AEC-4679-9D47-568082D0CDE6}"/>
                </a:ext>
              </a:extLst>
            </p:cNvPr>
            <p:cNvSpPr/>
            <p:nvPr/>
          </p:nvSpPr>
          <p:spPr>
            <a:xfrm rot="16200000" flipH="1">
              <a:off x="2747361" y="-2637214"/>
              <a:ext cx="508000" cy="5879628"/>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34" name="Google Shape;446;p38"/>
          <p:cNvSpPr txBox="1">
            <a:spLocks/>
          </p:cNvSpPr>
          <p:nvPr/>
        </p:nvSpPr>
        <p:spPr>
          <a:xfrm>
            <a:off x="-5129" y="-57125"/>
            <a:ext cx="6413533"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參、五專優先免試入學</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國中教育會考</a:t>
            </a:r>
            <a:endParaRPr lang="en-US" dirty="0"/>
          </a:p>
        </p:txBody>
      </p:sp>
      <p:sp>
        <p:nvSpPr>
          <p:cNvPr id="6" name="五邊形 12">
            <a:extLst>
              <a:ext uri="{FF2B5EF4-FFF2-40B4-BE49-F238E27FC236}">
                <a16:creationId xmlns:a16="http://schemas.microsoft.com/office/drawing/2014/main" id="{15FF2EE5-D5C8-49B3-9B0A-B08C019D777A}"/>
              </a:ext>
            </a:extLst>
          </p:cNvPr>
          <p:cNvSpPr/>
          <p:nvPr/>
        </p:nvSpPr>
        <p:spPr bwMode="auto">
          <a:xfrm>
            <a:off x="10183684" y="1527936"/>
            <a:ext cx="1722121" cy="1226363"/>
          </a:xfrm>
          <a:prstGeom prst="homePlate">
            <a:avLst/>
          </a:prstGeom>
          <a:solidFill>
            <a:srgbClr val="FFC000"/>
          </a:solidFill>
          <a:ln w="19050">
            <a:solidFill>
              <a:srgbClr val="7D5E00"/>
            </a:solidFill>
            <a:round/>
            <a:headEnd/>
            <a:tailEnd type="triangle" w="med" len="med"/>
          </a:ln>
          <a:effectLst>
            <a:outerShdw blurRad="50800" dist="38100" dir="8100000" algn="tr" rotWithShape="0">
              <a:prstClr val="black">
                <a:alpha val="40000"/>
              </a:prstClr>
            </a:outerShdw>
          </a:effectLst>
        </p:spPr>
        <p:txBody>
          <a:bodyPr rtlCol="0" anchor="ctr"/>
          <a:lstStyle/>
          <a:p>
            <a:pPr algn="ctr"/>
            <a:r>
              <a:rPr lang="en-US" altLang="zh-TW" sz="28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7</a:t>
            </a:r>
          </a:p>
          <a:p>
            <a:pPr algn="ctr"/>
            <a:r>
              <a:rPr lang="zh-TW" altLang="en-US" sz="20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服務學習</a:t>
            </a:r>
            <a:endParaRPr lang="en-US" altLang="zh-TW" sz="20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endParaRPr>
          </a:p>
          <a:p>
            <a:pPr algn="ctr"/>
            <a:r>
              <a:rPr lang="en-US" altLang="zh-TW" sz="1400" b="1" dirty="0">
                <a:latin typeface="Times New Roman" panose="02020603050405020304" pitchFamily="18" charset="0"/>
                <a:ea typeface="標楷體" panose="03000509000000000000" pitchFamily="65" charset="-120"/>
                <a:cs typeface="Times New Roman" panose="02020603050405020304" pitchFamily="18" charset="0"/>
              </a:rPr>
              <a:t>15</a:t>
            </a:r>
            <a:r>
              <a:rPr lang="zh-TW" altLang="en-US" sz="1400" b="1"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400" b="1" dirty="0">
                <a:latin typeface="Times New Roman" panose="02020603050405020304" pitchFamily="18" charset="0"/>
                <a:ea typeface="標楷體" panose="03000509000000000000" pitchFamily="65" charset="-120"/>
                <a:cs typeface="Times New Roman" panose="02020603050405020304" pitchFamily="18" charset="0"/>
              </a:rPr>
              <a:t>0</a:t>
            </a:r>
          </a:p>
          <a:p>
            <a:pPr algn="ctr"/>
            <a:r>
              <a:rPr lang="en-US" altLang="zh-TW" sz="1100" b="1"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100" b="1" dirty="0">
                <a:latin typeface="Times New Roman" panose="02020603050405020304" pitchFamily="18" charset="0"/>
                <a:ea typeface="標楷體" panose="03000509000000000000" pitchFamily="65" charset="-120"/>
                <a:cs typeface="Times New Roman" panose="02020603050405020304" pitchFamily="18" charset="0"/>
              </a:rPr>
              <a:t>級距</a:t>
            </a:r>
            <a:r>
              <a:rPr lang="en-US" altLang="zh-TW" sz="1100" b="1" dirty="0">
                <a:latin typeface="Times New Roman" panose="02020603050405020304" pitchFamily="18" charset="0"/>
                <a:ea typeface="標楷體" panose="03000509000000000000" pitchFamily="65" charset="-120"/>
                <a:cs typeface="Times New Roman" panose="02020603050405020304" pitchFamily="18" charset="0"/>
              </a:rPr>
              <a:t>0.5)</a:t>
            </a:r>
            <a:endParaRPr lang="zh-TW" altLang="en-US" sz="1100" b="1"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7" name="五邊形 11">
            <a:extLst>
              <a:ext uri="{FF2B5EF4-FFF2-40B4-BE49-F238E27FC236}">
                <a16:creationId xmlns:a16="http://schemas.microsoft.com/office/drawing/2014/main" id="{E9E013CF-F582-49C8-BB9D-AEB1BC18B0D6}"/>
              </a:ext>
            </a:extLst>
          </p:cNvPr>
          <p:cNvSpPr/>
          <p:nvPr/>
        </p:nvSpPr>
        <p:spPr bwMode="auto">
          <a:xfrm>
            <a:off x="8997281" y="1134341"/>
            <a:ext cx="1722121" cy="1226363"/>
          </a:xfrm>
          <a:prstGeom prst="homePlate">
            <a:avLst/>
          </a:prstGeom>
          <a:solidFill>
            <a:srgbClr val="FFC000"/>
          </a:solidFill>
          <a:ln w="19050">
            <a:solidFill>
              <a:srgbClr val="7D5E00"/>
            </a:solidFill>
            <a:round/>
            <a:headEnd/>
            <a:tailEnd type="triangle" w="med" len="med"/>
          </a:ln>
          <a:effectLst>
            <a:outerShdw blurRad="50800" dist="38100" dir="8100000" algn="tr" rotWithShape="0">
              <a:prstClr val="black">
                <a:alpha val="40000"/>
              </a:prstClr>
            </a:outerShdw>
          </a:effectLst>
        </p:spPr>
        <p:txBody>
          <a:bodyPr rtlCol="0" anchor="t"/>
          <a:lstStyle/>
          <a:p>
            <a:pPr algn="ctr"/>
            <a:r>
              <a:rPr lang="en-US" altLang="zh-TW" sz="28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6</a:t>
            </a:r>
          </a:p>
          <a:p>
            <a:pPr algn="dist"/>
            <a:r>
              <a:rPr lang="zh-TW" altLang="en-US"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會考</a:t>
            </a:r>
            <a:r>
              <a:rPr lang="en-US" altLang="zh-TW"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寫作</a:t>
            </a:r>
            <a:endParaRPr lang="en-US" altLang="zh-TW"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endParaRPr>
          </a:p>
          <a:p>
            <a:pPr algn="ctr"/>
            <a:r>
              <a:rPr lang="en-US" altLang="zh-TW" sz="1600" b="1" dirty="0">
                <a:latin typeface="Times New Roman" panose="02020603050405020304" pitchFamily="18" charset="0"/>
                <a:ea typeface="標楷體" panose="03000509000000000000" pitchFamily="65" charset="-120"/>
                <a:cs typeface="Times New Roman" panose="02020603050405020304" pitchFamily="18" charset="0"/>
              </a:rPr>
              <a:t>33</a:t>
            </a:r>
            <a:r>
              <a:rPr lang="zh-TW" altLang="en-US" sz="1600" b="1"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600" b="1" dirty="0">
                <a:latin typeface="Times New Roman" panose="02020603050405020304" pitchFamily="18" charset="0"/>
                <a:ea typeface="標楷體" panose="03000509000000000000" pitchFamily="65" charset="-120"/>
                <a:cs typeface="Times New Roman" panose="02020603050405020304" pitchFamily="18" charset="0"/>
              </a:rPr>
              <a:t>0</a:t>
            </a:r>
            <a:endParaRPr lang="zh-TW" altLang="en-US" sz="1600" b="1"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8" name="五邊形 10">
            <a:extLst>
              <a:ext uri="{FF2B5EF4-FFF2-40B4-BE49-F238E27FC236}">
                <a16:creationId xmlns:a16="http://schemas.microsoft.com/office/drawing/2014/main" id="{FFE02F86-81FB-4489-A603-BFBA2BFF1D9D}"/>
              </a:ext>
            </a:extLst>
          </p:cNvPr>
          <p:cNvSpPr/>
          <p:nvPr/>
        </p:nvSpPr>
        <p:spPr bwMode="auto">
          <a:xfrm>
            <a:off x="7373408" y="1440234"/>
            <a:ext cx="1899901" cy="1226363"/>
          </a:xfrm>
          <a:prstGeom prst="homePlate">
            <a:avLst/>
          </a:prstGeom>
          <a:solidFill>
            <a:srgbClr val="FFE699"/>
          </a:solidFill>
          <a:ln w="19050">
            <a:solidFill>
              <a:srgbClr val="7D5E00"/>
            </a:solidFill>
            <a:round/>
            <a:headEnd/>
            <a:tailEnd type="triangle" w="med" len="med"/>
          </a:ln>
          <a:effectLst>
            <a:outerShdw blurRad="50800" dist="38100" dir="8100000" algn="tr" rotWithShape="0">
              <a:prstClr val="black">
                <a:alpha val="40000"/>
              </a:prstClr>
            </a:outerShdw>
          </a:effectLst>
        </p:spPr>
        <p:txBody>
          <a:bodyPr rtlCol="0" anchor="t"/>
          <a:lstStyle/>
          <a:p>
            <a:pPr algn="ctr"/>
            <a:r>
              <a:rPr lang="en-US" altLang="zh-TW" sz="28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5</a:t>
            </a:r>
          </a:p>
          <a:p>
            <a:pPr algn="ctr"/>
            <a:r>
              <a:rPr lang="zh-TW" altLang="en-US"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多元學習表現</a:t>
            </a:r>
            <a:endParaRPr lang="en-US" altLang="zh-TW"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endParaRPr>
          </a:p>
          <a:p>
            <a:pPr algn="ctr"/>
            <a:r>
              <a:rPr lang="en-US" altLang="zh-TW" sz="1600" b="1" dirty="0">
                <a:latin typeface="Times New Roman" panose="02020603050405020304" pitchFamily="18" charset="0"/>
                <a:ea typeface="標楷體" panose="03000509000000000000" pitchFamily="65" charset="-120"/>
                <a:cs typeface="Times New Roman" panose="02020603050405020304" pitchFamily="18" charset="0"/>
              </a:rPr>
              <a:t>15</a:t>
            </a:r>
            <a:r>
              <a:rPr lang="zh-TW" altLang="en-US" sz="1600" b="1" dirty="0">
                <a:latin typeface="Times New Roman" panose="02020603050405020304" pitchFamily="18" charset="0"/>
                <a:ea typeface="標楷體" panose="03000509000000000000" pitchFamily="65" charset="-120"/>
                <a:cs typeface="Times New Roman" panose="02020603050405020304" pitchFamily="18" charset="0"/>
              </a:rPr>
              <a:t> ～ </a:t>
            </a:r>
            <a:r>
              <a:rPr lang="en-US" altLang="zh-TW" sz="1600" b="1" dirty="0">
                <a:latin typeface="Times New Roman" panose="02020603050405020304" pitchFamily="18" charset="0"/>
                <a:ea typeface="標楷體" panose="03000509000000000000" pitchFamily="65" charset="-120"/>
                <a:cs typeface="Times New Roman" panose="02020603050405020304" pitchFamily="18" charset="0"/>
              </a:rPr>
              <a:t>0</a:t>
            </a:r>
            <a:endParaRPr lang="zh-TW" altLang="en-US" sz="1600" b="1"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9" name="五邊形 9">
            <a:extLst>
              <a:ext uri="{FF2B5EF4-FFF2-40B4-BE49-F238E27FC236}">
                <a16:creationId xmlns:a16="http://schemas.microsoft.com/office/drawing/2014/main" id="{88D13FD8-41E3-4BED-869C-56BC5842BBA8}"/>
              </a:ext>
            </a:extLst>
          </p:cNvPr>
          <p:cNvSpPr/>
          <p:nvPr/>
        </p:nvSpPr>
        <p:spPr bwMode="auto">
          <a:xfrm>
            <a:off x="5990760" y="1152277"/>
            <a:ext cx="1722121" cy="1226363"/>
          </a:xfrm>
          <a:prstGeom prst="homePlate">
            <a:avLst/>
          </a:prstGeom>
          <a:solidFill>
            <a:srgbClr val="FFE699"/>
          </a:solidFill>
          <a:ln w="19050">
            <a:solidFill>
              <a:srgbClr val="7D5E00"/>
            </a:solidFill>
            <a:round/>
            <a:headEnd/>
            <a:tailEnd type="triangle" w="med" len="med"/>
          </a:ln>
          <a:effectLst>
            <a:outerShdw blurRad="50800" dist="38100" dir="8100000" algn="tr" rotWithShape="0">
              <a:prstClr val="black">
                <a:alpha val="40000"/>
              </a:prstClr>
            </a:outerShdw>
          </a:effectLst>
        </p:spPr>
        <p:txBody>
          <a:bodyPr rtlCol="0" anchor="t"/>
          <a:lstStyle/>
          <a:p>
            <a:pPr algn="ctr"/>
            <a:r>
              <a:rPr lang="en-US" altLang="zh-TW" sz="28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4</a:t>
            </a:r>
          </a:p>
          <a:p>
            <a:pPr algn="ctr"/>
            <a:r>
              <a:rPr lang="zh-TW" altLang="en-US" sz="20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弱勢身分</a:t>
            </a:r>
            <a:endParaRPr lang="en-US" altLang="zh-TW" sz="20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endParaRPr>
          </a:p>
          <a:p>
            <a:pPr algn="ctr"/>
            <a:r>
              <a:rPr lang="en-US" altLang="zh-TW" sz="1200" b="1" dirty="0">
                <a:latin typeface="Times New Roman" panose="02020603050405020304" pitchFamily="18" charset="0"/>
                <a:ea typeface="標楷體" panose="03000509000000000000" pitchFamily="65" charset="-120"/>
                <a:cs typeface="Times New Roman" panose="02020603050405020304" pitchFamily="18" charset="0"/>
              </a:rPr>
              <a:t>3</a:t>
            </a:r>
            <a:r>
              <a:rPr lang="zh-TW" altLang="en-US" sz="1200" b="1"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200" b="1" dirty="0">
                <a:latin typeface="Times New Roman" panose="02020603050405020304" pitchFamily="18" charset="0"/>
                <a:ea typeface="標楷體" panose="03000509000000000000" pitchFamily="65" charset="-120"/>
                <a:cs typeface="Times New Roman" panose="02020603050405020304" pitchFamily="18" charset="0"/>
              </a:rPr>
              <a:t>1.5</a:t>
            </a:r>
            <a:r>
              <a:rPr lang="zh-TW" altLang="en-US" sz="1200" b="1"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200" b="1" dirty="0">
                <a:latin typeface="Times New Roman" panose="02020603050405020304" pitchFamily="18" charset="0"/>
                <a:ea typeface="標楷體" panose="03000509000000000000" pitchFamily="65" charset="-120"/>
                <a:cs typeface="Times New Roman" panose="02020603050405020304" pitchFamily="18" charset="0"/>
              </a:rPr>
              <a:t>0</a:t>
            </a:r>
            <a:endParaRPr lang="zh-TW" altLang="en-US" sz="1200" b="1"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1" name="五邊形 8">
            <a:extLst>
              <a:ext uri="{FF2B5EF4-FFF2-40B4-BE49-F238E27FC236}">
                <a16:creationId xmlns:a16="http://schemas.microsoft.com/office/drawing/2014/main" id="{63398BBE-079A-4D13-9CC3-B5EC1659B4DD}"/>
              </a:ext>
            </a:extLst>
          </p:cNvPr>
          <p:cNvSpPr/>
          <p:nvPr/>
        </p:nvSpPr>
        <p:spPr bwMode="auto">
          <a:xfrm>
            <a:off x="4608109" y="1402937"/>
            <a:ext cx="1722121" cy="1226363"/>
          </a:xfrm>
          <a:prstGeom prst="homePlate">
            <a:avLst/>
          </a:prstGeom>
          <a:solidFill>
            <a:srgbClr val="FFF2CC"/>
          </a:solidFill>
          <a:ln w="19050">
            <a:solidFill>
              <a:srgbClr val="7D5E00"/>
            </a:solidFill>
            <a:round/>
            <a:headEnd/>
            <a:tailEnd type="triangle" w="med" len="med"/>
          </a:ln>
          <a:effectLst>
            <a:outerShdw blurRad="50800" dist="38100" dir="8100000" algn="tr" rotWithShape="0">
              <a:prstClr val="black">
                <a:alpha val="40000"/>
              </a:prstClr>
            </a:outerShdw>
          </a:effectLst>
        </p:spPr>
        <p:txBody>
          <a:bodyPr rtlCol="0" anchor="t"/>
          <a:lstStyle/>
          <a:p>
            <a:pPr algn="ctr"/>
            <a:r>
              <a:rPr lang="en-US" altLang="zh-TW" sz="28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3</a:t>
            </a:r>
          </a:p>
          <a:p>
            <a:pPr algn="ctr"/>
            <a:r>
              <a:rPr lang="zh-TW" altLang="en-US" sz="20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志願序</a:t>
            </a:r>
            <a:endParaRPr lang="en-US" altLang="zh-TW" sz="20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endParaRPr>
          </a:p>
          <a:p>
            <a:pPr algn="ctr"/>
            <a:r>
              <a:rPr lang="en-US" altLang="zh-TW" sz="1200" b="1" dirty="0">
                <a:latin typeface="Times New Roman" panose="02020603050405020304" pitchFamily="18" charset="0"/>
                <a:ea typeface="標楷體" panose="03000509000000000000" pitchFamily="65" charset="-120"/>
                <a:cs typeface="Times New Roman" panose="02020603050405020304" pitchFamily="18" charset="0"/>
              </a:rPr>
              <a:t>26~21</a:t>
            </a:r>
            <a:endParaRPr lang="zh-TW" altLang="en-US" sz="1200" b="1"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2" name="五邊形 7">
            <a:extLst>
              <a:ext uri="{FF2B5EF4-FFF2-40B4-BE49-F238E27FC236}">
                <a16:creationId xmlns:a16="http://schemas.microsoft.com/office/drawing/2014/main" id="{71A83C75-29F6-40FF-A1C6-85C3FF9B9F7C}"/>
              </a:ext>
            </a:extLst>
          </p:cNvPr>
          <p:cNvSpPr/>
          <p:nvPr/>
        </p:nvSpPr>
        <p:spPr bwMode="auto">
          <a:xfrm>
            <a:off x="3421708" y="1135443"/>
            <a:ext cx="1722121" cy="1226363"/>
          </a:xfrm>
          <a:prstGeom prst="homePlate">
            <a:avLst/>
          </a:prstGeom>
          <a:solidFill>
            <a:srgbClr val="FBE5D6"/>
          </a:solidFill>
          <a:ln w="19050">
            <a:solidFill>
              <a:srgbClr val="FF0000"/>
            </a:solidFill>
            <a:round/>
            <a:headEnd/>
            <a:tailEnd type="triangle" w="med" len="med"/>
          </a:ln>
          <a:effectLst>
            <a:outerShdw blurRad="50800" dist="38100" dir="8100000" algn="tr" rotWithShape="0">
              <a:prstClr val="black">
                <a:alpha val="40000"/>
              </a:prstClr>
            </a:outerShdw>
          </a:effectLst>
        </p:spPr>
        <p:txBody>
          <a:bodyPr rtlCol="0" anchor="t"/>
          <a:lstStyle/>
          <a:p>
            <a:pPr algn="ctr"/>
            <a:r>
              <a:rPr lang="en-US" altLang="zh-TW" sz="28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2</a:t>
            </a:r>
          </a:p>
          <a:p>
            <a:pPr algn="ctr"/>
            <a:r>
              <a:rPr lang="zh-TW" altLang="en-US" sz="20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技藝優良</a:t>
            </a:r>
            <a:endParaRPr lang="en-US" altLang="zh-TW" sz="20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endParaRPr>
          </a:p>
          <a:p>
            <a:pPr algn="ctr"/>
            <a:r>
              <a:rPr lang="en-US" altLang="zh-TW" sz="1200" b="1" dirty="0">
                <a:latin typeface="Times New Roman" panose="02020603050405020304" pitchFamily="18" charset="0"/>
                <a:ea typeface="標楷體" panose="03000509000000000000" pitchFamily="65" charset="-120"/>
                <a:cs typeface="Times New Roman" panose="02020603050405020304" pitchFamily="18" charset="0"/>
              </a:rPr>
              <a:t>3</a:t>
            </a:r>
            <a:r>
              <a:rPr lang="zh-TW" altLang="en-US" sz="1200" b="1"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200" b="1" dirty="0">
                <a:latin typeface="Times New Roman" panose="02020603050405020304" pitchFamily="18" charset="0"/>
                <a:ea typeface="標楷體" panose="03000509000000000000" pitchFamily="65" charset="-120"/>
                <a:cs typeface="Times New Roman" panose="02020603050405020304" pitchFamily="18" charset="0"/>
              </a:rPr>
              <a:t>2.5</a:t>
            </a:r>
            <a:r>
              <a:rPr lang="zh-TW" altLang="en-US" sz="1200" b="1"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200" b="1" dirty="0">
                <a:latin typeface="Times New Roman" panose="02020603050405020304" pitchFamily="18" charset="0"/>
                <a:ea typeface="標楷體" panose="03000509000000000000" pitchFamily="65" charset="-120"/>
                <a:cs typeface="Times New Roman" panose="02020603050405020304" pitchFamily="18" charset="0"/>
              </a:rPr>
              <a:t>1.5</a:t>
            </a:r>
            <a:r>
              <a:rPr lang="zh-TW" altLang="en-US" sz="1200" b="1"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200" b="1" dirty="0">
                <a:latin typeface="Times New Roman" panose="02020603050405020304" pitchFamily="18" charset="0"/>
                <a:ea typeface="標楷體" panose="03000509000000000000" pitchFamily="65" charset="-120"/>
                <a:cs typeface="Times New Roman" panose="02020603050405020304" pitchFamily="18" charset="0"/>
              </a:rPr>
              <a:t>1</a:t>
            </a:r>
            <a:r>
              <a:rPr lang="zh-TW" altLang="en-US" sz="1200" b="1"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200" b="1" dirty="0">
                <a:latin typeface="Times New Roman" panose="02020603050405020304" pitchFamily="18" charset="0"/>
                <a:ea typeface="標楷體" panose="03000509000000000000" pitchFamily="65" charset="-120"/>
                <a:cs typeface="Times New Roman" panose="02020603050405020304" pitchFamily="18" charset="0"/>
              </a:rPr>
              <a:t>0</a:t>
            </a:r>
            <a:endParaRPr lang="zh-TW" altLang="en-US" sz="1200" b="1"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3" name="五邊形 19">
            <a:extLst>
              <a:ext uri="{FF2B5EF4-FFF2-40B4-BE49-F238E27FC236}">
                <a16:creationId xmlns:a16="http://schemas.microsoft.com/office/drawing/2014/main" id="{87A8853D-DB1C-4737-9D01-BED6A7621C07}"/>
              </a:ext>
            </a:extLst>
          </p:cNvPr>
          <p:cNvSpPr/>
          <p:nvPr/>
        </p:nvSpPr>
        <p:spPr bwMode="auto">
          <a:xfrm>
            <a:off x="10082382" y="3253002"/>
            <a:ext cx="1823423" cy="1226363"/>
          </a:xfrm>
          <a:prstGeom prst="homePlate">
            <a:avLst/>
          </a:prstGeom>
          <a:solidFill>
            <a:srgbClr val="9DC3E6"/>
          </a:solidFill>
          <a:ln w="19050">
            <a:solidFill>
              <a:srgbClr val="0000FF"/>
            </a:solidFill>
            <a:round/>
            <a:headEnd/>
            <a:tailEnd type="triangle" w="med" len="med"/>
          </a:ln>
          <a:effectLst>
            <a:outerShdw blurRad="50800" dist="38100" dir="8100000" algn="tr" rotWithShape="0">
              <a:prstClr val="black">
                <a:alpha val="40000"/>
              </a:prstClr>
            </a:outerShdw>
          </a:effectLst>
        </p:spPr>
        <p:txBody>
          <a:bodyPr rtlCol="0" anchor="ctr"/>
          <a:lstStyle/>
          <a:p>
            <a:pPr algn="ctr"/>
            <a:r>
              <a:rPr lang="en-US" altLang="zh-TW" sz="24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14</a:t>
            </a:r>
          </a:p>
          <a:p>
            <a:pPr algn="ctr"/>
            <a:r>
              <a:rPr lang="zh-TW" altLang="en-US" sz="24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寫作測驗</a:t>
            </a:r>
            <a:endParaRPr lang="en-US" altLang="zh-TW" sz="24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endParaRPr>
          </a:p>
          <a:p>
            <a:pPr algn="ctr"/>
            <a:r>
              <a:rPr lang="en-US" altLang="zh-TW" sz="1000" b="1" dirty="0">
                <a:latin typeface="Times New Roman" panose="02020603050405020304" pitchFamily="18" charset="0"/>
                <a:ea typeface="標楷體" panose="03000509000000000000" pitchFamily="65" charset="-120"/>
                <a:cs typeface="Times New Roman" panose="02020603050405020304" pitchFamily="18" charset="0"/>
              </a:rPr>
              <a:t>6&gt;5&gt;4&gt;</a:t>
            </a:r>
          </a:p>
          <a:p>
            <a:pPr algn="ctr"/>
            <a:r>
              <a:rPr lang="en-US" altLang="zh-TW" sz="1000" b="1" dirty="0">
                <a:latin typeface="Times New Roman" panose="02020603050405020304" pitchFamily="18" charset="0"/>
                <a:ea typeface="標楷體" panose="03000509000000000000" pitchFamily="65" charset="-120"/>
                <a:cs typeface="Times New Roman" panose="02020603050405020304" pitchFamily="18" charset="0"/>
              </a:rPr>
              <a:t>3&gt;2&gt;1&gt;</a:t>
            </a:r>
            <a:r>
              <a:rPr lang="zh-TW" altLang="en-US" sz="1000" b="1" dirty="0">
                <a:latin typeface="Times New Roman" panose="02020603050405020304" pitchFamily="18" charset="0"/>
                <a:ea typeface="標楷體" panose="03000509000000000000" pitchFamily="65" charset="-120"/>
                <a:cs typeface="Times New Roman" panose="02020603050405020304" pitchFamily="18" charset="0"/>
              </a:rPr>
              <a:t>缺考</a:t>
            </a:r>
          </a:p>
        </p:txBody>
      </p:sp>
      <p:sp>
        <p:nvSpPr>
          <p:cNvPr id="14" name="五邊形 18">
            <a:extLst>
              <a:ext uri="{FF2B5EF4-FFF2-40B4-BE49-F238E27FC236}">
                <a16:creationId xmlns:a16="http://schemas.microsoft.com/office/drawing/2014/main" id="{25435E54-586C-4650-B591-E4349FB64F70}"/>
              </a:ext>
            </a:extLst>
          </p:cNvPr>
          <p:cNvSpPr/>
          <p:nvPr/>
        </p:nvSpPr>
        <p:spPr bwMode="auto">
          <a:xfrm>
            <a:off x="8518359" y="3589255"/>
            <a:ext cx="1823423" cy="1226363"/>
          </a:xfrm>
          <a:prstGeom prst="homePlate">
            <a:avLst/>
          </a:prstGeom>
          <a:solidFill>
            <a:srgbClr val="9DC3E6"/>
          </a:solidFill>
          <a:ln w="19050">
            <a:solidFill>
              <a:srgbClr val="0000FF"/>
            </a:solidFill>
            <a:round/>
            <a:headEnd/>
            <a:tailEnd type="triangle" w="med" len="med"/>
          </a:ln>
          <a:effectLst>
            <a:outerShdw blurRad="50800" dist="38100" dir="8100000" algn="tr" rotWithShape="0">
              <a:prstClr val="black">
                <a:alpha val="40000"/>
              </a:prstClr>
            </a:outerShdw>
          </a:effectLst>
        </p:spPr>
        <p:txBody>
          <a:bodyPr rtlCol="0" anchor="ctr"/>
          <a:lstStyle/>
          <a:p>
            <a:pPr algn="ctr"/>
            <a:r>
              <a:rPr lang="en-US" altLang="zh-TW" sz="28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13</a:t>
            </a:r>
          </a:p>
          <a:p>
            <a:pPr algn="ctr"/>
            <a:r>
              <a:rPr lang="zh-TW" altLang="en-US" sz="28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社會</a:t>
            </a:r>
            <a:r>
              <a:rPr lang="en-US" altLang="zh-TW" sz="1000" b="1" dirty="0">
                <a:latin typeface="Times New Roman" panose="02020603050405020304" pitchFamily="18" charset="0"/>
                <a:ea typeface="標楷體" panose="03000509000000000000" pitchFamily="65" charset="-120"/>
                <a:cs typeface="Times New Roman" panose="02020603050405020304" pitchFamily="18" charset="0"/>
              </a:rPr>
              <a:t>A++&gt;A+&gt;A&gt;B++</a:t>
            </a:r>
          </a:p>
          <a:p>
            <a:pPr algn="ctr"/>
            <a:r>
              <a:rPr lang="en-US" altLang="zh-TW" sz="1000" b="1" dirty="0">
                <a:latin typeface="Times New Roman" panose="02020603050405020304" pitchFamily="18" charset="0"/>
                <a:ea typeface="標楷體" panose="03000509000000000000" pitchFamily="65" charset="-120"/>
                <a:cs typeface="Times New Roman" panose="02020603050405020304" pitchFamily="18" charset="0"/>
              </a:rPr>
              <a:t>&gt;B+&gt;B&gt;C&gt;</a:t>
            </a:r>
            <a:r>
              <a:rPr lang="zh-TW" altLang="en-US" sz="1000" b="1" dirty="0">
                <a:latin typeface="Times New Roman" panose="02020603050405020304" pitchFamily="18" charset="0"/>
                <a:ea typeface="標楷體" panose="03000509000000000000" pitchFamily="65" charset="-120"/>
                <a:cs typeface="Times New Roman" panose="02020603050405020304" pitchFamily="18" charset="0"/>
              </a:rPr>
              <a:t>缺考</a:t>
            </a:r>
          </a:p>
        </p:txBody>
      </p:sp>
      <p:sp>
        <p:nvSpPr>
          <p:cNvPr id="15" name="五邊形 17">
            <a:extLst>
              <a:ext uri="{FF2B5EF4-FFF2-40B4-BE49-F238E27FC236}">
                <a16:creationId xmlns:a16="http://schemas.microsoft.com/office/drawing/2014/main" id="{AC75B74E-17E2-4C87-A345-BD4939B223B8}"/>
              </a:ext>
            </a:extLst>
          </p:cNvPr>
          <p:cNvSpPr/>
          <p:nvPr/>
        </p:nvSpPr>
        <p:spPr bwMode="auto">
          <a:xfrm>
            <a:off x="6908134" y="3253002"/>
            <a:ext cx="1823423" cy="1226363"/>
          </a:xfrm>
          <a:prstGeom prst="homePlate">
            <a:avLst/>
          </a:prstGeom>
          <a:solidFill>
            <a:srgbClr val="BDD7EE"/>
          </a:solidFill>
          <a:ln w="19050">
            <a:solidFill>
              <a:srgbClr val="0000FF"/>
            </a:solidFill>
            <a:round/>
            <a:headEnd/>
            <a:tailEnd type="triangle" w="med" len="med"/>
          </a:ln>
          <a:effectLst>
            <a:outerShdw blurRad="50800" dist="38100" dir="8100000" algn="tr" rotWithShape="0">
              <a:prstClr val="black">
                <a:alpha val="40000"/>
              </a:prstClr>
            </a:outerShdw>
          </a:effectLst>
        </p:spPr>
        <p:txBody>
          <a:bodyPr rtlCol="0" anchor="t"/>
          <a:lstStyle/>
          <a:p>
            <a:pPr algn="ctr"/>
            <a:r>
              <a:rPr lang="en-US" altLang="zh-TW" sz="28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12</a:t>
            </a:r>
          </a:p>
          <a:p>
            <a:pPr algn="ctr"/>
            <a:r>
              <a:rPr lang="zh-TW" altLang="en-US" sz="28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自然    </a:t>
            </a:r>
            <a:r>
              <a:rPr lang="en-US" altLang="zh-TW" sz="1000" b="1" dirty="0">
                <a:latin typeface="Times New Roman" panose="02020603050405020304" pitchFamily="18" charset="0"/>
                <a:ea typeface="標楷體" panose="03000509000000000000" pitchFamily="65" charset="-120"/>
                <a:cs typeface="Times New Roman" panose="02020603050405020304" pitchFamily="18" charset="0"/>
              </a:rPr>
              <a:t>A++&gt;A+&gt;A&gt;B++</a:t>
            </a:r>
          </a:p>
          <a:p>
            <a:pPr algn="ctr"/>
            <a:r>
              <a:rPr lang="en-US" altLang="zh-TW" sz="1000" b="1" dirty="0">
                <a:latin typeface="Times New Roman" panose="02020603050405020304" pitchFamily="18" charset="0"/>
                <a:ea typeface="標楷體" panose="03000509000000000000" pitchFamily="65" charset="-120"/>
                <a:cs typeface="Times New Roman" panose="02020603050405020304" pitchFamily="18" charset="0"/>
              </a:rPr>
              <a:t>&gt;B+&gt;B&gt;C&gt;</a:t>
            </a:r>
            <a:r>
              <a:rPr lang="zh-TW" altLang="en-US" sz="1000" b="1" dirty="0">
                <a:latin typeface="Times New Roman" panose="02020603050405020304" pitchFamily="18" charset="0"/>
                <a:ea typeface="標楷體" panose="03000509000000000000" pitchFamily="65" charset="-120"/>
                <a:cs typeface="Times New Roman" panose="02020603050405020304" pitchFamily="18" charset="0"/>
              </a:rPr>
              <a:t>缺考</a:t>
            </a:r>
          </a:p>
        </p:txBody>
      </p:sp>
      <p:sp>
        <p:nvSpPr>
          <p:cNvPr id="16" name="五邊形 16">
            <a:extLst>
              <a:ext uri="{FF2B5EF4-FFF2-40B4-BE49-F238E27FC236}">
                <a16:creationId xmlns:a16="http://schemas.microsoft.com/office/drawing/2014/main" id="{51782CF2-6F68-4B69-A643-8A1939F6F61D}"/>
              </a:ext>
            </a:extLst>
          </p:cNvPr>
          <p:cNvSpPr/>
          <p:nvPr/>
        </p:nvSpPr>
        <p:spPr bwMode="auto">
          <a:xfrm>
            <a:off x="5297909" y="3582887"/>
            <a:ext cx="1823423" cy="1226363"/>
          </a:xfrm>
          <a:prstGeom prst="homePlate">
            <a:avLst/>
          </a:prstGeom>
          <a:solidFill>
            <a:srgbClr val="DEEBF7"/>
          </a:solidFill>
          <a:ln w="19050">
            <a:solidFill>
              <a:srgbClr val="0000FF"/>
            </a:solidFill>
            <a:round/>
            <a:headEnd/>
            <a:tailEnd type="triangle" w="med" len="med"/>
          </a:ln>
          <a:effectLst>
            <a:outerShdw blurRad="50800" dist="38100" dir="8100000" algn="tr" rotWithShape="0">
              <a:prstClr val="black">
                <a:alpha val="40000"/>
              </a:prstClr>
            </a:outerShdw>
          </a:effectLst>
        </p:spPr>
        <p:txBody>
          <a:bodyPr rtlCol="0" anchor="ctr"/>
          <a:lstStyle/>
          <a:p>
            <a:pPr algn="ctr"/>
            <a:r>
              <a:rPr lang="en-US" altLang="zh-TW" sz="28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11</a:t>
            </a:r>
          </a:p>
          <a:p>
            <a:pPr algn="ctr"/>
            <a:r>
              <a:rPr lang="zh-TW" altLang="en-US" sz="28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英文</a:t>
            </a:r>
            <a:r>
              <a:rPr lang="en-US" altLang="zh-TW" sz="1000" b="1" dirty="0">
                <a:latin typeface="Times New Roman" panose="02020603050405020304" pitchFamily="18" charset="0"/>
                <a:ea typeface="標楷體" panose="03000509000000000000" pitchFamily="65" charset="-120"/>
                <a:cs typeface="Times New Roman" panose="02020603050405020304" pitchFamily="18" charset="0"/>
              </a:rPr>
              <a:t>A++&gt;A+&gt;A&gt;B++</a:t>
            </a:r>
          </a:p>
          <a:p>
            <a:pPr algn="ctr"/>
            <a:r>
              <a:rPr lang="en-US" altLang="zh-TW" sz="1000" b="1" dirty="0">
                <a:latin typeface="Times New Roman" panose="02020603050405020304" pitchFamily="18" charset="0"/>
                <a:ea typeface="標楷體" panose="03000509000000000000" pitchFamily="65" charset="-120"/>
                <a:cs typeface="Times New Roman" panose="02020603050405020304" pitchFamily="18" charset="0"/>
              </a:rPr>
              <a:t>&gt;B+&gt;B&gt;C&gt;</a:t>
            </a:r>
            <a:r>
              <a:rPr lang="zh-TW" altLang="en-US" sz="1000" b="1" dirty="0">
                <a:latin typeface="Times New Roman" panose="02020603050405020304" pitchFamily="18" charset="0"/>
                <a:ea typeface="標楷體" panose="03000509000000000000" pitchFamily="65" charset="-120"/>
                <a:cs typeface="Times New Roman" panose="02020603050405020304" pitchFamily="18" charset="0"/>
              </a:rPr>
              <a:t>缺考</a:t>
            </a:r>
          </a:p>
        </p:txBody>
      </p:sp>
      <p:sp>
        <p:nvSpPr>
          <p:cNvPr id="17" name="五邊形 15">
            <a:extLst>
              <a:ext uri="{FF2B5EF4-FFF2-40B4-BE49-F238E27FC236}">
                <a16:creationId xmlns:a16="http://schemas.microsoft.com/office/drawing/2014/main" id="{6911FD43-3B52-4E07-AB0E-74CAFB8A3A58}"/>
              </a:ext>
            </a:extLst>
          </p:cNvPr>
          <p:cNvSpPr/>
          <p:nvPr/>
        </p:nvSpPr>
        <p:spPr bwMode="auto">
          <a:xfrm>
            <a:off x="3794647" y="3234959"/>
            <a:ext cx="1823423" cy="1226363"/>
          </a:xfrm>
          <a:prstGeom prst="homePlate">
            <a:avLst/>
          </a:prstGeom>
          <a:solidFill>
            <a:srgbClr val="A9D18E"/>
          </a:solidFill>
          <a:ln w="19050">
            <a:solidFill>
              <a:srgbClr val="365421"/>
            </a:solidFill>
            <a:round/>
            <a:headEnd/>
            <a:tailEnd type="triangle" w="med" len="med"/>
          </a:ln>
          <a:effectLst>
            <a:outerShdw blurRad="50800" dist="38100" dir="8100000" algn="tr" rotWithShape="0">
              <a:prstClr val="black">
                <a:alpha val="40000"/>
              </a:prstClr>
            </a:outerShdw>
          </a:effectLst>
        </p:spPr>
        <p:txBody>
          <a:bodyPr rtlCol="0" anchor="t"/>
          <a:lstStyle/>
          <a:p>
            <a:pPr algn="ctr"/>
            <a:r>
              <a:rPr lang="en-US" altLang="zh-TW" sz="28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10</a:t>
            </a:r>
          </a:p>
          <a:p>
            <a:pPr algn="ctr"/>
            <a:r>
              <a:rPr lang="zh-TW" altLang="en-US" sz="28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數學</a:t>
            </a:r>
            <a:r>
              <a:rPr lang="en-US" altLang="zh-TW" sz="1000" b="1" dirty="0">
                <a:latin typeface="Times New Roman" panose="02020603050405020304" pitchFamily="18" charset="0"/>
                <a:ea typeface="標楷體" panose="03000509000000000000" pitchFamily="65" charset="-120"/>
                <a:cs typeface="Times New Roman" panose="02020603050405020304" pitchFamily="18" charset="0"/>
              </a:rPr>
              <a:t>A++&gt;A+&gt;A&gt;B++</a:t>
            </a:r>
          </a:p>
          <a:p>
            <a:pPr algn="ctr"/>
            <a:r>
              <a:rPr lang="en-US" altLang="zh-TW" sz="1000" b="1" dirty="0">
                <a:latin typeface="Times New Roman" panose="02020603050405020304" pitchFamily="18" charset="0"/>
                <a:ea typeface="標楷體" panose="03000509000000000000" pitchFamily="65" charset="-120"/>
                <a:cs typeface="Times New Roman" panose="02020603050405020304" pitchFamily="18" charset="0"/>
              </a:rPr>
              <a:t>&gt;B+&gt;B&gt;C&gt;</a:t>
            </a:r>
            <a:r>
              <a:rPr lang="zh-TW" altLang="en-US" sz="1000" b="1" dirty="0">
                <a:latin typeface="Times New Roman" panose="02020603050405020304" pitchFamily="18" charset="0"/>
                <a:ea typeface="標楷體" panose="03000509000000000000" pitchFamily="65" charset="-120"/>
                <a:cs typeface="Times New Roman" panose="02020603050405020304" pitchFamily="18" charset="0"/>
              </a:rPr>
              <a:t>缺考</a:t>
            </a:r>
          </a:p>
        </p:txBody>
      </p:sp>
      <p:sp>
        <p:nvSpPr>
          <p:cNvPr id="18" name="文字方塊 4">
            <a:extLst>
              <a:ext uri="{FF2B5EF4-FFF2-40B4-BE49-F238E27FC236}">
                <a16:creationId xmlns:a16="http://schemas.microsoft.com/office/drawing/2014/main" id="{A4A7BE20-B7ED-452C-8239-A1DEBE2021E1}"/>
              </a:ext>
            </a:extLst>
          </p:cNvPr>
          <p:cNvSpPr txBox="1">
            <a:spLocks noChangeArrowheads="1"/>
          </p:cNvSpPr>
          <p:nvPr/>
        </p:nvSpPr>
        <p:spPr bwMode="auto">
          <a:xfrm>
            <a:off x="757241" y="5270400"/>
            <a:ext cx="1067752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zh-TW" altLang="en-US" sz="1800" dirty="0">
                <a:latin typeface="微軟正黑體" panose="020B0604030504040204" pitchFamily="34" charset="-120"/>
                <a:ea typeface="微軟正黑體" panose="020B0604030504040204" pitchFamily="34" charset="-120"/>
                <a:cs typeface="Times New Roman" panose="02020603050405020304" pitchFamily="18" charset="0"/>
              </a:rPr>
              <a:t>註：積分採計</a:t>
            </a:r>
            <a:r>
              <a:rPr lang="zh-TW" altLang="en-US" sz="18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無論是否採計會考成績，同分比序項目皆為一致標準，且均包含會考相關科目之比序</a:t>
            </a:r>
            <a:r>
              <a:rPr lang="zh-TW" altLang="en-US" sz="1800" dirty="0">
                <a:latin typeface="微軟正黑體" panose="020B0604030504040204" pitchFamily="34" charset="-120"/>
                <a:ea typeface="微軟正黑體" panose="020B0604030504040204" pitchFamily="34" charset="-120"/>
                <a:cs typeface="Times New Roman" panose="02020603050405020304" pitchFamily="18" charset="0"/>
              </a:rPr>
              <a:t>。</a:t>
            </a:r>
          </a:p>
        </p:txBody>
      </p:sp>
      <p:sp>
        <p:nvSpPr>
          <p:cNvPr id="19" name="五邊形 6">
            <a:extLst>
              <a:ext uri="{FF2B5EF4-FFF2-40B4-BE49-F238E27FC236}">
                <a16:creationId xmlns:a16="http://schemas.microsoft.com/office/drawing/2014/main" id="{A016F2E2-1849-44CF-A80F-82023D9952F3}"/>
              </a:ext>
            </a:extLst>
          </p:cNvPr>
          <p:cNvSpPr/>
          <p:nvPr/>
        </p:nvSpPr>
        <p:spPr bwMode="auto">
          <a:xfrm>
            <a:off x="2008320" y="1440234"/>
            <a:ext cx="1722121" cy="1226363"/>
          </a:xfrm>
          <a:prstGeom prst="homePlate">
            <a:avLst/>
          </a:prstGeom>
          <a:solidFill>
            <a:srgbClr val="FBE5D6"/>
          </a:solidFill>
          <a:ln w="19050">
            <a:solidFill>
              <a:srgbClr val="FF0000"/>
            </a:solidFill>
            <a:round/>
            <a:headEnd/>
            <a:tailEnd type="triangle" w="med" len="med"/>
          </a:ln>
          <a:effectLst>
            <a:outerShdw blurRad="50800" dist="38100" dir="8100000" algn="tr" rotWithShape="0">
              <a:prstClr val="black">
                <a:alpha val="40000"/>
              </a:prstClr>
            </a:outerShdw>
          </a:effectLst>
        </p:spPr>
        <p:txBody>
          <a:bodyPr rtlCol="0" anchor="t"/>
          <a:lstStyle/>
          <a:p>
            <a:pPr algn="ctr"/>
            <a:r>
              <a:rPr lang="en-US" altLang="zh-TW" sz="28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1</a:t>
            </a:r>
          </a:p>
          <a:p>
            <a:pPr algn="ctr"/>
            <a:r>
              <a:rPr lang="zh-TW" altLang="en-US" sz="20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均衡學習</a:t>
            </a:r>
            <a:endParaRPr lang="en-US" altLang="zh-TW" sz="20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endParaRPr>
          </a:p>
          <a:p>
            <a:pPr algn="ctr"/>
            <a:r>
              <a:rPr lang="en-US" altLang="zh-TW" sz="1200" b="1" dirty="0">
                <a:effectLst/>
                <a:latin typeface="Times New Roman" panose="02020603050405020304" pitchFamily="18" charset="0"/>
                <a:ea typeface="標楷體" panose="03000509000000000000" pitchFamily="65" charset="-120"/>
                <a:cs typeface="Times New Roman" panose="02020603050405020304" pitchFamily="18" charset="0"/>
              </a:rPr>
              <a:t>21</a:t>
            </a:r>
            <a:r>
              <a:rPr lang="zh-TW" altLang="en-US" sz="1200" b="1" dirty="0">
                <a:effectLst/>
                <a:latin typeface="Times New Roman" panose="02020603050405020304" pitchFamily="18" charset="0"/>
                <a:ea typeface="標楷體" panose="03000509000000000000" pitchFamily="65" charset="-120"/>
                <a:cs typeface="Times New Roman" panose="02020603050405020304" pitchFamily="18" charset="0"/>
              </a:rPr>
              <a:t>、</a:t>
            </a:r>
            <a:r>
              <a:rPr lang="en-US" altLang="zh-TW" sz="1200" b="1" dirty="0">
                <a:effectLst/>
                <a:latin typeface="Times New Roman" panose="02020603050405020304" pitchFamily="18" charset="0"/>
                <a:ea typeface="標楷體" panose="03000509000000000000" pitchFamily="65" charset="-120"/>
                <a:cs typeface="Times New Roman" panose="02020603050405020304" pitchFamily="18" charset="0"/>
              </a:rPr>
              <a:t>14</a:t>
            </a:r>
            <a:r>
              <a:rPr lang="zh-TW" altLang="en-US" sz="1200" b="1" dirty="0">
                <a:effectLst/>
                <a:latin typeface="Times New Roman" panose="02020603050405020304" pitchFamily="18" charset="0"/>
                <a:ea typeface="標楷體" panose="03000509000000000000" pitchFamily="65" charset="-120"/>
                <a:cs typeface="Times New Roman" panose="02020603050405020304" pitchFamily="18" charset="0"/>
              </a:rPr>
              <a:t>、</a:t>
            </a:r>
            <a:r>
              <a:rPr lang="en-US" altLang="zh-TW" sz="1200" b="1" dirty="0">
                <a:effectLst/>
                <a:latin typeface="Times New Roman" panose="02020603050405020304" pitchFamily="18" charset="0"/>
                <a:ea typeface="標楷體" panose="03000509000000000000" pitchFamily="65" charset="-120"/>
                <a:cs typeface="Times New Roman" panose="02020603050405020304" pitchFamily="18" charset="0"/>
              </a:rPr>
              <a:t>7</a:t>
            </a:r>
            <a:r>
              <a:rPr lang="zh-TW" altLang="en-US" sz="1200" b="1" dirty="0">
                <a:effectLst/>
                <a:latin typeface="Times New Roman" panose="02020603050405020304" pitchFamily="18" charset="0"/>
                <a:ea typeface="標楷體" panose="03000509000000000000" pitchFamily="65" charset="-120"/>
                <a:cs typeface="Times New Roman" panose="02020603050405020304" pitchFamily="18" charset="0"/>
              </a:rPr>
              <a:t>、</a:t>
            </a:r>
            <a:r>
              <a:rPr lang="en-US" altLang="zh-TW" sz="1200" b="1" dirty="0">
                <a:effectLst/>
                <a:latin typeface="Times New Roman" panose="02020603050405020304" pitchFamily="18" charset="0"/>
                <a:ea typeface="標楷體" panose="03000509000000000000" pitchFamily="65" charset="-120"/>
                <a:cs typeface="Times New Roman" panose="02020603050405020304" pitchFamily="18" charset="0"/>
              </a:rPr>
              <a:t>0</a:t>
            </a:r>
            <a:endParaRPr lang="zh-TW" altLang="en-US" sz="1200" b="1" dirty="0">
              <a:effectLst/>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0" name="五邊形 14">
            <a:extLst>
              <a:ext uri="{FF2B5EF4-FFF2-40B4-BE49-F238E27FC236}">
                <a16:creationId xmlns:a16="http://schemas.microsoft.com/office/drawing/2014/main" id="{2D18FD77-44D7-47F6-8397-2985B1A684EC}"/>
              </a:ext>
            </a:extLst>
          </p:cNvPr>
          <p:cNvSpPr/>
          <p:nvPr/>
        </p:nvSpPr>
        <p:spPr bwMode="auto">
          <a:xfrm>
            <a:off x="2184422" y="3566359"/>
            <a:ext cx="1823423" cy="1226363"/>
          </a:xfrm>
          <a:prstGeom prst="homePlate">
            <a:avLst/>
          </a:prstGeom>
          <a:solidFill>
            <a:srgbClr val="C5E0B4"/>
          </a:solidFill>
          <a:ln w="19050">
            <a:solidFill>
              <a:srgbClr val="365421"/>
            </a:solidFill>
            <a:round/>
            <a:headEnd/>
            <a:tailEnd type="triangle" w="med" len="med"/>
          </a:ln>
          <a:effectLst>
            <a:outerShdw blurRad="50800" dist="38100" dir="8100000" algn="tr" rotWithShape="0">
              <a:prstClr val="black">
                <a:alpha val="40000"/>
              </a:prstClr>
            </a:outerShdw>
          </a:effectLst>
        </p:spPr>
        <p:txBody>
          <a:bodyPr rtlCol="0" anchor="ctr"/>
          <a:lstStyle/>
          <a:p>
            <a:pPr algn="ctr"/>
            <a:r>
              <a:rPr lang="en-US" altLang="zh-TW" sz="28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9</a:t>
            </a:r>
          </a:p>
          <a:p>
            <a:pPr algn="ctr"/>
            <a:r>
              <a:rPr lang="zh-TW" altLang="en-US" sz="28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國文</a:t>
            </a:r>
            <a:endParaRPr lang="en-US" altLang="zh-TW" sz="28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endParaRPr>
          </a:p>
          <a:p>
            <a:pPr algn="ctr"/>
            <a:r>
              <a:rPr lang="en-US" altLang="zh-TW" sz="1000" b="1" dirty="0">
                <a:latin typeface="Times New Roman" panose="02020603050405020304" pitchFamily="18" charset="0"/>
                <a:ea typeface="標楷體" panose="03000509000000000000" pitchFamily="65" charset="-120"/>
                <a:cs typeface="Times New Roman" panose="02020603050405020304" pitchFamily="18" charset="0"/>
              </a:rPr>
              <a:t>A++&gt;A+&gt;A&gt;B++&gt;B+&gt;B&gt;C&gt;</a:t>
            </a:r>
            <a:r>
              <a:rPr lang="zh-TW" altLang="en-US" sz="1000" b="1" dirty="0">
                <a:latin typeface="Times New Roman" panose="02020603050405020304" pitchFamily="18" charset="0"/>
                <a:ea typeface="標楷體" panose="03000509000000000000" pitchFamily="65" charset="-120"/>
                <a:cs typeface="Times New Roman" panose="02020603050405020304" pitchFamily="18" charset="0"/>
              </a:rPr>
              <a:t>缺考</a:t>
            </a:r>
          </a:p>
        </p:txBody>
      </p:sp>
      <p:sp>
        <p:nvSpPr>
          <p:cNvPr id="21" name="五邊形 13">
            <a:extLst>
              <a:ext uri="{FF2B5EF4-FFF2-40B4-BE49-F238E27FC236}">
                <a16:creationId xmlns:a16="http://schemas.microsoft.com/office/drawing/2014/main" id="{CD6B1BC0-2596-4B39-864F-53E098B50E87}"/>
              </a:ext>
            </a:extLst>
          </p:cNvPr>
          <p:cNvSpPr/>
          <p:nvPr/>
        </p:nvSpPr>
        <p:spPr bwMode="auto">
          <a:xfrm>
            <a:off x="788126" y="3233219"/>
            <a:ext cx="1823423" cy="1226363"/>
          </a:xfrm>
          <a:prstGeom prst="homePlate">
            <a:avLst/>
          </a:prstGeom>
          <a:solidFill>
            <a:srgbClr val="C5E0B4"/>
          </a:solidFill>
          <a:ln w="19050">
            <a:solidFill>
              <a:srgbClr val="365421"/>
            </a:solidFill>
            <a:round/>
            <a:headEnd/>
            <a:tailEnd type="triangle" w="med" len="med"/>
          </a:ln>
          <a:effectLst>
            <a:outerShdw blurRad="50800" dist="38100" dir="8100000" algn="tr" rotWithShape="0">
              <a:prstClr val="black">
                <a:alpha val="40000"/>
              </a:prstClr>
            </a:outerShdw>
          </a:effectLst>
        </p:spPr>
        <p:txBody>
          <a:bodyPr rtlCol="0" anchor="ctr"/>
          <a:lstStyle/>
          <a:p>
            <a:pPr algn="ctr"/>
            <a:r>
              <a:rPr lang="en-US" altLang="zh-TW" sz="28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8</a:t>
            </a:r>
          </a:p>
          <a:p>
            <a:pPr algn="ctr"/>
            <a:r>
              <a:rPr lang="zh-TW" altLang="en-US" sz="28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競賽</a:t>
            </a:r>
            <a:endParaRPr lang="en-US" altLang="zh-TW" sz="28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endParaRPr>
          </a:p>
          <a:p>
            <a:pPr algn="ctr"/>
            <a:r>
              <a:rPr lang="en-US" altLang="zh-TW" sz="1000" b="1" dirty="0">
                <a:latin typeface="Times New Roman" panose="02020603050405020304" pitchFamily="18" charset="0"/>
                <a:ea typeface="標楷體" panose="03000509000000000000" pitchFamily="65" charset="-120"/>
                <a:cs typeface="Times New Roman" panose="02020603050405020304" pitchFamily="18" charset="0"/>
              </a:rPr>
              <a:t>7</a:t>
            </a:r>
            <a:r>
              <a:rPr lang="zh-TW" altLang="en-US" sz="1000" b="1"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000" b="1" dirty="0">
                <a:latin typeface="Times New Roman" panose="02020603050405020304" pitchFamily="18" charset="0"/>
                <a:ea typeface="標楷體" panose="03000509000000000000" pitchFamily="65" charset="-120"/>
                <a:cs typeface="Times New Roman" panose="02020603050405020304" pitchFamily="18" charset="0"/>
              </a:rPr>
              <a:t>6</a:t>
            </a:r>
            <a:r>
              <a:rPr lang="zh-TW" altLang="en-US" sz="1000" b="1"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000" b="1" dirty="0">
                <a:latin typeface="Times New Roman" panose="02020603050405020304" pitchFamily="18" charset="0"/>
                <a:ea typeface="標楷體" panose="03000509000000000000" pitchFamily="65" charset="-120"/>
                <a:cs typeface="Times New Roman" panose="02020603050405020304" pitchFamily="18" charset="0"/>
              </a:rPr>
              <a:t>5</a:t>
            </a:r>
            <a:r>
              <a:rPr lang="zh-TW" altLang="en-US" sz="1000" b="1"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000" b="1" dirty="0">
                <a:latin typeface="Times New Roman" panose="02020603050405020304" pitchFamily="18" charset="0"/>
                <a:ea typeface="標楷體" panose="03000509000000000000" pitchFamily="65" charset="-120"/>
                <a:cs typeface="Times New Roman" panose="02020603050405020304" pitchFamily="18" charset="0"/>
              </a:rPr>
              <a:t>4</a:t>
            </a:r>
            <a:r>
              <a:rPr lang="zh-TW" altLang="en-US" sz="1000" b="1"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000" b="1" dirty="0">
                <a:latin typeface="Times New Roman" panose="02020603050405020304" pitchFamily="18" charset="0"/>
                <a:ea typeface="標楷體" panose="03000509000000000000" pitchFamily="65" charset="-120"/>
                <a:cs typeface="Times New Roman" panose="02020603050405020304" pitchFamily="18" charset="0"/>
              </a:rPr>
              <a:t>3</a:t>
            </a:r>
            <a:r>
              <a:rPr lang="zh-TW" altLang="en-US" sz="1000" b="1"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000" b="1" dirty="0">
                <a:latin typeface="Times New Roman" panose="02020603050405020304" pitchFamily="18" charset="0"/>
                <a:ea typeface="標楷體" panose="03000509000000000000" pitchFamily="65" charset="-120"/>
                <a:cs typeface="Times New Roman" panose="02020603050405020304" pitchFamily="18" charset="0"/>
              </a:rPr>
              <a:t>2</a:t>
            </a:r>
            <a:r>
              <a:rPr lang="zh-TW" altLang="en-US" sz="1000" b="1"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000" b="1" dirty="0">
                <a:latin typeface="Times New Roman" panose="02020603050405020304" pitchFamily="18" charset="0"/>
                <a:ea typeface="標楷體" panose="03000509000000000000" pitchFamily="65" charset="-120"/>
                <a:cs typeface="Times New Roman" panose="02020603050405020304" pitchFamily="18" charset="0"/>
              </a:rPr>
              <a:t>1</a:t>
            </a:r>
            <a:r>
              <a:rPr lang="zh-TW" altLang="en-US" sz="1000" b="1"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000" b="1" dirty="0">
                <a:latin typeface="Times New Roman" panose="02020603050405020304" pitchFamily="18" charset="0"/>
                <a:ea typeface="標楷體" panose="03000509000000000000" pitchFamily="65" charset="-120"/>
                <a:cs typeface="Times New Roman" panose="02020603050405020304" pitchFamily="18" charset="0"/>
              </a:rPr>
              <a:t>0</a:t>
            </a:r>
            <a:endParaRPr lang="zh-TW" altLang="en-US" sz="1000" b="1"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2" name="五邊形 1">
            <a:extLst>
              <a:ext uri="{FF2B5EF4-FFF2-40B4-BE49-F238E27FC236}">
                <a16:creationId xmlns:a16="http://schemas.microsoft.com/office/drawing/2014/main" id="{76629797-84C5-408B-98CF-EA059B8B5821}"/>
              </a:ext>
            </a:extLst>
          </p:cNvPr>
          <p:cNvSpPr/>
          <p:nvPr/>
        </p:nvSpPr>
        <p:spPr bwMode="auto">
          <a:xfrm>
            <a:off x="788125" y="1099573"/>
            <a:ext cx="1642420" cy="1226363"/>
          </a:xfrm>
          <a:prstGeom prst="homePlate">
            <a:avLst/>
          </a:prstGeom>
          <a:solidFill>
            <a:srgbClr val="FBE5D6"/>
          </a:solidFill>
          <a:ln w="19050">
            <a:solidFill>
              <a:srgbClr val="FF0000"/>
            </a:solidFill>
            <a:round/>
            <a:headEnd/>
            <a:tailEnd type="triangle" w="med" len="med"/>
          </a:ln>
          <a:effectLst>
            <a:outerShdw blurRad="50800" dist="38100" dir="8100000" algn="tr" rotWithShape="0">
              <a:prstClr val="black">
                <a:alpha val="40000"/>
              </a:prstClr>
            </a:outerShdw>
          </a:effectLst>
        </p:spPr>
        <p:txBody>
          <a:bodyPr rtlCol="0" anchor="ctr"/>
          <a:lstStyle/>
          <a:p>
            <a:pPr algn="ctr"/>
            <a:r>
              <a:rPr lang="zh-TW" altLang="en-US" sz="24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總積分</a:t>
            </a:r>
            <a:endParaRPr lang="en-US" altLang="zh-TW" sz="24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endParaRPr>
          </a:p>
          <a:p>
            <a:pPr algn="ctr">
              <a:spcBef>
                <a:spcPts val="600"/>
              </a:spcBef>
            </a:pPr>
            <a:r>
              <a:rPr lang="en-US" altLang="zh-TW" b="1" dirty="0">
                <a:effectLst/>
                <a:latin typeface="Times New Roman" panose="02020603050405020304" pitchFamily="18" charset="0"/>
                <a:ea typeface="標楷體" panose="03000509000000000000" pitchFamily="65" charset="-120"/>
                <a:cs typeface="Times New Roman" panose="02020603050405020304" pitchFamily="18" charset="0"/>
              </a:rPr>
              <a:t>101</a:t>
            </a:r>
            <a:r>
              <a:rPr lang="zh-TW" altLang="en-US" b="1" dirty="0">
                <a:effectLst/>
                <a:latin typeface="Times New Roman" panose="02020603050405020304" pitchFamily="18" charset="0"/>
                <a:ea typeface="標楷體" panose="03000509000000000000" pitchFamily="65" charset="-120"/>
                <a:cs typeface="Times New Roman" panose="02020603050405020304" pitchFamily="18" charset="0"/>
              </a:rPr>
              <a:t> ～ </a:t>
            </a:r>
            <a:r>
              <a:rPr lang="en-US" altLang="zh-TW" b="1" dirty="0">
                <a:effectLst/>
                <a:latin typeface="Times New Roman" panose="02020603050405020304" pitchFamily="18" charset="0"/>
                <a:ea typeface="標楷體" panose="03000509000000000000" pitchFamily="65" charset="-120"/>
                <a:cs typeface="Times New Roman" panose="02020603050405020304" pitchFamily="18" charset="0"/>
              </a:rPr>
              <a:t>21</a:t>
            </a:r>
            <a:endParaRPr lang="zh-TW" altLang="en-US" b="1" dirty="0">
              <a:effectLst/>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201996417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群組 6">
            <a:extLst>
              <a:ext uri="{FF2B5EF4-FFF2-40B4-BE49-F238E27FC236}">
                <a16:creationId xmlns:a16="http://schemas.microsoft.com/office/drawing/2014/main" id="{621D4037-DD02-4E78-AD73-7F34F2B72E2E}"/>
              </a:ext>
            </a:extLst>
          </p:cNvPr>
          <p:cNvGrpSpPr/>
          <p:nvPr/>
        </p:nvGrpSpPr>
        <p:grpSpPr>
          <a:xfrm>
            <a:off x="-363" y="4237"/>
            <a:ext cx="6561584" cy="605449"/>
            <a:chOff x="2" y="4235"/>
            <a:chExt cx="6015355" cy="605449"/>
          </a:xfrm>
        </p:grpSpPr>
        <p:sp>
          <p:nvSpPr>
            <p:cNvPr id="8" name="圓角化同側角落矩形 60">
              <a:extLst>
                <a:ext uri="{FF2B5EF4-FFF2-40B4-BE49-F238E27FC236}">
                  <a16:creationId xmlns:a16="http://schemas.microsoft.com/office/drawing/2014/main" id="{17A2E137-9A24-4550-81C4-3A4BC6DB8C98}"/>
                </a:ext>
              </a:extLst>
            </p:cNvPr>
            <p:cNvSpPr/>
            <p:nvPr/>
          </p:nvSpPr>
          <p:spPr>
            <a:xfrm rot="16200000" flipH="1">
              <a:off x="2704955" y="-2700718"/>
              <a:ext cx="605449" cy="6015355"/>
            </a:xfrm>
            <a:prstGeom prst="round2SameRect">
              <a:avLst>
                <a:gd name="adj1" fmla="val 0"/>
                <a:gd name="adj2" fmla="val 50000"/>
              </a:avLst>
            </a:prstGeom>
            <a:gradFill flip="none" rotWithShape="1">
              <a:gsLst>
                <a:gs pos="0">
                  <a:schemeClr val="accent4">
                    <a:lumMod val="40000"/>
                    <a:lumOff val="60000"/>
                  </a:schemeClr>
                </a:gs>
                <a:gs pos="48000">
                  <a:srgbClr val="FFA54B"/>
                </a:gs>
                <a:gs pos="60000">
                  <a:srgbClr val="FFA54B"/>
                </a:gs>
                <a:gs pos="100000">
                  <a:schemeClr val="accent4">
                    <a:lumMod val="40000"/>
                    <a:lumOff val="60000"/>
                  </a:schemeClr>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9" name="圓角化同側角落矩形 61">
              <a:extLst>
                <a:ext uri="{FF2B5EF4-FFF2-40B4-BE49-F238E27FC236}">
                  <a16:creationId xmlns:a16="http://schemas.microsoft.com/office/drawing/2014/main" id="{BE8D238C-E83C-45FE-95F7-D19654A07ED9}"/>
                </a:ext>
              </a:extLst>
            </p:cNvPr>
            <p:cNvSpPr/>
            <p:nvPr/>
          </p:nvSpPr>
          <p:spPr>
            <a:xfrm rot="16200000" flipH="1">
              <a:off x="2747361" y="-2637214"/>
              <a:ext cx="508000" cy="5879628"/>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34" name="Google Shape;446;p38"/>
          <p:cNvSpPr txBox="1">
            <a:spLocks/>
          </p:cNvSpPr>
          <p:nvPr/>
        </p:nvSpPr>
        <p:spPr>
          <a:xfrm>
            <a:off x="-5128" y="-57125"/>
            <a:ext cx="6566351"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參、五專優先免試入學</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其他重點提醒</a:t>
            </a:r>
            <a:endParaRPr lang="en-US" dirty="0"/>
          </a:p>
        </p:txBody>
      </p:sp>
      <p:sp>
        <p:nvSpPr>
          <p:cNvPr id="6" name="內容版面配置區 2">
            <a:extLst>
              <a:ext uri="{FF2B5EF4-FFF2-40B4-BE49-F238E27FC236}">
                <a16:creationId xmlns:a16="http://schemas.microsoft.com/office/drawing/2014/main" id="{BD05ED1D-5C8B-4A76-93F9-AE424B31F9E3}"/>
              </a:ext>
            </a:extLst>
          </p:cNvPr>
          <p:cNvSpPr txBox="1">
            <a:spLocks/>
          </p:cNvSpPr>
          <p:nvPr/>
        </p:nvSpPr>
        <p:spPr>
          <a:xfrm>
            <a:off x="766012" y="1166020"/>
            <a:ext cx="10659979" cy="45259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200"/>
              </a:spcBef>
            </a:pPr>
            <a:r>
              <a:rPr lang="zh-TW" altLang="en-US" sz="3200" dirty="0">
                <a:ea typeface="微軟正黑體" panose="020B0604030504040204" pitchFamily="34" charset="-120"/>
              </a:rPr>
              <a:t>高級中等學校各就學區優先免試入學及五專優先免試入學可同時報名，但二者皆錄取時，</a:t>
            </a:r>
            <a:r>
              <a:rPr lang="zh-TW" altLang="en-US" sz="3200" dirty="0">
                <a:solidFill>
                  <a:srgbClr val="FF0000"/>
                </a:solidFill>
                <a:ea typeface="微軟正黑體" panose="020B0604030504040204" pitchFamily="34" charset="-120"/>
              </a:rPr>
              <a:t>僅能擇一</a:t>
            </a:r>
            <a:r>
              <a:rPr lang="zh-TW" altLang="en-US" sz="3200" dirty="0">
                <a:ea typeface="微軟正黑體" panose="020B0604030504040204" pitchFamily="34" charset="-120"/>
              </a:rPr>
              <a:t>報到</a:t>
            </a:r>
            <a:r>
              <a:rPr lang="zh-TW" altLang="en-US" sz="2400" dirty="0">
                <a:solidFill>
                  <a:srgbClr val="FF0000"/>
                </a:solidFill>
                <a:ea typeface="微軟正黑體" panose="020B0604030504040204" pitchFamily="34" charset="-120"/>
              </a:rPr>
              <a:t>（報到後放棄錄取資格截止日：</a:t>
            </a:r>
            <a:r>
              <a:rPr lang="en-US" altLang="zh-TW" sz="2400" dirty="0">
                <a:solidFill>
                  <a:srgbClr val="FF0000"/>
                </a:solidFill>
                <a:ea typeface="微軟正黑體" panose="020B0604030504040204" pitchFamily="34" charset="-120"/>
              </a:rPr>
              <a:t>112</a:t>
            </a:r>
            <a:r>
              <a:rPr lang="zh-TW" altLang="en-US" sz="2400" dirty="0">
                <a:solidFill>
                  <a:srgbClr val="FF0000"/>
                </a:solidFill>
                <a:ea typeface="微軟正黑體" panose="020B0604030504040204" pitchFamily="34" charset="-120"/>
              </a:rPr>
              <a:t>年</a:t>
            </a:r>
            <a:r>
              <a:rPr lang="en-US" altLang="zh-TW" sz="2400" dirty="0">
                <a:solidFill>
                  <a:srgbClr val="FF0000"/>
                </a:solidFill>
                <a:ea typeface="微軟正黑體" panose="020B0604030504040204" pitchFamily="34" charset="-120"/>
              </a:rPr>
              <a:t>6</a:t>
            </a:r>
            <a:r>
              <a:rPr lang="zh-TW" altLang="en-US" sz="2400" dirty="0">
                <a:solidFill>
                  <a:srgbClr val="FF0000"/>
                </a:solidFill>
                <a:ea typeface="微軟正黑體" panose="020B0604030504040204" pitchFamily="34" charset="-120"/>
              </a:rPr>
              <a:t>月</a:t>
            </a:r>
            <a:r>
              <a:rPr lang="en-US" altLang="zh-TW" sz="2400" dirty="0">
                <a:solidFill>
                  <a:srgbClr val="FF0000"/>
                </a:solidFill>
                <a:ea typeface="微軟正黑體" panose="020B0604030504040204" pitchFamily="34" charset="-120"/>
              </a:rPr>
              <a:t>19</a:t>
            </a:r>
            <a:r>
              <a:rPr lang="zh-TW" altLang="en-US" sz="2400" dirty="0">
                <a:solidFill>
                  <a:srgbClr val="FF0000"/>
                </a:solidFill>
                <a:ea typeface="微軟正黑體" panose="020B0604030504040204" pitchFamily="34" charset="-120"/>
              </a:rPr>
              <a:t>日</a:t>
            </a:r>
            <a:r>
              <a:rPr lang="en-US" altLang="zh-TW" sz="2400" dirty="0">
                <a:solidFill>
                  <a:srgbClr val="FF0000"/>
                </a:solidFill>
                <a:ea typeface="微軟正黑體" panose="020B0604030504040204" pitchFamily="34" charset="-120"/>
              </a:rPr>
              <a:t>(</a:t>
            </a:r>
            <a:r>
              <a:rPr lang="zh-TW" altLang="en-US" sz="2400" dirty="0">
                <a:solidFill>
                  <a:srgbClr val="FF0000"/>
                </a:solidFill>
                <a:ea typeface="微軟正黑體" panose="020B0604030504040204" pitchFamily="34" charset="-120"/>
              </a:rPr>
              <a:t>星期一</a:t>
            </a:r>
            <a:r>
              <a:rPr lang="en-US" altLang="zh-TW" sz="2400" dirty="0">
                <a:solidFill>
                  <a:srgbClr val="FF0000"/>
                </a:solidFill>
                <a:ea typeface="微軟正黑體" panose="020B0604030504040204" pitchFamily="34" charset="-120"/>
              </a:rPr>
              <a:t>)</a:t>
            </a:r>
            <a:r>
              <a:rPr lang="zh-TW" altLang="en-US" sz="2400" dirty="0">
                <a:solidFill>
                  <a:srgbClr val="FF0000"/>
                </a:solidFill>
                <a:ea typeface="微軟正黑體" panose="020B0604030504040204" pitchFamily="34" charset="-120"/>
              </a:rPr>
              <a:t> </a:t>
            </a:r>
            <a:r>
              <a:rPr lang="en-US" altLang="zh-TW" sz="2400" dirty="0">
                <a:solidFill>
                  <a:srgbClr val="FF0000"/>
                </a:solidFill>
                <a:ea typeface="微軟正黑體" panose="020B0604030504040204" pitchFamily="34" charset="-120"/>
              </a:rPr>
              <a:t>15</a:t>
            </a:r>
            <a:r>
              <a:rPr lang="zh-TW" altLang="en-US" sz="2400" dirty="0">
                <a:solidFill>
                  <a:srgbClr val="FF0000"/>
                </a:solidFill>
                <a:ea typeface="微軟正黑體" panose="020B0604030504040204" pitchFamily="34" charset="-120"/>
              </a:rPr>
              <a:t>：</a:t>
            </a:r>
            <a:r>
              <a:rPr lang="en-US" altLang="zh-TW" sz="2400" dirty="0">
                <a:solidFill>
                  <a:srgbClr val="FF0000"/>
                </a:solidFill>
                <a:ea typeface="微軟正黑體" panose="020B0604030504040204" pitchFamily="34" charset="-120"/>
              </a:rPr>
              <a:t>00</a:t>
            </a:r>
            <a:r>
              <a:rPr lang="zh-TW" altLang="en-US" sz="2400" dirty="0">
                <a:solidFill>
                  <a:srgbClr val="FF0000"/>
                </a:solidFill>
                <a:ea typeface="微軟正黑體" panose="020B0604030504040204" pitchFamily="34" charset="-120"/>
              </a:rPr>
              <a:t>止）</a:t>
            </a:r>
            <a:r>
              <a:rPr lang="zh-TW" altLang="en-US" sz="3200" dirty="0">
                <a:ea typeface="微軟正黑體" panose="020B0604030504040204" pitchFamily="34" charset="-120"/>
              </a:rPr>
              <a:t>。</a:t>
            </a:r>
            <a:endParaRPr lang="en-US" altLang="zh-TW" sz="3200" dirty="0">
              <a:ea typeface="微軟正黑體" panose="020B0604030504040204" pitchFamily="34" charset="-120"/>
            </a:endParaRPr>
          </a:p>
          <a:p>
            <a:pPr>
              <a:spcBef>
                <a:spcPts val="1200"/>
              </a:spcBef>
            </a:pPr>
            <a:r>
              <a:rPr lang="zh-TW" altLang="en-US" sz="3200" dirty="0">
                <a:ea typeface="微軟正黑體" panose="020B0604030504040204" pitchFamily="34" charset="-120"/>
              </a:rPr>
              <a:t>五專優先免試入學錄取且報到者，若</a:t>
            </a:r>
            <a:r>
              <a:rPr lang="zh-TW" altLang="en-US" sz="3200" dirty="0">
                <a:solidFill>
                  <a:srgbClr val="FF0000"/>
                </a:solidFill>
                <a:ea typeface="微軟正黑體" panose="020B0604030504040204" pitchFamily="34" charset="-120"/>
              </a:rPr>
              <a:t>未依簡章規定日期前辦理放棄錄取資格，則不可報名北、中、南區五專聯合免試入學</a:t>
            </a:r>
            <a:r>
              <a:rPr lang="zh-TW" altLang="en-US" sz="3200" dirty="0">
                <a:ea typeface="微軟正黑體" panose="020B0604030504040204" pitchFamily="34" charset="-120"/>
              </a:rPr>
              <a:t>。</a:t>
            </a:r>
          </a:p>
          <a:p>
            <a:pPr>
              <a:spcBef>
                <a:spcPts val="1200"/>
              </a:spcBef>
            </a:pPr>
            <a:r>
              <a:rPr lang="zh-TW" altLang="en-US" sz="3200" dirty="0">
                <a:ea typeface="微軟正黑體" panose="020B0604030504040204" pitchFamily="34" charset="-120"/>
              </a:rPr>
              <a:t>「日常生活評量、體適能、適性輔導」</a:t>
            </a:r>
            <a:r>
              <a:rPr lang="zh-TW" altLang="en-US" sz="3200" dirty="0">
                <a:solidFill>
                  <a:srgbClr val="0000FF"/>
                </a:solidFill>
                <a:ea typeface="微軟正黑體" panose="020B0604030504040204" pitchFamily="34" charset="-120"/>
              </a:rPr>
              <a:t>未納入</a:t>
            </a:r>
            <a:r>
              <a:rPr lang="zh-TW" altLang="en-US" sz="3200" dirty="0">
                <a:ea typeface="微軟正黑體" panose="020B0604030504040204" pitchFamily="34" charset="-120"/>
              </a:rPr>
              <a:t>五專優先免試入學之超額比序項目中，亦無招生學校「自訂項目」。</a:t>
            </a:r>
            <a:endParaRPr lang="en-US" altLang="zh-TW" sz="3200" dirty="0">
              <a:ea typeface="微軟正黑體" panose="020B0604030504040204" pitchFamily="34" charset="-120"/>
            </a:endParaRPr>
          </a:p>
        </p:txBody>
      </p:sp>
    </p:spTree>
    <p:extLst>
      <p:ext uri="{BB962C8B-B14F-4D97-AF65-F5344CB8AC3E}">
        <p14:creationId xmlns:p14="http://schemas.microsoft.com/office/powerpoint/2010/main" val="30308382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3653443" y="1828800"/>
            <a:ext cx="6471643" cy="1569660"/>
          </a:xfrm>
          <a:prstGeom prst="rect">
            <a:avLst/>
          </a:prstGeom>
          <a:noFill/>
        </p:spPr>
        <p:txBody>
          <a:bodyPr wrap="none" rtlCol="0">
            <a:spAutoFit/>
          </a:bodyPr>
          <a:lstStyle/>
          <a:p>
            <a:r>
              <a:rPr lang="en-US" altLang="zh-TW" sz="4800" dirty="0" smtClean="0">
                <a:latin typeface="Ebrima" pitchFamily="2" charset="0"/>
                <a:ea typeface="Ebrima" pitchFamily="2" charset="0"/>
                <a:cs typeface="Ebrima" pitchFamily="2" charset="0"/>
              </a:rPr>
              <a:t>Q2 : </a:t>
            </a:r>
            <a:r>
              <a:rPr lang="en-US" altLang="zh-TW" sz="4800" dirty="0" smtClean="0">
                <a:latin typeface="Ebrima" pitchFamily="2" charset="0"/>
                <a:cs typeface="Ebrima" pitchFamily="2" charset="0"/>
              </a:rPr>
              <a:t>2022</a:t>
            </a:r>
            <a:r>
              <a:rPr lang="zh-TW" altLang="en-US" sz="4800" dirty="0" smtClean="0">
                <a:latin typeface="Ebrima" pitchFamily="2" charset="0"/>
                <a:cs typeface="Ebrima" pitchFamily="2" charset="0"/>
              </a:rPr>
              <a:t>年台灣出生的</a:t>
            </a:r>
            <a:endParaRPr lang="en-US" altLang="zh-TW" sz="4800" dirty="0" smtClean="0">
              <a:latin typeface="Ebrima" pitchFamily="2" charset="0"/>
              <a:cs typeface="Ebrima" pitchFamily="2" charset="0"/>
            </a:endParaRPr>
          </a:p>
          <a:p>
            <a:r>
              <a:rPr lang="zh-TW" altLang="en-US" sz="4800" dirty="0">
                <a:latin typeface="Ebrima" pitchFamily="2" charset="0"/>
                <a:ea typeface="Ebrima" pitchFamily="2" charset="0"/>
                <a:cs typeface="Ebrima" pitchFamily="2" charset="0"/>
              </a:rPr>
              <a:t>虎年寶寶有多少人</a:t>
            </a:r>
            <a:r>
              <a:rPr lang="en-US" altLang="zh-TW" sz="4800" dirty="0" smtClean="0">
                <a:latin typeface="Ebrima" pitchFamily="2" charset="0"/>
                <a:ea typeface="Ebrima" pitchFamily="2" charset="0"/>
                <a:cs typeface="Ebrima" pitchFamily="2" charset="0"/>
              </a:rPr>
              <a:t>?</a:t>
            </a:r>
            <a:endParaRPr lang="zh-TW" altLang="en-US" sz="4800" dirty="0">
              <a:latin typeface="Ebrima" pitchFamily="2" charset="0"/>
              <a:cs typeface="Ebrima" pitchFamily="2" charset="0"/>
            </a:endParaRPr>
          </a:p>
        </p:txBody>
      </p:sp>
      <p:sp>
        <p:nvSpPr>
          <p:cNvPr id="3" name="文字方塊 2"/>
          <p:cNvSpPr txBox="1"/>
          <p:nvPr/>
        </p:nvSpPr>
        <p:spPr>
          <a:xfrm>
            <a:off x="4643562" y="4349363"/>
            <a:ext cx="3315331" cy="923330"/>
          </a:xfrm>
          <a:prstGeom prst="rect">
            <a:avLst/>
          </a:prstGeom>
          <a:noFill/>
        </p:spPr>
        <p:txBody>
          <a:bodyPr wrap="none" rtlCol="0">
            <a:spAutoFit/>
          </a:bodyPr>
          <a:lstStyle/>
          <a:p>
            <a:r>
              <a:rPr lang="en-US" altLang="zh-TW" sz="5400" b="1" dirty="0" smtClean="0">
                <a:solidFill>
                  <a:srgbClr val="FF0000"/>
                </a:solidFill>
              </a:rPr>
              <a:t>13</a:t>
            </a:r>
            <a:r>
              <a:rPr lang="zh-TW" altLang="en-US" sz="5400" b="1" dirty="0" smtClean="0">
                <a:solidFill>
                  <a:srgbClr val="FF0000"/>
                </a:solidFill>
              </a:rPr>
              <a:t>萬</a:t>
            </a:r>
            <a:r>
              <a:rPr lang="en-US" altLang="zh-TW" sz="5400" b="1" dirty="0" smtClean="0">
                <a:solidFill>
                  <a:srgbClr val="FF0000"/>
                </a:solidFill>
              </a:rPr>
              <a:t>8</a:t>
            </a:r>
            <a:r>
              <a:rPr lang="zh-TW" altLang="en-US" sz="5400" b="1" dirty="0" smtClean="0">
                <a:solidFill>
                  <a:srgbClr val="FF0000"/>
                </a:solidFill>
              </a:rPr>
              <a:t>千人</a:t>
            </a:r>
            <a:endParaRPr lang="zh-TW" altLang="en-US" sz="5400" b="1" dirty="0">
              <a:solidFill>
                <a:srgbClr val="FF0000"/>
              </a:solidFill>
            </a:endParaRPr>
          </a:p>
        </p:txBody>
      </p:sp>
    </p:spTree>
    <p:extLst>
      <p:ext uri="{BB962C8B-B14F-4D97-AF65-F5344CB8AC3E}">
        <p14:creationId xmlns:p14="http://schemas.microsoft.com/office/powerpoint/2010/main" val="2877330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8">
            <a:extLst>
              <a:ext uri="{FF2B5EF4-FFF2-40B4-BE49-F238E27FC236}">
                <a16:creationId xmlns:a16="http://schemas.microsoft.com/office/drawing/2014/main" id="{DE74ECAF-6E3D-40A2-AF6E-65C19C449617}"/>
              </a:ext>
            </a:extLst>
          </p:cNvPr>
          <p:cNvSpPr/>
          <p:nvPr/>
        </p:nvSpPr>
        <p:spPr>
          <a:xfrm>
            <a:off x="4789453" y="899384"/>
            <a:ext cx="2595847" cy="2595846"/>
          </a:xfrm>
          <a:prstGeom prst="ellipse">
            <a:avLst/>
          </a:prstGeom>
          <a:solidFill>
            <a:srgbClr val="FC79B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effectLst/>
              <a:uLnTx/>
              <a:uFillTx/>
              <a:latin typeface="Arial"/>
              <a:cs typeface="+mn-cs"/>
            </a:endParaRPr>
          </a:p>
        </p:txBody>
      </p:sp>
      <p:sp>
        <p:nvSpPr>
          <p:cNvPr id="2" name="Google Shape;446;p38"/>
          <p:cNvSpPr txBox="1">
            <a:spLocks/>
          </p:cNvSpPr>
          <p:nvPr/>
        </p:nvSpPr>
        <p:spPr>
          <a:xfrm>
            <a:off x="2732555" y="3950727"/>
            <a:ext cx="6726891" cy="1391294"/>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0"/>
              </a:spcBef>
            </a:pPr>
            <a:r>
              <a:rPr lang="en-US" altLang="zh-TW" sz="4000" b="1" kern="0" dirty="0">
                <a:solidFill>
                  <a:prstClr val="black"/>
                </a:solidFill>
                <a:latin typeface="微軟正黑體" panose="020B0604030504040204" pitchFamily="34" charset="-120"/>
                <a:ea typeface="微軟正黑體" panose="020B0604030504040204" pitchFamily="34" charset="-120"/>
                <a:cs typeface="Arial" pitchFamily="34" charset="0"/>
              </a:rPr>
              <a:t>112</a:t>
            </a:r>
            <a:r>
              <a:rPr lang="zh-TW" altLang="en-US" sz="4000" b="1" kern="0" dirty="0">
                <a:solidFill>
                  <a:prstClr val="black"/>
                </a:solidFill>
                <a:latin typeface="微軟正黑體" panose="020B0604030504040204" pitchFamily="34" charset="-120"/>
                <a:ea typeface="微軟正黑體" panose="020B0604030504040204" pitchFamily="34" charset="-120"/>
                <a:cs typeface="Arial" pitchFamily="34" charset="0"/>
              </a:rPr>
              <a:t>學年度北、中、南區</a:t>
            </a:r>
            <a:endParaRPr lang="en-US" altLang="zh-TW" sz="4000" b="1" kern="0" dirty="0">
              <a:solidFill>
                <a:prstClr val="black"/>
              </a:solidFill>
              <a:latin typeface="微軟正黑體" panose="020B0604030504040204" pitchFamily="34" charset="-120"/>
              <a:ea typeface="微軟正黑體" panose="020B0604030504040204" pitchFamily="34" charset="-120"/>
              <a:cs typeface="Arial" pitchFamily="34" charset="0"/>
            </a:endParaRPr>
          </a:p>
          <a:p>
            <a:pPr algn="ctr">
              <a:lnSpc>
                <a:spcPct val="100000"/>
              </a:lnSpc>
              <a:spcBef>
                <a:spcPts val="0"/>
              </a:spcBef>
            </a:pPr>
            <a:r>
              <a:rPr lang="zh-TW" altLang="en-US" sz="4000" b="1" kern="0" dirty="0">
                <a:solidFill>
                  <a:prstClr val="black"/>
                </a:solidFill>
                <a:latin typeface="微軟正黑體" panose="020B0604030504040204" pitchFamily="34" charset="-120"/>
                <a:ea typeface="微軟正黑體" panose="020B0604030504040204" pitchFamily="34" charset="-120"/>
                <a:cs typeface="Arial" pitchFamily="34" charset="0"/>
              </a:rPr>
              <a:t>五專聯合免試入學</a:t>
            </a:r>
            <a:endParaRPr lang="en-US" sz="5400" dirty="0"/>
          </a:p>
        </p:txBody>
      </p:sp>
      <p:sp>
        <p:nvSpPr>
          <p:cNvPr id="3" name="Google Shape;448;p38"/>
          <p:cNvSpPr txBox="1"/>
          <p:nvPr/>
        </p:nvSpPr>
        <p:spPr>
          <a:xfrm>
            <a:off x="4599675" y="1101650"/>
            <a:ext cx="2975400" cy="19905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zh-TW" altLang="en-US" sz="9600" b="1" dirty="0">
                <a:latin typeface="微軟正黑體" panose="020B0604030504040204" pitchFamily="34" charset="-120"/>
                <a:ea typeface="微軟正黑體" panose="020B0604030504040204" pitchFamily="34" charset="-120"/>
                <a:cs typeface="Varela Round"/>
                <a:sym typeface="Varela Round"/>
              </a:rPr>
              <a:t>肆</a:t>
            </a:r>
            <a:endParaRPr sz="9600" b="1" dirty="0">
              <a:latin typeface="微軟正黑體" panose="020B0604030504040204" pitchFamily="34" charset="-120"/>
              <a:ea typeface="微軟正黑體" panose="020B0604030504040204" pitchFamily="34" charset="-120"/>
              <a:cs typeface="Varela Round"/>
              <a:sym typeface="Varela Round"/>
            </a:endParaRPr>
          </a:p>
        </p:txBody>
      </p:sp>
      <p:pic>
        <p:nvPicPr>
          <p:cNvPr id="4" name="圖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1300" y="4826802"/>
            <a:ext cx="1003029" cy="1003029"/>
          </a:xfrm>
          <a:prstGeom prst="rect">
            <a:avLst/>
          </a:prstGeom>
          <a:effectLst>
            <a:outerShdw blurRad="76200" dir="13500000" sy="23000" kx="1200000" algn="br" rotWithShape="0">
              <a:prstClr val="black">
                <a:alpha val="20000"/>
              </a:prstClr>
            </a:outerShdw>
          </a:effectLst>
        </p:spPr>
      </p:pic>
      <p:sp>
        <p:nvSpPr>
          <p:cNvPr id="6" name="Google Shape;27;p3"/>
          <p:cNvSpPr/>
          <p:nvPr/>
        </p:nvSpPr>
        <p:spPr>
          <a:xfrm>
            <a:off x="4891448" y="1001262"/>
            <a:ext cx="2391853" cy="2392090"/>
          </a:xfrm>
          <a:prstGeom prst="ellipse">
            <a:avLst/>
          </a:prstGeom>
          <a:noFill/>
          <a:ln w="9525" cap="flat" cmpd="sng">
            <a:solidFill>
              <a:srgbClr val="DD056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03256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群組 9">
            <a:extLst>
              <a:ext uri="{FF2B5EF4-FFF2-40B4-BE49-F238E27FC236}">
                <a16:creationId xmlns:a16="http://schemas.microsoft.com/office/drawing/2014/main" id="{285B929B-3BDC-48FB-8133-0EEE76214C39}"/>
              </a:ext>
            </a:extLst>
          </p:cNvPr>
          <p:cNvGrpSpPr/>
          <p:nvPr/>
        </p:nvGrpSpPr>
        <p:grpSpPr>
          <a:xfrm>
            <a:off x="-967" y="-48054"/>
            <a:ext cx="9931029" cy="698450"/>
            <a:chOff x="-967" y="-39262"/>
            <a:chExt cx="9795745" cy="698450"/>
          </a:xfrm>
        </p:grpSpPr>
        <p:grpSp>
          <p:nvGrpSpPr>
            <p:cNvPr id="11" name="群組 10">
              <a:extLst>
                <a:ext uri="{FF2B5EF4-FFF2-40B4-BE49-F238E27FC236}">
                  <a16:creationId xmlns:a16="http://schemas.microsoft.com/office/drawing/2014/main" id="{AC192EEF-E6FF-4C99-9F4D-D56C0DA6DB5C}"/>
                </a:ext>
              </a:extLst>
            </p:cNvPr>
            <p:cNvGrpSpPr/>
            <p:nvPr/>
          </p:nvGrpSpPr>
          <p:grpSpPr>
            <a:xfrm>
              <a:off x="576" y="12962"/>
              <a:ext cx="9794202" cy="605449"/>
              <a:chOff x="501" y="12962"/>
              <a:chExt cx="8579589" cy="605449"/>
            </a:xfrm>
          </p:grpSpPr>
          <p:sp>
            <p:nvSpPr>
              <p:cNvPr id="13" name="圓角化同側角落矩形 103">
                <a:extLst>
                  <a:ext uri="{FF2B5EF4-FFF2-40B4-BE49-F238E27FC236}">
                    <a16:creationId xmlns:a16="http://schemas.microsoft.com/office/drawing/2014/main" id="{45C00C2C-47AE-44B4-AEE6-9C63450A59F6}"/>
                  </a:ext>
                </a:extLst>
              </p:cNvPr>
              <p:cNvSpPr/>
              <p:nvPr/>
            </p:nvSpPr>
            <p:spPr>
              <a:xfrm rot="16200000" flipH="1">
                <a:off x="3987571" y="-3974108"/>
                <a:ext cx="605449" cy="8579589"/>
              </a:xfrm>
              <a:prstGeom prst="round2SameRect">
                <a:avLst>
                  <a:gd name="adj1" fmla="val 0"/>
                  <a:gd name="adj2" fmla="val 50000"/>
                </a:avLst>
              </a:prstGeom>
              <a:gradFill flip="none" rotWithShape="1">
                <a:gsLst>
                  <a:gs pos="0">
                    <a:srgbClr val="FEDEEC"/>
                  </a:gs>
                  <a:gs pos="48000">
                    <a:srgbClr val="FC79B2"/>
                  </a:gs>
                  <a:gs pos="60000">
                    <a:srgbClr val="FC79B2"/>
                  </a:gs>
                  <a:gs pos="100000">
                    <a:srgbClr val="FEDEEC"/>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14" name="圓角化同側角落矩形 104">
                <a:extLst>
                  <a:ext uri="{FF2B5EF4-FFF2-40B4-BE49-F238E27FC236}">
                    <a16:creationId xmlns:a16="http://schemas.microsoft.com/office/drawing/2014/main" id="{681A5915-0E3A-4F17-A488-DBB7095B0679}"/>
                  </a:ext>
                </a:extLst>
              </p:cNvPr>
              <p:cNvSpPr/>
              <p:nvPr/>
            </p:nvSpPr>
            <p:spPr>
              <a:xfrm rot="16200000" flipH="1">
                <a:off x="4036808" y="-3855886"/>
                <a:ext cx="508000" cy="8334556"/>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12" name="Google Shape;446;p38">
              <a:extLst>
                <a:ext uri="{FF2B5EF4-FFF2-40B4-BE49-F238E27FC236}">
                  <a16:creationId xmlns:a16="http://schemas.microsoft.com/office/drawing/2014/main" id="{3C73BFDD-1386-4966-A1C9-4E741169C74C}"/>
                </a:ext>
              </a:extLst>
            </p:cNvPr>
            <p:cNvSpPr txBox="1">
              <a:spLocks/>
            </p:cNvSpPr>
            <p:nvPr/>
          </p:nvSpPr>
          <p:spPr>
            <a:xfrm>
              <a:off x="-967" y="-39262"/>
              <a:ext cx="9664224"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肆、北、中、南區五專聯合免試入學</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招生簡介</a:t>
              </a:r>
              <a:endParaRPr lang="en-US" dirty="0"/>
            </a:p>
          </p:txBody>
        </p:sp>
      </p:grpSp>
      <p:sp>
        <p:nvSpPr>
          <p:cNvPr id="7" name="內容版面配置區 2">
            <a:extLst>
              <a:ext uri="{FF2B5EF4-FFF2-40B4-BE49-F238E27FC236}">
                <a16:creationId xmlns:a16="http://schemas.microsoft.com/office/drawing/2014/main" id="{CDBF405C-766B-4867-9E8E-D8A8BE4F59D2}"/>
              </a:ext>
            </a:extLst>
          </p:cNvPr>
          <p:cNvSpPr txBox="1">
            <a:spLocks/>
          </p:cNvSpPr>
          <p:nvPr/>
        </p:nvSpPr>
        <p:spPr>
          <a:xfrm>
            <a:off x="354452" y="1002506"/>
            <a:ext cx="11483099" cy="485298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5000"/>
              </a:lnSpc>
            </a:pPr>
            <a:r>
              <a:rPr lang="zh-TW" altLang="en-US" sz="3200" dirty="0">
                <a:ea typeface="微軟正黑體" panose="020B0604030504040204" pitchFamily="34" charset="-120"/>
              </a:rPr>
              <a:t>應屆、非應屆畢業生及具同等學力者皆可報名。</a:t>
            </a:r>
            <a:endParaRPr lang="en-US" altLang="zh-TW" sz="3200" dirty="0">
              <a:ea typeface="微軟正黑體" panose="020B0604030504040204" pitchFamily="34" charset="-120"/>
            </a:endParaRPr>
          </a:p>
          <a:p>
            <a:pPr>
              <a:lnSpc>
                <a:spcPct val="125000"/>
              </a:lnSpc>
            </a:pPr>
            <a:r>
              <a:rPr lang="zh-TW" altLang="en-US" sz="3200" dirty="0">
                <a:solidFill>
                  <a:srgbClr val="0000FF"/>
                </a:solidFill>
                <a:ea typeface="微軟正黑體" panose="020B0604030504040204" pitchFamily="34" charset="-120"/>
              </a:rPr>
              <a:t>分北、中、南</a:t>
            </a:r>
            <a:r>
              <a:rPr lang="en-US" altLang="zh-TW" sz="3200" dirty="0">
                <a:solidFill>
                  <a:srgbClr val="0000FF"/>
                </a:solidFill>
                <a:ea typeface="微軟正黑體" panose="020B0604030504040204" pitchFamily="34" charset="-120"/>
              </a:rPr>
              <a:t>3</a:t>
            </a:r>
            <a:r>
              <a:rPr lang="zh-TW" altLang="en-US" sz="3200" dirty="0">
                <a:solidFill>
                  <a:srgbClr val="0000FF"/>
                </a:solidFill>
                <a:ea typeface="微軟正黑體" panose="020B0604030504040204" pitchFamily="34" charset="-120"/>
              </a:rPr>
              <a:t>區辦理招生</a:t>
            </a:r>
            <a:r>
              <a:rPr lang="zh-TW" altLang="en-US" sz="3200" dirty="0">
                <a:ea typeface="微軟正黑體" panose="020B0604030504040204" pitchFamily="34" charset="-120"/>
              </a:rPr>
              <a:t>，各區限報名</a:t>
            </a:r>
            <a:r>
              <a:rPr lang="en-US" altLang="zh-TW" sz="3200" dirty="0">
                <a:ea typeface="微軟正黑體" panose="020B0604030504040204" pitchFamily="34" charset="-120"/>
              </a:rPr>
              <a:t>1</a:t>
            </a:r>
            <a:r>
              <a:rPr lang="zh-TW" altLang="en-US" sz="3200" dirty="0">
                <a:ea typeface="微軟正黑體" panose="020B0604030504040204" pitchFamily="34" charset="-120"/>
              </a:rPr>
              <a:t>所五專學校</a:t>
            </a:r>
            <a:r>
              <a:rPr lang="en-US" altLang="zh-TW" sz="3200" dirty="0">
                <a:ea typeface="微軟正黑體" panose="020B0604030504040204" pitchFamily="34" charset="-120"/>
              </a:rPr>
              <a:t>(</a:t>
            </a:r>
            <a:r>
              <a:rPr lang="zh-TW" altLang="en-US" sz="3200" dirty="0">
                <a:solidFill>
                  <a:srgbClr val="FF0000"/>
                </a:solidFill>
                <a:ea typeface="微軟正黑體" panose="020B0604030504040204" pitchFamily="34" charset="-120"/>
              </a:rPr>
              <a:t>一區一校</a:t>
            </a:r>
            <a:r>
              <a:rPr lang="en-US" altLang="zh-TW" sz="3200" dirty="0">
                <a:ea typeface="微軟正黑體" panose="020B0604030504040204" pitchFamily="34" charset="-120"/>
              </a:rPr>
              <a:t>)</a:t>
            </a:r>
            <a:r>
              <a:rPr lang="zh-TW" altLang="en-US" sz="3200" dirty="0">
                <a:ea typeface="微軟正黑體" panose="020B0604030504040204" pitchFamily="34" charset="-120"/>
              </a:rPr>
              <a:t>。</a:t>
            </a:r>
            <a:endParaRPr lang="en-US" altLang="zh-TW" sz="3200" dirty="0">
              <a:ea typeface="微軟正黑體" panose="020B0604030504040204" pitchFamily="34" charset="-120"/>
            </a:endParaRPr>
          </a:p>
          <a:p>
            <a:pPr>
              <a:lnSpc>
                <a:spcPct val="125000"/>
              </a:lnSpc>
            </a:pPr>
            <a:r>
              <a:rPr lang="zh-TW" altLang="en-US" sz="3200" dirty="0">
                <a:ea typeface="微軟正黑體" panose="020B0604030504040204" pitchFamily="34" charset="-120"/>
              </a:rPr>
              <a:t>錄取方式皆採「</a:t>
            </a:r>
            <a:r>
              <a:rPr lang="zh-TW" altLang="en-US" sz="3200" dirty="0">
                <a:solidFill>
                  <a:srgbClr val="FF0000"/>
                </a:solidFill>
                <a:ea typeface="微軟正黑體" panose="020B0604030504040204" pitchFamily="34" charset="-120"/>
              </a:rPr>
              <a:t>現場登記分發報到</a:t>
            </a:r>
            <a:r>
              <a:rPr lang="zh-TW" altLang="en-US" sz="3200" dirty="0">
                <a:ea typeface="微軟正黑體" panose="020B0604030504040204" pitchFamily="34" charset="-120"/>
              </a:rPr>
              <a:t>」方式。</a:t>
            </a:r>
            <a:endParaRPr lang="en-US" altLang="zh-TW" sz="3200" dirty="0">
              <a:ea typeface="微軟正黑體" panose="020B0604030504040204" pitchFamily="34" charset="-120"/>
            </a:endParaRPr>
          </a:p>
          <a:p>
            <a:pPr>
              <a:lnSpc>
                <a:spcPct val="125000"/>
              </a:lnSpc>
            </a:pPr>
            <a:r>
              <a:rPr lang="zh-TW" altLang="en-US" sz="3200" dirty="0">
                <a:ea typeface="微軟正黑體" panose="020B0604030504040204" pitchFamily="34" charset="-120"/>
              </a:rPr>
              <a:t>各招生學校依「超額比序項目」核算總積分的高低依序分發，總積分相同時，再依各校所訂之比序項目順位進行比序，排定分發順序。</a:t>
            </a:r>
            <a:endParaRPr lang="en-US" altLang="zh-TW" sz="3200" dirty="0">
              <a:ea typeface="微軟正黑體" panose="020B0604030504040204" pitchFamily="34" charset="-120"/>
            </a:endParaRPr>
          </a:p>
        </p:txBody>
      </p:sp>
    </p:spTree>
    <p:extLst>
      <p:ext uri="{BB962C8B-B14F-4D97-AF65-F5344CB8AC3E}">
        <p14:creationId xmlns:p14="http://schemas.microsoft.com/office/powerpoint/2010/main" val="427991784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群組 9">
            <a:extLst>
              <a:ext uri="{FF2B5EF4-FFF2-40B4-BE49-F238E27FC236}">
                <a16:creationId xmlns:a16="http://schemas.microsoft.com/office/drawing/2014/main" id="{285B929B-3BDC-48FB-8133-0EEE76214C39}"/>
              </a:ext>
            </a:extLst>
          </p:cNvPr>
          <p:cNvGrpSpPr/>
          <p:nvPr/>
        </p:nvGrpSpPr>
        <p:grpSpPr>
          <a:xfrm>
            <a:off x="-967" y="-48054"/>
            <a:ext cx="8423072" cy="698450"/>
            <a:chOff x="-967" y="-39262"/>
            <a:chExt cx="9795745" cy="698450"/>
          </a:xfrm>
        </p:grpSpPr>
        <p:grpSp>
          <p:nvGrpSpPr>
            <p:cNvPr id="11" name="群組 10">
              <a:extLst>
                <a:ext uri="{FF2B5EF4-FFF2-40B4-BE49-F238E27FC236}">
                  <a16:creationId xmlns:a16="http://schemas.microsoft.com/office/drawing/2014/main" id="{AC192EEF-E6FF-4C99-9F4D-D56C0DA6DB5C}"/>
                </a:ext>
              </a:extLst>
            </p:cNvPr>
            <p:cNvGrpSpPr/>
            <p:nvPr/>
          </p:nvGrpSpPr>
          <p:grpSpPr>
            <a:xfrm>
              <a:off x="576" y="12962"/>
              <a:ext cx="9794202" cy="605449"/>
              <a:chOff x="501" y="12962"/>
              <a:chExt cx="8579589" cy="605449"/>
            </a:xfrm>
          </p:grpSpPr>
          <p:sp>
            <p:nvSpPr>
              <p:cNvPr id="13" name="圓角化同側角落矩形 103">
                <a:extLst>
                  <a:ext uri="{FF2B5EF4-FFF2-40B4-BE49-F238E27FC236}">
                    <a16:creationId xmlns:a16="http://schemas.microsoft.com/office/drawing/2014/main" id="{45C00C2C-47AE-44B4-AEE6-9C63450A59F6}"/>
                  </a:ext>
                </a:extLst>
              </p:cNvPr>
              <p:cNvSpPr/>
              <p:nvPr/>
            </p:nvSpPr>
            <p:spPr>
              <a:xfrm rot="16200000" flipH="1">
                <a:off x="3987571" y="-3974108"/>
                <a:ext cx="605449" cy="8579589"/>
              </a:xfrm>
              <a:prstGeom prst="round2SameRect">
                <a:avLst>
                  <a:gd name="adj1" fmla="val 0"/>
                  <a:gd name="adj2" fmla="val 50000"/>
                </a:avLst>
              </a:prstGeom>
              <a:gradFill flip="none" rotWithShape="1">
                <a:gsLst>
                  <a:gs pos="0">
                    <a:srgbClr val="FEDEEC"/>
                  </a:gs>
                  <a:gs pos="48000">
                    <a:srgbClr val="FC79B2"/>
                  </a:gs>
                  <a:gs pos="60000">
                    <a:srgbClr val="FC79B2"/>
                  </a:gs>
                  <a:gs pos="100000">
                    <a:srgbClr val="FEDEEC"/>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14" name="圓角化同側角落矩形 104">
                <a:extLst>
                  <a:ext uri="{FF2B5EF4-FFF2-40B4-BE49-F238E27FC236}">
                    <a16:creationId xmlns:a16="http://schemas.microsoft.com/office/drawing/2014/main" id="{681A5915-0E3A-4F17-A488-DBB7095B0679}"/>
                  </a:ext>
                </a:extLst>
              </p:cNvPr>
              <p:cNvSpPr/>
              <p:nvPr/>
            </p:nvSpPr>
            <p:spPr>
              <a:xfrm rot="16200000" flipH="1">
                <a:off x="4036808" y="-3855886"/>
                <a:ext cx="508000" cy="8334556"/>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12" name="Google Shape;446;p38">
              <a:extLst>
                <a:ext uri="{FF2B5EF4-FFF2-40B4-BE49-F238E27FC236}">
                  <a16:creationId xmlns:a16="http://schemas.microsoft.com/office/drawing/2014/main" id="{3C73BFDD-1386-4966-A1C9-4E741169C74C}"/>
                </a:ext>
              </a:extLst>
            </p:cNvPr>
            <p:cNvSpPr txBox="1">
              <a:spLocks/>
            </p:cNvSpPr>
            <p:nvPr/>
          </p:nvSpPr>
          <p:spPr>
            <a:xfrm>
              <a:off x="-967" y="-39262"/>
              <a:ext cx="9664224"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肆、北、中、南區五專聯合免試入學</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招生學校</a:t>
              </a:r>
              <a:endParaRPr lang="en-US" dirty="0"/>
            </a:p>
          </p:txBody>
        </p:sp>
      </p:grpSp>
      <p:graphicFrame>
        <p:nvGraphicFramePr>
          <p:cNvPr id="7" name="表格 6">
            <a:extLst>
              <a:ext uri="{FF2B5EF4-FFF2-40B4-BE49-F238E27FC236}">
                <a16:creationId xmlns:a16="http://schemas.microsoft.com/office/drawing/2014/main" id="{DC43BE13-7350-4F4A-9FF8-8BED4A8BA076}"/>
              </a:ext>
            </a:extLst>
          </p:cNvPr>
          <p:cNvGraphicFramePr>
            <a:graphicFrameLocks noGrp="1"/>
          </p:cNvGraphicFramePr>
          <p:nvPr>
            <p:extLst>
              <p:ext uri="{D42A27DB-BD31-4B8C-83A1-F6EECF244321}">
                <p14:modId xmlns:p14="http://schemas.microsoft.com/office/powerpoint/2010/main" val="4290370486"/>
              </p:ext>
            </p:extLst>
          </p:nvPr>
        </p:nvGraphicFramePr>
        <p:xfrm>
          <a:off x="2156903" y="843074"/>
          <a:ext cx="9114981" cy="2041896"/>
        </p:xfrm>
        <a:graphic>
          <a:graphicData uri="http://schemas.openxmlformats.org/drawingml/2006/table">
            <a:tbl>
              <a:tblPr firstRow="1" bandRow="1">
                <a:tableStyleId>{2D5ABB26-0587-4C30-8999-92F81FD0307C}</a:tableStyleId>
              </a:tblPr>
              <a:tblGrid>
                <a:gridCol w="3038327">
                  <a:extLst>
                    <a:ext uri="{9D8B030D-6E8A-4147-A177-3AD203B41FA5}">
                      <a16:colId xmlns:a16="http://schemas.microsoft.com/office/drawing/2014/main" val="20000"/>
                    </a:ext>
                  </a:extLst>
                </a:gridCol>
                <a:gridCol w="3038327">
                  <a:extLst>
                    <a:ext uri="{9D8B030D-6E8A-4147-A177-3AD203B41FA5}">
                      <a16:colId xmlns:a16="http://schemas.microsoft.com/office/drawing/2014/main" val="20001"/>
                    </a:ext>
                  </a:extLst>
                </a:gridCol>
                <a:gridCol w="3038327">
                  <a:extLst>
                    <a:ext uri="{9D8B030D-6E8A-4147-A177-3AD203B41FA5}">
                      <a16:colId xmlns:a16="http://schemas.microsoft.com/office/drawing/2014/main" val="20002"/>
                    </a:ext>
                  </a:extLst>
                </a:gridCol>
              </a:tblGrid>
              <a:tr h="2880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國立臺北科技大學</a:t>
                      </a:r>
                    </a:p>
                  </a:txBody>
                  <a:tcPr marL="91447" marR="9144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國立臺北商業大學</a:t>
                      </a:r>
                    </a:p>
                  </a:txBody>
                  <a:tcPr marL="91447" marR="9144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致理科技大學</a:t>
                      </a:r>
                    </a:p>
                  </a:txBody>
                  <a:tcPr marL="91447" marR="9144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0"/>
                  </a:ext>
                </a:extLst>
              </a:tr>
              <a:tr h="2880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慈濟科技大學</a:t>
                      </a:r>
                    </a:p>
                  </a:txBody>
                  <a:tcPr marL="91447" marR="9144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敏實科技大學</a:t>
                      </a:r>
                    </a:p>
                  </a:txBody>
                  <a:tcPr marL="91447" marR="9144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臺北城市科技大學</a:t>
                      </a:r>
                    </a:p>
                  </a:txBody>
                  <a:tcPr marL="91447" marR="9144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r h="2880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華夏科技大學</a:t>
                      </a:r>
                    </a:p>
                  </a:txBody>
                  <a:tcPr marL="91447" marR="9144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龍華科技大學</a:t>
                      </a:r>
                    </a:p>
                  </a:txBody>
                  <a:tcPr marL="91447" marR="9144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宏國德霖科技大學</a:t>
                      </a:r>
                    </a:p>
                  </a:txBody>
                  <a:tcPr marL="91447" marR="9144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2880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台北海洋科技大學</a:t>
                      </a:r>
                    </a:p>
                  </a:txBody>
                  <a:tcPr marL="91447" marR="9144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8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經國管理暨健康學院</a:t>
                      </a:r>
                      <a:endParaRPr lang="zh-TW" altLang="en-US" dirty="0"/>
                    </a:p>
                  </a:txBody>
                  <a:tcPr marL="91447" marR="9144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黎明技術學院</a:t>
                      </a:r>
                    </a:p>
                  </a:txBody>
                  <a:tcPr marL="91447" marR="9144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3"/>
                  </a:ext>
                </a:extLst>
              </a:tr>
              <a:tr h="2880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馬偕醫護管理專科學校</a:t>
                      </a:r>
                    </a:p>
                  </a:txBody>
                  <a:tcPr marL="91447" marR="9144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耕莘健康管理專科學校</a:t>
                      </a:r>
                    </a:p>
                  </a:txBody>
                  <a:tcPr marL="91447" marR="9144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聖母醫護管理專科學校</a:t>
                      </a:r>
                    </a:p>
                  </a:txBody>
                  <a:tcPr marL="91447" marR="9144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4"/>
                  </a:ext>
                </a:extLst>
              </a:tr>
              <a:tr h="2880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新生醫護管理專科學校</a:t>
                      </a:r>
                    </a:p>
                  </a:txBody>
                  <a:tcPr marL="91447" marR="9144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康寧大學</a:t>
                      </a:r>
                    </a:p>
                  </a:txBody>
                  <a:tcPr marL="91447" marR="9144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TW" altLang="en-US" sz="1600" dirty="0"/>
                    </a:p>
                  </a:txBody>
                  <a:tcPr marL="91447" marR="9144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5"/>
                  </a:ext>
                </a:extLst>
              </a:tr>
            </a:tbl>
          </a:graphicData>
        </a:graphic>
      </p:graphicFrame>
      <p:sp>
        <p:nvSpPr>
          <p:cNvPr id="8" name="標題 1">
            <a:extLst>
              <a:ext uri="{FF2B5EF4-FFF2-40B4-BE49-F238E27FC236}">
                <a16:creationId xmlns:a16="http://schemas.microsoft.com/office/drawing/2014/main" id="{B8C61EEB-8D0B-4FB1-AABF-E95503EF9A4E}"/>
              </a:ext>
            </a:extLst>
          </p:cNvPr>
          <p:cNvSpPr txBox="1">
            <a:spLocks/>
          </p:cNvSpPr>
          <p:nvPr/>
        </p:nvSpPr>
        <p:spPr bwMode="auto">
          <a:xfrm>
            <a:off x="180528" y="3099539"/>
            <a:ext cx="1973043" cy="996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zh-TW"/>
            </a:defPPr>
            <a:lvl1pPr algn="ctr" eaLnBrk="1" hangingPunct="1">
              <a:buFont typeface="Arial" panose="020B0604020202020204" pitchFamily="34" charset="0"/>
              <a:buNone/>
              <a:defRPr kumimoji="0" sz="4000" b="1">
                <a:solidFill>
                  <a:srgbClr val="0000FF"/>
                </a:solidFill>
                <a:latin typeface="Times New Roman" panose="02020603050405020304" pitchFamily="18" charset="0"/>
                <a:ea typeface="標楷體" panose="03000509000000000000" pitchFamily="65" charset="-120"/>
                <a:cs typeface="Times New Roman" panose="02020603050405020304" pitchFamily="18" charset="0"/>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r>
              <a:rPr lang="zh-TW" altLang="en-US" dirty="0">
                <a:solidFill>
                  <a:srgbClr val="00B050"/>
                </a:solidFill>
                <a:latin typeface="微軟正黑體" panose="020B0604030504040204" pitchFamily="34" charset="-120"/>
                <a:ea typeface="微軟正黑體" panose="020B0604030504040204" pitchFamily="34" charset="-120"/>
              </a:rPr>
              <a:t>中區</a:t>
            </a:r>
            <a:r>
              <a:rPr lang="en-US" altLang="zh-TW" dirty="0">
                <a:latin typeface="微軟正黑體" panose="020B0604030504040204" pitchFamily="34" charset="-120"/>
                <a:ea typeface="微軟正黑體" panose="020B0604030504040204" pitchFamily="34" charset="-120"/>
              </a:rPr>
              <a:t/>
            </a:r>
            <a:br>
              <a:rPr lang="en-US" altLang="zh-TW" dirty="0">
                <a:latin typeface="微軟正黑體" panose="020B0604030504040204" pitchFamily="34" charset="-120"/>
                <a:ea typeface="微軟正黑體" panose="020B0604030504040204" pitchFamily="34" charset="-120"/>
              </a:rPr>
            </a:br>
            <a:r>
              <a:rPr lang="zh-TW" altLang="en-US" sz="1800" b="0" dirty="0">
                <a:solidFill>
                  <a:schemeClr val="tx1"/>
                </a:solidFill>
                <a:latin typeface="微軟正黑體" panose="020B0604030504040204" pitchFamily="34" charset="-120"/>
                <a:ea typeface="微軟正黑體" panose="020B0604030504040204" pitchFamily="34" charset="-120"/>
              </a:rPr>
              <a:t>（含苗栗、雲林）</a:t>
            </a:r>
          </a:p>
        </p:txBody>
      </p:sp>
      <p:graphicFrame>
        <p:nvGraphicFramePr>
          <p:cNvPr id="9" name="表格 8">
            <a:extLst>
              <a:ext uri="{FF2B5EF4-FFF2-40B4-BE49-F238E27FC236}">
                <a16:creationId xmlns:a16="http://schemas.microsoft.com/office/drawing/2014/main" id="{3A316DA8-7A4D-4AF2-A77F-7EED46CEFB71}"/>
              </a:ext>
            </a:extLst>
          </p:cNvPr>
          <p:cNvGraphicFramePr>
            <a:graphicFrameLocks noGrp="1"/>
          </p:cNvGraphicFramePr>
          <p:nvPr>
            <p:extLst>
              <p:ext uri="{D42A27DB-BD31-4B8C-83A1-F6EECF244321}">
                <p14:modId xmlns:p14="http://schemas.microsoft.com/office/powerpoint/2010/main" val="430736753"/>
              </p:ext>
            </p:extLst>
          </p:nvPr>
        </p:nvGraphicFramePr>
        <p:xfrm>
          <a:off x="2153567" y="3103668"/>
          <a:ext cx="9124038" cy="1005768"/>
        </p:xfrm>
        <a:graphic>
          <a:graphicData uri="http://schemas.openxmlformats.org/drawingml/2006/table">
            <a:tbl>
              <a:tblPr firstRow="1" bandRow="1">
                <a:tableStyleId>{2D5ABB26-0587-4C30-8999-92F81FD0307C}</a:tableStyleId>
              </a:tblPr>
              <a:tblGrid>
                <a:gridCol w="4562019">
                  <a:extLst>
                    <a:ext uri="{9D8B030D-6E8A-4147-A177-3AD203B41FA5}">
                      <a16:colId xmlns:a16="http://schemas.microsoft.com/office/drawing/2014/main" val="20000"/>
                    </a:ext>
                  </a:extLst>
                </a:gridCol>
                <a:gridCol w="4562019">
                  <a:extLst>
                    <a:ext uri="{9D8B030D-6E8A-4147-A177-3AD203B41FA5}">
                      <a16:colId xmlns:a16="http://schemas.microsoft.com/office/drawing/2014/main" val="20001"/>
                    </a:ext>
                  </a:extLst>
                </a:gridCol>
              </a:tblGrid>
              <a:tr h="1959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國立虎尾科技大學</a:t>
                      </a:r>
                      <a:endParaRPr lang="zh-TW" altLang="en-US" sz="1600" dirty="0">
                        <a:latin typeface="Times New Roman" panose="02020603050405020304" pitchFamily="18" charset="0"/>
                        <a:ea typeface="標楷體" panose="03000509000000000000" pitchFamily="65" charset="-120"/>
                        <a:cs typeface="Times New Roman" panose="02020603050405020304" pitchFamily="18" charset="0"/>
                      </a:endParaRPr>
                    </a:p>
                  </a:txBody>
                  <a:tcPr marL="91447" marR="91447"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國立臺中科技大學</a:t>
                      </a:r>
                    </a:p>
                  </a:txBody>
                  <a:tcPr marL="91447" marR="91447"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0"/>
                  </a:ext>
                </a:extLst>
              </a:tr>
              <a:tr h="1959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弘光科技大學</a:t>
                      </a:r>
                    </a:p>
                  </a:txBody>
                  <a:tcPr marL="91447" marR="91447"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南開科技大學</a:t>
                      </a:r>
                    </a:p>
                  </a:txBody>
                  <a:tcPr marL="91447" marR="91447"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1"/>
                  </a:ext>
                </a:extLst>
              </a:tr>
              <a:tr h="1959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仁德醫護管理專科學校</a:t>
                      </a:r>
                      <a:endPar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marL="91447" marR="91447"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endParaRPr lang="zh-TW" altLang="en-US" sz="1600" dirty="0">
                        <a:latin typeface="Times New Roman" panose="02020603050405020304" pitchFamily="18" charset="0"/>
                        <a:ea typeface="標楷體" panose="03000509000000000000" pitchFamily="65" charset="-120"/>
                        <a:cs typeface="Times New Roman" panose="02020603050405020304" pitchFamily="18" charset="0"/>
                      </a:endParaRPr>
                    </a:p>
                  </a:txBody>
                  <a:tcPr marL="91447" marR="91447"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2"/>
                  </a:ext>
                </a:extLst>
              </a:tr>
            </a:tbl>
          </a:graphicData>
        </a:graphic>
      </p:graphicFrame>
      <p:sp>
        <p:nvSpPr>
          <p:cNvPr id="15" name="標題 1">
            <a:extLst>
              <a:ext uri="{FF2B5EF4-FFF2-40B4-BE49-F238E27FC236}">
                <a16:creationId xmlns:a16="http://schemas.microsoft.com/office/drawing/2014/main" id="{573C6C99-B690-4A4E-AC5B-D81D6B5F34C9}"/>
              </a:ext>
            </a:extLst>
          </p:cNvPr>
          <p:cNvSpPr txBox="1">
            <a:spLocks/>
          </p:cNvSpPr>
          <p:nvPr/>
        </p:nvSpPr>
        <p:spPr bwMode="auto">
          <a:xfrm>
            <a:off x="180529" y="4930178"/>
            <a:ext cx="1973039"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kumimoji="0" lang="zh-TW" altLang="en-US" sz="4000" b="1"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南區</a:t>
            </a:r>
            <a:r>
              <a:rPr kumimoji="0" lang="en-US" altLang="zh-TW" sz="1800" b="1"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
            </a:r>
            <a:br>
              <a:rPr kumimoji="0" lang="en-US" altLang="zh-TW" sz="1800" b="1"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br>
            <a:r>
              <a:rPr kumimoji="0" lang="zh-TW" altLang="en-US" sz="1800" dirty="0">
                <a:latin typeface="微軟正黑體" panose="020B0604030504040204" pitchFamily="34" charset="-120"/>
                <a:ea typeface="微軟正黑體" panose="020B0604030504040204" pitchFamily="34" charset="-120"/>
                <a:cs typeface="Times New Roman" panose="02020603050405020304" pitchFamily="18" charset="0"/>
              </a:rPr>
              <a:t>（含臺東、澎湖）</a:t>
            </a:r>
          </a:p>
        </p:txBody>
      </p:sp>
      <p:graphicFrame>
        <p:nvGraphicFramePr>
          <p:cNvPr id="16" name="表格 15">
            <a:extLst>
              <a:ext uri="{FF2B5EF4-FFF2-40B4-BE49-F238E27FC236}">
                <a16:creationId xmlns:a16="http://schemas.microsoft.com/office/drawing/2014/main" id="{A0E0BE87-352A-4D77-9CFC-F93D89AC59F9}"/>
              </a:ext>
            </a:extLst>
          </p:cNvPr>
          <p:cNvGraphicFramePr>
            <a:graphicFrameLocks noGrp="1"/>
          </p:cNvGraphicFramePr>
          <p:nvPr>
            <p:extLst>
              <p:ext uri="{D42A27DB-BD31-4B8C-83A1-F6EECF244321}">
                <p14:modId xmlns:p14="http://schemas.microsoft.com/office/powerpoint/2010/main" val="1203346430"/>
              </p:ext>
            </p:extLst>
          </p:nvPr>
        </p:nvGraphicFramePr>
        <p:xfrm>
          <a:off x="2153567" y="4328135"/>
          <a:ext cx="9124032" cy="2347086"/>
        </p:xfrm>
        <a:graphic>
          <a:graphicData uri="http://schemas.openxmlformats.org/drawingml/2006/table">
            <a:tbl>
              <a:tblPr firstRow="1" bandRow="1">
                <a:tableStyleId>{2D5ABB26-0587-4C30-8999-92F81FD0307C}</a:tableStyleId>
              </a:tblPr>
              <a:tblGrid>
                <a:gridCol w="3041344">
                  <a:extLst>
                    <a:ext uri="{9D8B030D-6E8A-4147-A177-3AD203B41FA5}">
                      <a16:colId xmlns:a16="http://schemas.microsoft.com/office/drawing/2014/main" val="20000"/>
                    </a:ext>
                  </a:extLst>
                </a:gridCol>
                <a:gridCol w="3041344">
                  <a:extLst>
                    <a:ext uri="{9D8B030D-6E8A-4147-A177-3AD203B41FA5}">
                      <a16:colId xmlns:a16="http://schemas.microsoft.com/office/drawing/2014/main" val="20001"/>
                    </a:ext>
                  </a:extLst>
                </a:gridCol>
                <a:gridCol w="3041344">
                  <a:extLst>
                    <a:ext uri="{9D8B030D-6E8A-4147-A177-3AD203B41FA5}">
                      <a16:colId xmlns:a16="http://schemas.microsoft.com/office/drawing/2014/main" val="20002"/>
                    </a:ext>
                  </a:extLst>
                </a:gridCol>
              </a:tblGrid>
              <a:tr h="2622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國立高雄科技大學</a:t>
                      </a:r>
                    </a:p>
                  </a:txBody>
                  <a:tcPr marL="91447" marR="91447"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國立高雄餐旅大學</a:t>
                      </a:r>
                      <a:endParaRPr lang="zh-TW" altLang="en-US" sz="1600" dirty="0">
                        <a:solidFill>
                          <a:schemeClr val="tx1"/>
                        </a:solidFill>
                      </a:endParaRPr>
                    </a:p>
                  </a:txBody>
                  <a:tcPr marL="91447" marR="91447"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國立澎湖科技大學</a:t>
                      </a:r>
                    </a:p>
                  </a:txBody>
                  <a:tcPr marL="91447" marR="91447"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extLst>
                  <a:ext uri="{0D108BD9-81ED-4DB2-BD59-A6C34878D82A}">
                    <a16:rowId xmlns:a16="http://schemas.microsoft.com/office/drawing/2014/main" val="10000"/>
                  </a:ext>
                </a:extLst>
              </a:tr>
              <a:tr h="2622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國立臺南護理專科學校</a:t>
                      </a:r>
                    </a:p>
                  </a:txBody>
                  <a:tcPr marL="91447" marR="91447"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國立臺東專科學校</a:t>
                      </a:r>
                    </a:p>
                  </a:txBody>
                  <a:tcPr marL="91447" marR="91447"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南臺科技大學</a:t>
                      </a:r>
                    </a:p>
                  </a:txBody>
                  <a:tcPr marL="91447" marR="91447"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extLst>
                  <a:ext uri="{0D108BD9-81ED-4DB2-BD59-A6C34878D82A}">
                    <a16:rowId xmlns:a16="http://schemas.microsoft.com/office/drawing/2014/main" val="10001"/>
                  </a:ext>
                </a:extLst>
              </a:tr>
              <a:tr h="2622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正修科技大學</a:t>
                      </a:r>
                    </a:p>
                  </a:txBody>
                  <a:tcPr marL="91447" marR="91447"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輔英科技大學</a:t>
                      </a:r>
                    </a:p>
                  </a:txBody>
                  <a:tcPr marL="91447" marR="91447"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中華醫事科技大學</a:t>
                      </a:r>
                    </a:p>
                  </a:txBody>
                  <a:tcPr marL="91447" marR="91447"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extLst>
                  <a:ext uri="{0D108BD9-81ED-4DB2-BD59-A6C34878D82A}">
                    <a16:rowId xmlns:a16="http://schemas.microsoft.com/office/drawing/2014/main" val="10002"/>
                  </a:ext>
                </a:extLst>
              </a:tr>
              <a:tr h="2622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美和科技大學</a:t>
                      </a:r>
                    </a:p>
                  </a:txBody>
                  <a:tcPr marL="91447" marR="91447"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b="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高苑科技大學</a:t>
                      </a:r>
                      <a:endParaRPr lang="zh-TW" altLang="en-US" sz="1600"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marL="91447" marR="91447"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育英醫護管理專科學校</a:t>
                      </a:r>
                    </a:p>
                  </a:txBody>
                  <a:tcPr marL="91447" marR="91447"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extLst>
                  <a:ext uri="{0D108BD9-81ED-4DB2-BD59-A6C34878D82A}">
                    <a16:rowId xmlns:a16="http://schemas.microsoft.com/office/drawing/2014/main" val="10003"/>
                  </a:ext>
                </a:extLst>
              </a:tr>
              <a:tr h="2622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樹人醫護管理專科學校</a:t>
                      </a:r>
                    </a:p>
                  </a:txBody>
                  <a:tcPr marL="91447" marR="91447"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慈惠醫護管理專科學校</a:t>
                      </a:r>
                    </a:p>
                  </a:txBody>
                  <a:tcPr marL="91447" marR="91447"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敏惠醫護管理專科學校</a:t>
                      </a:r>
                    </a:p>
                  </a:txBody>
                  <a:tcPr marL="91447" marR="91447"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extLst>
                  <a:ext uri="{0D108BD9-81ED-4DB2-BD59-A6C34878D82A}">
                    <a16:rowId xmlns:a16="http://schemas.microsoft.com/office/drawing/2014/main" val="10004"/>
                  </a:ext>
                </a:extLst>
              </a:tr>
              <a:tr h="2622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崇仁醫護管理專科學校</a:t>
                      </a:r>
                    </a:p>
                  </a:txBody>
                  <a:tcPr marL="91447" marR="91447"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文藻外語大學</a:t>
                      </a:r>
                    </a:p>
                  </a:txBody>
                  <a:tcPr marL="91447" marR="91447"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東方設計大學</a:t>
                      </a:r>
                    </a:p>
                  </a:txBody>
                  <a:tcPr marL="91447" marR="91447"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extLst>
                  <a:ext uri="{0D108BD9-81ED-4DB2-BD59-A6C34878D82A}">
                    <a16:rowId xmlns:a16="http://schemas.microsoft.com/office/drawing/2014/main" val="10005"/>
                  </a:ext>
                </a:extLst>
              </a:tr>
              <a:tr h="2622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b="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嘉南藥理大學</a:t>
                      </a:r>
                    </a:p>
                  </a:txBody>
                  <a:tcPr marL="91447" marR="91447"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sz="1600" b="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1447" marR="91447"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marL="91447" marR="91447"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extLst>
                  <a:ext uri="{0D108BD9-81ED-4DB2-BD59-A6C34878D82A}">
                    <a16:rowId xmlns:a16="http://schemas.microsoft.com/office/drawing/2014/main" val="1377719523"/>
                  </a:ext>
                </a:extLst>
              </a:tr>
            </a:tbl>
          </a:graphicData>
        </a:graphic>
      </p:graphicFrame>
      <p:sp>
        <p:nvSpPr>
          <p:cNvPr id="17" name="標題 1">
            <a:extLst>
              <a:ext uri="{FF2B5EF4-FFF2-40B4-BE49-F238E27FC236}">
                <a16:creationId xmlns:a16="http://schemas.microsoft.com/office/drawing/2014/main" id="{8E995D41-4164-4BFC-B549-583008C21484}"/>
              </a:ext>
            </a:extLst>
          </p:cNvPr>
          <p:cNvSpPr txBox="1">
            <a:spLocks/>
          </p:cNvSpPr>
          <p:nvPr/>
        </p:nvSpPr>
        <p:spPr bwMode="auto">
          <a:xfrm>
            <a:off x="0" y="1284926"/>
            <a:ext cx="2376264" cy="1153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None/>
            </a:pPr>
            <a:r>
              <a:rPr kumimoji="0" lang="zh-TW" altLang="en-US" sz="4000" b="1" dirty="0">
                <a:latin typeface="微軟正黑體" panose="020B0604030504040204" pitchFamily="34" charset="-120"/>
                <a:ea typeface="微軟正黑體" panose="020B0604030504040204" pitchFamily="34" charset="-120"/>
                <a:cs typeface="Times New Roman" panose="02020603050405020304" pitchFamily="18" charset="0"/>
              </a:rPr>
              <a:t>北區</a:t>
            </a:r>
            <a:endParaRPr kumimoji="0" lang="en-US" altLang="zh-TW" sz="4000" b="1" dirty="0">
              <a:latin typeface="微軟正黑體" panose="020B0604030504040204" pitchFamily="34" charset="-120"/>
              <a:ea typeface="微軟正黑體" panose="020B0604030504040204" pitchFamily="34" charset="-120"/>
              <a:cs typeface="Times New Roman" panose="02020603050405020304" pitchFamily="18" charset="0"/>
            </a:endParaRPr>
          </a:p>
          <a:p>
            <a:pPr algn="ctr" eaLnBrk="1" hangingPunct="1">
              <a:spcBef>
                <a:spcPct val="0"/>
              </a:spcBef>
              <a:buNone/>
            </a:pPr>
            <a:r>
              <a:rPr kumimoji="0" lang="zh-TW" altLang="en-US" sz="1800" dirty="0">
                <a:latin typeface="微軟正黑體" panose="020B0604030504040204" pitchFamily="34" charset="-120"/>
                <a:ea typeface="微軟正黑體" panose="020B0604030504040204" pitchFamily="34" charset="-120"/>
                <a:cs typeface="Times New Roman" panose="02020603050405020304" pitchFamily="18" charset="0"/>
              </a:rPr>
              <a:t>（含宜蘭、花蓮）</a:t>
            </a:r>
            <a:endParaRPr kumimoji="0" lang="zh-TW" altLang="en-US" sz="2800" dirty="0">
              <a:latin typeface="微軟正黑體" panose="020B0604030504040204" pitchFamily="34" charset="-120"/>
              <a:ea typeface="微軟正黑體"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22109923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群組 9">
            <a:extLst>
              <a:ext uri="{FF2B5EF4-FFF2-40B4-BE49-F238E27FC236}">
                <a16:creationId xmlns:a16="http://schemas.microsoft.com/office/drawing/2014/main" id="{285B929B-3BDC-48FB-8133-0EEE76214C39}"/>
              </a:ext>
            </a:extLst>
          </p:cNvPr>
          <p:cNvGrpSpPr/>
          <p:nvPr/>
        </p:nvGrpSpPr>
        <p:grpSpPr>
          <a:xfrm>
            <a:off x="-967" y="-48054"/>
            <a:ext cx="9931029" cy="698450"/>
            <a:chOff x="-967" y="-39262"/>
            <a:chExt cx="9795745" cy="698450"/>
          </a:xfrm>
        </p:grpSpPr>
        <p:grpSp>
          <p:nvGrpSpPr>
            <p:cNvPr id="11" name="群組 10">
              <a:extLst>
                <a:ext uri="{FF2B5EF4-FFF2-40B4-BE49-F238E27FC236}">
                  <a16:creationId xmlns:a16="http://schemas.microsoft.com/office/drawing/2014/main" id="{AC192EEF-E6FF-4C99-9F4D-D56C0DA6DB5C}"/>
                </a:ext>
              </a:extLst>
            </p:cNvPr>
            <p:cNvGrpSpPr/>
            <p:nvPr/>
          </p:nvGrpSpPr>
          <p:grpSpPr>
            <a:xfrm>
              <a:off x="576" y="12962"/>
              <a:ext cx="9794202" cy="605449"/>
              <a:chOff x="501" y="12962"/>
              <a:chExt cx="8579589" cy="605449"/>
            </a:xfrm>
          </p:grpSpPr>
          <p:sp>
            <p:nvSpPr>
              <p:cNvPr id="13" name="圓角化同側角落矩形 103">
                <a:extLst>
                  <a:ext uri="{FF2B5EF4-FFF2-40B4-BE49-F238E27FC236}">
                    <a16:creationId xmlns:a16="http://schemas.microsoft.com/office/drawing/2014/main" id="{45C00C2C-47AE-44B4-AEE6-9C63450A59F6}"/>
                  </a:ext>
                </a:extLst>
              </p:cNvPr>
              <p:cNvSpPr/>
              <p:nvPr/>
            </p:nvSpPr>
            <p:spPr>
              <a:xfrm rot="16200000" flipH="1">
                <a:off x="3987571" y="-3974108"/>
                <a:ext cx="605449" cy="8579589"/>
              </a:xfrm>
              <a:prstGeom prst="round2SameRect">
                <a:avLst>
                  <a:gd name="adj1" fmla="val 0"/>
                  <a:gd name="adj2" fmla="val 50000"/>
                </a:avLst>
              </a:prstGeom>
              <a:gradFill flip="none" rotWithShape="1">
                <a:gsLst>
                  <a:gs pos="0">
                    <a:srgbClr val="FEDEEC"/>
                  </a:gs>
                  <a:gs pos="48000">
                    <a:srgbClr val="FC79B2"/>
                  </a:gs>
                  <a:gs pos="60000">
                    <a:srgbClr val="FC79B2"/>
                  </a:gs>
                  <a:gs pos="100000">
                    <a:srgbClr val="FEDEEC"/>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14" name="圓角化同側角落矩形 104">
                <a:extLst>
                  <a:ext uri="{FF2B5EF4-FFF2-40B4-BE49-F238E27FC236}">
                    <a16:creationId xmlns:a16="http://schemas.microsoft.com/office/drawing/2014/main" id="{681A5915-0E3A-4F17-A488-DBB7095B0679}"/>
                  </a:ext>
                </a:extLst>
              </p:cNvPr>
              <p:cNvSpPr/>
              <p:nvPr/>
            </p:nvSpPr>
            <p:spPr>
              <a:xfrm rot="16200000" flipH="1">
                <a:off x="4036808" y="-3855886"/>
                <a:ext cx="508000" cy="8334556"/>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12" name="Google Shape;446;p38">
              <a:extLst>
                <a:ext uri="{FF2B5EF4-FFF2-40B4-BE49-F238E27FC236}">
                  <a16:creationId xmlns:a16="http://schemas.microsoft.com/office/drawing/2014/main" id="{3C73BFDD-1386-4966-A1C9-4E741169C74C}"/>
                </a:ext>
              </a:extLst>
            </p:cNvPr>
            <p:cNvSpPr txBox="1">
              <a:spLocks/>
            </p:cNvSpPr>
            <p:nvPr/>
          </p:nvSpPr>
          <p:spPr>
            <a:xfrm>
              <a:off x="-967" y="-39262"/>
              <a:ext cx="9664224"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肆、北、中、南區五專聯合免試入學</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重要日程</a:t>
              </a:r>
              <a:endParaRPr lang="en-US" dirty="0"/>
            </a:p>
          </p:txBody>
        </p:sp>
      </p:grpSp>
      <p:graphicFrame>
        <p:nvGraphicFramePr>
          <p:cNvPr id="8" name="表格 7">
            <a:extLst>
              <a:ext uri="{FF2B5EF4-FFF2-40B4-BE49-F238E27FC236}">
                <a16:creationId xmlns:a16="http://schemas.microsoft.com/office/drawing/2014/main" id="{53102BD1-0230-47A0-AB95-2DCD6570E03E}"/>
              </a:ext>
            </a:extLst>
          </p:cNvPr>
          <p:cNvGraphicFramePr>
            <a:graphicFrameLocks noGrp="1"/>
          </p:cNvGraphicFramePr>
          <p:nvPr>
            <p:extLst>
              <p:ext uri="{D42A27DB-BD31-4B8C-83A1-F6EECF244321}">
                <p14:modId xmlns:p14="http://schemas.microsoft.com/office/powerpoint/2010/main" val="457882796"/>
              </p:ext>
            </p:extLst>
          </p:nvPr>
        </p:nvGraphicFramePr>
        <p:xfrm>
          <a:off x="974039" y="963533"/>
          <a:ext cx="8529388" cy="5759550"/>
        </p:xfrm>
        <a:graphic>
          <a:graphicData uri="http://schemas.openxmlformats.org/drawingml/2006/table">
            <a:tbl>
              <a:tblPr firstRow="1" bandRow="1">
                <a:tableStyleId>{5940675A-B579-460E-94D1-54222C63F5DA}</a:tableStyleId>
              </a:tblPr>
              <a:tblGrid>
                <a:gridCol w="2504041">
                  <a:extLst>
                    <a:ext uri="{9D8B030D-6E8A-4147-A177-3AD203B41FA5}">
                      <a16:colId xmlns:a16="http://schemas.microsoft.com/office/drawing/2014/main" val="20000"/>
                    </a:ext>
                  </a:extLst>
                </a:gridCol>
                <a:gridCol w="6025347">
                  <a:extLst>
                    <a:ext uri="{9D8B030D-6E8A-4147-A177-3AD203B41FA5}">
                      <a16:colId xmlns:a16="http://schemas.microsoft.com/office/drawing/2014/main" val="20001"/>
                    </a:ext>
                  </a:extLst>
                </a:gridCol>
              </a:tblGrid>
              <a:tr h="550001">
                <a:tc>
                  <a:txBody>
                    <a:bodyPr/>
                    <a:lstStyle/>
                    <a:p>
                      <a:pPr algn="ctr"/>
                      <a:r>
                        <a:rPr lang="zh-TW" altLang="en-US" sz="2800" b="1" dirty="0">
                          <a:latin typeface="Times New Roman" panose="02020603050405020304" pitchFamily="18" charset="0"/>
                          <a:ea typeface="微軟正黑體" panose="020B0604030504040204" pitchFamily="34" charset="-120"/>
                          <a:cs typeface="Times New Roman" panose="02020603050405020304" pitchFamily="18" charset="0"/>
                        </a:rPr>
                        <a:t>項目</a:t>
                      </a:r>
                    </a:p>
                  </a:txBody>
                  <a:tcPr marL="91436" marR="91436" marT="45724" marB="45724" anchor="ctr">
                    <a:lnL w="12700" cmpd="sng">
                      <a:noFill/>
                    </a:lnL>
                    <a:lnR w="12700" cap="flat" cmpd="sng" algn="ctr">
                      <a:noFill/>
                      <a:prstDash val="dashDot"/>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solidFill>
                  </a:tcPr>
                </a:tc>
                <a:tc>
                  <a:txBody>
                    <a:bodyPr/>
                    <a:lstStyle/>
                    <a:p>
                      <a:pPr algn="ctr"/>
                      <a:r>
                        <a:rPr lang="zh-TW" altLang="en-US" sz="2800" b="1" dirty="0">
                          <a:latin typeface="Times New Roman" panose="02020603050405020304" pitchFamily="18" charset="0"/>
                          <a:ea typeface="微軟正黑體" panose="020B0604030504040204" pitchFamily="34" charset="-120"/>
                          <a:cs typeface="Times New Roman" panose="02020603050405020304" pitchFamily="18" charset="0"/>
                        </a:rPr>
                        <a:t>日程</a:t>
                      </a:r>
                    </a:p>
                  </a:txBody>
                  <a:tcPr marL="91436" marR="91436" marT="45724" marB="45724" anchor="ctr">
                    <a:lnL w="12700" cap="flat" cmpd="sng" algn="ctr">
                      <a:noFill/>
                      <a:prstDash val="dashDot"/>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solidFill>
                  </a:tcPr>
                </a:tc>
                <a:extLst>
                  <a:ext uri="{0D108BD9-81ED-4DB2-BD59-A6C34878D82A}">
                    <a16:rowId xmlns:a16="http://schemas.microsoft.com/office/drawing/2014/main" val="10000"/>
                  </a:ext>
                </a:extLst>
              </a:tr>
              <a:tr h="550001">
                <a:tc>
                  <a:txBody>
                    <a:bodyPr/>
                    <a:lstStyle/>
                    <a:p>
                      <a:pPr algn="ct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簡章發售及公告</a:t>
                      </a:r>
                    </a:p>
                  </a:txBody>
                  <a:tcPr marL="91436" marR="91436" marT="45724" marB="45724"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a:txBody>
                    <a:bodyPr/>
                    <a:lstStyle/>
                    <a:p>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112</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16</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日（星期一）起發售及</a:t>
                      </a:r>
                      <a:r>
                        <a:rPr lang="zh-TW" altLang="en-US" sz="2000" baseline="0" dirty="0">
                          <a:latin typeface="Times New Roman" panose="02020603050405020304" pitchFamily="18" charset="0"/>
                          <a:ea typeface="微軟正黑體" panose="020B0604030504040204" pitchFamily="34" charset="-120"/>
                          <a:cs typeface="Times New Roman" panose="02020603050405020304" pitchFamily="18" charset="0"/>
                        </a:rPr>
                        <a:t>開放網路下載</a:t>
                      </a:r>
                      <a:endPar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L="91436" marR="91436" marT="45724" marB="45724"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652078">
                <a:tc>
                  <a:txBody>
                    <a:bodyPr/>
                    <a:lstStyle/>
                    <a:p>
                      <a:pPr algn="ct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報名</a:t>
                      </a:r>
                    </a:p>
                  </a:txBody>
                  <a:tcPr marL="91436" marR="91436" marT="45724" marB="45724"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66"/>
                    </a:solidFill>
                  </a:tcPr>
                </a:tc>
                <a:tc>
                  <a:txBody>
                    <a:bodyPr/>
                    <a:lstStyle/>
                    <a:p>
                      <a:pPr algn="l"/>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國中集體通訊報名、個別網路與通訊報名：</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
                      </a:r>
                      <a:b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b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112</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6</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21</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星期三</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起</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p>
                      <a:pPr algn="l"/>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112</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6</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30</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星期五</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止</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p>
                      <a:pPr algn="l">
                        <a:spcBef>
                          <a:spcPts val="0"/>
                        </a:spcBef>
                      </a:pPr>
                      <a:r>
                        <a:rPr lang="en-US" altLang="zh-TW" sz="2000" dirty="0" smtClean="0">
                          <a:solidFill>
                            <a:srgbClr val="7030A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smtClean="0">
                          <a:solidFill>
                            <a:srgbClr val="7030A0"/>
                          </a:solidFill>
                          <a:latin typeface="Times New Roman" panose="02020603050405020304" pitchFamily="18" charset="0"/>
                          <a:ea typeface="微軟正黑體" panose="020B0604030504040204" pitchFamily="34" charset="-120"/>
                          <a:cs typeface="Times New Roman" panose="02020603050405020304" pitchFamily="18" charset="0"/>
                        </a:rPr>
                        <a:t>應屆畢業生可由學校統一報名</a:t>
                      </a:r>
                      <a:r>
                        <a:rPr lang="en-US" altLang="zh-TW" sz="2000" dirty="0" smtClean="0">
                          <a:solidFill>
                            <a:srgbClr val="7030A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smtClean="0">
                          <a:solidFill>
                            <a:srgbClr val="7030A0"/>
                          </a:solidFill>
                          <a:latin typeface="Times New Roman" panose="02020603050405020304" pitchFamily="18" charset="0"/>
                          <a:ea typeface="微軟正黑體" panose="020B0604030504040204" pitchFamily="34" charset="-120"/>
                          <a:cs typeface="Times New Roman" panose="02020603050405020304" pitchFamily="18" charset="0"/>
                        </a:rPr>
                        <a:t>時間依學校規定辦理</a:t>
                      </a:r>
                      <a:r>
                        <a:rPr lang="en-US" altLang="zh-TW" sz="2000" dirty="0" smtClean="0">
                          <a:solidFill>
                            <a:srgbClr val="7030A0"/>
                          </a:solidFill>
                          <a:latin typeface="Times New Roman" panose="02020603050405020304" pitchFamily="18" charset="0"/>
                          <a:ea typeface="微軟正黑體" panose="020B0604030504040204" pitchFamily="34" charset="-120"/>
                          <a:cs typeface="Times New Roman" panose="02020603050405020304" pitchFamily="18" charset="0"/>
                        </a:rPr>
                        <a:t>)</a:t>
                      </a:r>
                    </a:p>
                    <a:p>
                      <a:pPr algn="l">
                        <a:spcBef>
                          <a:spcPts val="0"/>
                        </a:spcBef>
                      </a:pPr>
                      <a:r>
                        <a:rPr lang="zh-TW" altLang="en-US" sz="2000" dirty="0" smtClean="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現場</a:t>
                      </a: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報名</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
                      </a:r>
                      <a:b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b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112</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7</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星期日</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起</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p>
                      <a:pPr algn="l">
                        <a:spcBef>
                          <a:spcPts val="0"/>
                        </a:spcBef>
                      </a:pP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112</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7</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星期一</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止</a:t>
                      </a:r>
                    </a:p>
                  </a:txBody>
                  <a:tcPr marL="91436" marR="91436" marT="45724" marB="45724"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949202">
                <a:tc>
                  <a:txBody>
                    <a:bodyPr/>
                    <a:lstStyle/>
                    <a:p>
                      <a:pPr algn="ct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寄發現場登記分發報到通知單</a:t>
                      </a:r>
                    </a:p>
                  </a:txBody>
                  <a:tcPr marL="91436" marR="91436" marT="45724" marB="45724"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a:txBody>
                    <a:bodyPr/>
                    <a:lstStyle/>
                    <a:p>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112</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7</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7</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星期五</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a:t>
                      </a:r>
                    </a:p>
                    <a:p>
                      <a:r>
                        <a:rPr lang="en-US" altLang="zh-TW" sz="14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1400" dirty="0">
                          <a:latin typeface="Times New Roman" panose="02020603050405020304" pitchFamily="18" charset="0"/>
                          <a:ea typeface="微軟正黑體" panose="020B0604030504040204" pitchFamily="34" charset="-120"/>
                          <a:cs typeface="Times New Roman" panose="02020603050405020304" pitchFamily="18" charset="0"/>
                        </a:rPr>
                        <a:t>註：</a:t>
                      </a:r>
                      <a:r>
                        <a:rPr lang="en-US" altLang="zh-TW" sz="14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112</a:t>
                      </a:r>
                      <a:r>
                        <a:rPr lang="zh-TW" altLang="en-US" sz="14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14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7</a:t>
                      </a:r>
                      <a:r>
                        <a:rPr lang="zh-TW" altLang="en-US" sz="14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14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10</a:t>
                      </a:r>
                      <a:r>
                        <a:rPr lang="zh-TW" altLang="en-US" sz="14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日下午</a:t>
                      </a:r>
                      <a:r>
                        <a:rPr lang="en-US" altLang="zh-TW" sz="14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sz="14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時前</a:t>
                      </a:r>
                      <a:r>
                        <a:rPr lang="zh-TW" altLang="en-US" sz="1400" dirty="0">
                          <a:latin typeface="Times New Roman" panose="02020603050405020304" pitchFamily="18" charset="0"/>
                          <a:ea typeface="微軟正黑體" panose="020B0604030504040204" pitchFamily="34" charset="-120"/>
                          <a:cs typeface="Times New Roman" panose="02020603050405020304" pitchFamily="18" charset="0"/>
                        </a:rPr>
                        <a:t>免試生確認是否收到通知單，若未收到逕向各招生學校查詢</a:t>
                      </a:r>
                      <a:r>
                        <a:rPr lang="en-US" altLang="zh-TW" sz="1400" dirty="0">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14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L="91436" marR="91436" marT="45724" marB="45724"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742649">
                <a:tc>
                  <a:txBody>
                    <a:bodyPr/>
                    <a:lstStyle/>
                    <a:p>
                      <a:pPr algn="ctr">
                        <a:lnSpc>
                          <a:spcPct val="100000"/>
                        </a:lnSpc>
                        <a:spcBef>
                          <a:spcPts val="0"/>
                        </a:spcBef>
                        <a:spcAft>
                          <a:spcPts val="0"/>
                        </a:spcAft>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現場登記分發報到</a:t>
                      </a:r>
                    </a:p>
                  </a:txBody>
                  <a:tcPr marL="91436" marR="91436" marT="45724" marB="45724"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66"/>
                    </a:solidFill>
                  </a:tcPr>
                </a:tc>
                <a:tc>
                  <a:txBody>
                    <a:bodyPr/>
                    <a:lstStyle/>
                    <a:p>
                      <a:pPr>
                        <a:lnSpc>
                          <a:spcPct val="100000"/>
                        </a:lnSpc>
                        <a:spcBef>
                          <a:spcPts val="0"/>
                        </a:spcBef>
                        <a:spcAft>
                          <a:spcPts val="0"/>
                        </a:spcAft>
                      </a:pP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112</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7</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12</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星期三</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L="91436" marR="91436" marT="45724" marB="45724"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742649">
                <a:tc>
                  <a:txBody>
                    <a:bodyPr/>
                    <a:lstStyle/>
                    <a:p>
                      <a:pPr algn="ctr">
                        <a:lnSpc>
                          <a:spcPct val="100000"/>
                        </a:lnSpc>
                        <a:spcBef>
                          <a:spcPts val="0"/>
                        </a:spcBef>
                        <a:spcAft>
                          <a:spcPts val="0"/>
                        </a:spcAft>
                      </a:pPr>
                      <a:r>
                        <a:rPr lang="zh-TW" altLang="en-US" sz="2000" b="1" dirty="0">
                          <a:latin typeface="Times New Roman" panose="02020603050405020304" pitchFamily="18" charset="0"/>
                          <a:ea typeface="微軟正黑體" panose="020B0604030504040204" pitchFamily="34" charset="-120"/>
                          <a:cs typeface="Times New Roman" panose="02020603050405020304" pitchFamily="18" charset="0"/>
                        </a:rPr>
                        <a:t>錄取生</a:t>
                      </a:r>
                      <a:r>
                        <a:rPr lang="zh-TW" altLang="en-US" sz="20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放棄錄取資格截止日</a:t>
                      </a:r>
                    </a:p>
                  </a:txBody>
                  <a:tcPr marL="91436" marR="91436" marT="45724" marB="45724"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CCECFF"/>
                    </a:solidFill>
                  </a:tcPr>
                </a:tc>
                <a:tc>
                  <a:txBody>
                    <a:bodyPr/>
                    <a:lstStyle/>
                    <a:p>
                      <a:pPr>
                        <a:lnSpc>
                          <a:spcPct val="100000"/>
                        </a:lnSpc>
                        <a:spcBef>
                          <a:spcPts val="0"/>
                        </a:spcBef>
                        <a:spcAft>
                          <a:spcPts val="0"/>
                        </a:spcAft>
                      </a:pP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112</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7</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17</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星期一</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)12</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00</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止</a:t>
                      </a:r>
                    </a:p>
                  </a:txBody>
                  <a:tcPr marL="91436" marR="91436" marT="45724" marB="45724"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01556078"/>
                  </a:ext>
                </a:extLst>
              </a:tr>
            </a:tbl>
          </a:graphicData>
        </a:graphic>
      </p:graphicFrame>
      <p:pic>
        <p:nvPicPr>
          <p:cNvPr id="9" name="圖片 8">
            <a:extLst>
              <a:ext uri="{FF2B5EF4-FFF2-40B4-BE49-F238E27FC236}">
                <a16:creationId xmlns:a16="http://schemas.microsoft.com/office/drawing/2014/main" id="{1D658DDE-14DA-40FD-8D0B-89EEB6283B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04706" y="1372132"/>
            <a:ext cx="2583159" cy="2583159"/>
          </a:xfrm>
          <a:prstGeom prst="rect">
            <a:avLst/>
          </a:prstGeom>
        </p:spPr>
      </p:pic>
      <p:sp>
        <p:nvSpPr>
          <p:cNvPr id="15" name="Text Box 17">
            <a:extLst>
              <a:ext uri="{FF2B5EF4-FFF2-40B4-BE49-F238E27FC236}">
                <a16:creationId xmlns:a16="http://schemas.microsoft.com/office/drawing/2014/main" id="{61EA7C4D-12E6-432B-B2AB-E5B1411D6116}"/>
              </a:ext>
            </a:extLst>
          </p:cNvPr>
          <p:cNvSpPr txBox="1">
            <a:spLocks noChangeArrowheads="1"/>
          </p:cNvSpPr>
          <p:nvPr/>
        </p:nvSpPr>
        <p:spPr bwMode="auto">
          <a:xfrm>
            <a:off x="9503426" y="4899711"/>
            <a:ext cx="122555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分發結果</a:t>
            </a:r>
            <a:endPar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endParaRPr>
          </a:p>
          <a:p>
            <a:pPr eaLnBrk="1" hangingPunct="1">
              <a:spcBef>
                <a:spcPct val="0"/>
              </a:spcBef>
              <a:buFontTx/>
              <a:buNone/>
            </a:pPr>
            <a:endPar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endParaRPr>
          </a:p>
          <a:p>
            <a:pPr eaLnBrk="1" hangingPunct="1">
              <a:spcBef>
                <a:spcPct val="0"/>
              </a:spcBef>
              <a:buFontTx/>
              <a:buNone/>
            </a:pP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未錄取</a:t>
            </a:r>
          </a:p>
        </p:txBody>
      </p:sp>
      <p:sp>
        <p:nvSpPr>
          <p:cNvPr id="16" name="Text Box 21">
            <a:extLst>
              <a:ext uri="{FF2B5EF4-FFF2-40B4-BE49-F238E27FC236}">
                <a16:creationId xmlns:a16="http://schemas.microsoft.com/office/drawing/2014/main" id="{F94A0BA6-4B49-493F-80B7-CD7CBC9CD41D}"/>
              </a:ext>
            </a:extLst>
          </p:cNvPr>
          <p:cNvSpPr txBox="1">
            <a:spLocks noChangeArrowheads="1"/>
          </p:cNvSpPr>
          <p:nvPr/>
        </p:nvSpPr>
        <p:spPr bwMode="auto">
          <a:xfrm>
            <a:off x="9503426" y="3935826"/>
            <a:ext cx="15973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zh-TW" altLang="en-US" sz="18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未獲通知</a:t>
            </a: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參加現場登記分發</a:t>
            </a:r>
          </a:p>
        </p:txBody>
      </p:sp>
      <p:sp>
        <p:nvSpPr>
          <p:cNvPr id="17" name="右彎箭號 1">
            <a:extLst>
              <a:ext uri="{FF2B5EF4-FFF2-40B4-BE49-F238E27FC236}">
                <a16:creationId xmlns:a16="http://schemas.microsoft.com/office/drawing/2014/main" id="{4B9ED8C9-9826-4EE2-AF14-8513EAC8013B}"/>
              </a:ext>
            </a:extLst>
          </p:cNvPr>
          <p:cNvSpPr/>
          <p:nvPr/>
        </p:nvSpPr>
        <p:spPr bwMode="auto">
          <a:xfrm rot="5400000">
            <a:off x="9803023" y="4355016"/>
            <a:ext cx="1331751" cy="1785597"/>
          </a:xfrm>
          <a:prstGeom prst="bentArrow">
            <a:avLst>
              <a:gd name="adj1" fmla="val 12190"/>
              <a:gd name="adj2" fmla="val 20539"/>
              <a:gd name="adj3" fmla="val 15512"/>
              <a:gd name="adj4" fmla="val 0"/>
            </a:avLst>
          </a:prstGeom>
          <a:solidFill>
            <a:srgbClr val="FDC4AD"/>
          </a:solidFill>
          <a:ln w="9525">
            <a:solidFill>
              <a:schemeClr val="tx1"/>
            </a:solidFill>
            <a:round/>
            <a:headEnd/>
            <a:tailEnd type="triangle" w="med" len="med"/>
          </a:ln>
          <a:scene3d>
            <a:camera prst="orthographicFront"/>
            <a:lightRig rig="threePt" dir="t"/>
          </a:scene3d>
          <a:sp3d>
            <a:bevelT w="114300" prst="artDeco"/>
          </a:sp3d>
        </p:spPr>
        <p:txBody>
          <a:bodyPr rtlCol="0" anchor="ctr"/>
          <a:lstStyle/>
          <a:p>
            <a:pPr algn="ctr"/>
            <a:endParaRPr lang="zh-TW" altLang="en-US">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8" name="向右箭號 2">
            <a:extLst>
              <a:ext uri="{FF2B5EF4-FFF2-40B4-BE49-F238E27FC236}">
                <a16:creationId xmlns:a16="http://schemas.microsoft.com/office/drawing/2014/main" id="{23CB45E1-B382-45BC-861A-73F021B687E4}"/>
              </a:ext>
            </a:extLst>
          </p:cNvPr>
          <p:cNvSpPr/>
          <p:nvPr/>
        </p:nvSpPr>
        <p:spPr bwMode="auto">
          <a:xfrm>
            <a:off x="9576103" y="5181355"/>
            <a:ext cx="1388031" cy="360040"/>
          </a:xfrm>
          <a:prstGeom prst="rightArrow">
            <a:avLst/>
          </a:prstGeom>
          <a:solidFill>
            <a:srgbClr val="FDC4AD"/>
          </a:solidFill>
          <a:ln w="9525">
            <a:solidFill>
              <a:schemeClr val="tx1"/>
            </a:solidFill>
            <a:round/>
            <a:headEnd/>
            <a:tailEnd type="triangle" w="med" len="med"/>
          </a:ln>
          <a:scene3d>
            <a:camera prst="orthographicFront"/>
            <a:lightRig rig="threePt" dir="t"/>
          </a:scene3d>
          <a:sp3d>
            <a:bevelT w="114300" prst="artDeco"/>
          </a:sp3d>
        </p:spPr>
        <p:txBody>
          <a:bodyPr rtlCol="0" anchor="ctr"/>
          <a:lstStyle/>
          <a:p>
            <a:pPr algn="ctr"/>
            <a:endParaRPr lang="zh-TW" altLang="en-US">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9" name="文字方塊 18">
            <a:extLst>
              <a:ext uri="{FF2B5EF4-FFF2-40B4-BE49-F238E27FC236}">
                <a16:creationId xmlns:a16="http://schemas.microsoft.com/office/drawing/2014/main" id="{0A03F3C6-FB72-4FA2-A2C0-BA248F4DC2C7}"/>
              </a:ext>
            </a:extLst>
          </p:cNvPr>
          <p:cNvSpPr txBox="1"/>
          <p:nvPr/>
        </p:nvSpPr>
        <p:spPr>
          <a:xfrm>
            <a:off x="10324127" y="3090744"/>
            <a:ext cx="893836" cy="600164"/>
          </a:xfrm>
          <a:prstGeom prst="rect">
            <a:avLst/>
          </a:prstGeom>
          <a:noFill/>
        </p:spPr>
        <p:txBody>
          <a:bodyPr wrap="square" rtlCol="0">
            <a:spAutoFit/>
          </a:bodyPr>
          <a:lstStyle/>
          <a:p>
            <a:pPr algn="ctr">
              <a:spcBef>
                <a:spcPts val="600"/>
              </a:spcBef>
            </a:pPr>
            <a:r>
              <a:rPr lang="zh-TW" altLang="en-US" sz="1400" dirty="0">
                <a:latin typeface="Times New Roman" panose="02020603050405020304" pitchFamily="18" charset="0"/>
                <a:ea typeface="微軟正黑體" panose="020B0604030504040204" pitchFamily="34" charset="-120"/>
                <a:cs typeface="Times New Roman" panose="02020603050405020304" pitchFamily="18" charset="0"/>
              </a:rPr>
              <a:t>撕榜</a:t>
            </a:r>
            <a:endParaRPr lang="en-US" altLang="zh-TW" sz="1400" dirty="0">
              <a:latin typeface="Times New Roman" panose="02020603050405020304" pitchFamily="18" charset="0"/>
              <a:ea typeface="微軟正黑體" panose="020B0604030504040204" pitchFamily="34" charset="-120"/>
              <a:cs typeface="Times New Roman" panose="02020603050405020304" pitchFamily="18" charset="0"/>
            </a:endParaRPr>
          </a:p>
          <a:p>
            <a:pPr algn="ctr">
              <a:spcBef>
                <a:spcPts val="600"/>
              </a:spcBef>
            </a:pPr>
            <a:r>
              <a:rPr lang="zh-TW" altLang="en-US" sz="1400" dirty="0">
                <a:latin typeface="Times New Roman" panose="02020603050405020304" pitchFamily="18" charset="0"/>
                <a:ea typeface="微軟正黑體" panose="020B0604030504040204" pitchFamily="34" charset="-120"/>
                <a:cs typeface="Times New Roman" panose="02020603050405020304" pitchFamily="18" charset="0"/>
              </a:rPr>
              <a:t>通知單</a:t>
            </a:r>
          </a:p>
        </p:txBody>
      </p:sp>
      <p:pic>
        <p:nvPicPr>
          <p:cNvPr id="20" name="圖片 19">
            <a:extLst>
              <a:ext uri="{FF2B5EF4-FFF2-40B4-BE49-F238E27FC236}">
                <a16:creationId xmlns:a16="http://schemas.microsoft.com/office/drawing/2014/main" id="{90A3A15F-D69A-4666-8FBE-85EBF00F263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75492" y="5870961"/>
            <a:ext cx="2003987" cy="987042"/>
          </a:xfrm>
          <a:prstGeom prst="rect">
            <a:avLst/>
          </a:prstGeom>
        </p:spPr>
      </p:pic>
      <p:sp>
        <p:nvSpPr>
          <p:cNvPr id="21" name="Text Box 22">
            <a:extLst>
              <a:ext uri="{FF2B5EF4-FFF2-40B4-BE49-F238E27FC236}">
                <a16:creationId xmlns:a16="http://schemas.microsoft.com/office/drawing/2014/main" id="{B9DA9173-C5C0-4BD6-A607-8B03314F3363}"/>
              </a:ext>
            </a:extLst>
          </p:cNvPr>
          <p:cNvSpPr txBox="1">
            <a:spLocks noChangeArrowheads="1"/>
          </p:cNvSpPr>
          <p:nvPr/>
        </p:nvSpPr>
        <p:spPr bwMode="auto">
          <a:xfrm>
            <a:off x="10221731" y="5974802"/>
            <a:ext cx="17115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lang="zh-TW" altLang="en-US" sz="18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五專免試續招</a:t>
            </a:r>
          </a:p>
        </p:txBody>
      </p:sp>
      <p:sp>
        <p:nvSpPr>
          <p:cNvPr id="22" name="Text Box 22">
            <a:extLst>
              <a:ext uri="{FF2B5EF4-FFF2-40B4-BE49-F238E27FC236}">
                <a16:creationId xmlns:a16="http://schemas.microsoft.com/office/drawing/2014/main" id="{9A010571-455F-41F8-9FBF-3522F87130FE}"/>
              </a:ext>
            </a:extLst>
          </p:cNvPr>
          <p:cNvSpPr txBox="1">
            <a:spLocks noChangeArrowheads="1"/>
          </p:cNvSpPr>
          <p:nvPr/>
        </p:nvSpPr>
        <p:spPr bwMode="auto">
          <a:xfrm>
            <a:off x="10316026" y="5420804"/>
            <a:ext cx="16172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lang="zh-TW" altLang="en-US" sz="1800" b="1" dirty="0">
                <a:solidFill>
                  <a:srgbClr val="7030A0"/>
                </a:solidFill>
                <a:latin typeface="Times New Roman" panose="02020603050405020304" pitchFamily="18" charset="0"/>
                <a:ea typeface="微軟正黑體" panose="020B0604030504040204" pitchFamily="34" charset="-120"/>
                <a:cs typeface="Times New Roman" panose="02020603050405020304" pitchFamily="18" charset="0"/>
              </a:rPr>
              <a:t>下一入學管道</a:t>
            </a:r>
          </a:p>
        </p:txBody>
      </p:sp>
    </p:spTree>
    <p:extLst>
      <p:ext uri="{BB962C8B-B14F-4D97-AF65-F5344CB8AC3E}">
        <p14:creationId xmlns:p14="http://schemas.microsoft.com/office/powerpoint/2010/main" val="4588368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群組 9">
            <a:extLst>
              <a:ext uri="{FF2B5EF4-FFF2-40B4-BE49-F238E27FC236}">
                <a16:creationId xmlns:a16="http://schemas.microsoft.com/office/drawing/2014/main" id="{285B929B-3BDC-48FB-8133-0EEE76214C39}"/>
              </a:ext>
            </a:extLst>
          </p:cNvPr>
          <p:cNvGrpSpPr/>
          <p:nvPr/>
        </p:nvGrpSpPr>
        <p:grpSpPr>
          <a:xfrm>
            <a:off x="-967" y="-48054"/>
            <a:ext cx="9931029" cy="698450"/>
            <a:chOff x="-967" y="-39262"/>
            <a:chExt cx="9795745" cy="698450"/>
          </a:xfrm>
        </p:grpSpPr>
        <p:grpSp>
          <p:nvGrpSpPr>
            <p:cNvPr id="11" name="群組 10">
              <a:extLst>
                <a:ext uri="{FF2B5EF4-FFF2-40B4-BE49-F238E27FC236}">
                  <a16:creationId xmlns:a16="http://schemas.microsoft.com/office/drawing/2014/main" id="{AC192EEF-E6FF-4C99-9F4D-D56C0DA6DB5C}"/>
                </a:ext>
              </a:extLst>
            </p:cNvPr>
            <p:cNvGrpSpPr/>
            <p:nvPr/>
          </p:nvGrpSpPr>
          <p:grpSpPr>
            <a:xfrm>
              <a:off x="576" y="12962"/>
              <a:ext cx="9794202" cy="605449"/>
              <a:chOff x="501" y="12962"/>
              <a:chExt cx="8579589" cy="605449"/>
            </a:xfrm>
          </p:grpSpPr>
          <p:sp>
            <p:nvSpPr>
              <p:cNvPr id="13" name="圓角化同側角落矩形 103">
                <a:extLst>
                  <a:ext uri="{FF2B5EF4-FFF2-40B4-BE49-F238E27FC236}">
                    <a16:creationId xmlns:a16="http://schemas.microsoft.com/office/drawing/2014/main" id="{45C00C2C-47AE-44B4-AEE6-9C63450A59F6}"/>
                  </a:ext>
                </a:extLst>
              </p:cNvPr>
              <p:cNvSpPr/>
              <p:nvPr/>
            </p:nvSpPr>
            <p:spPr>
              <a:xfrm rot="16200000" flipH="1">
                <a:off x="3987571" y="-3974108"/>
                <a:ext cx="605449" cy="8579589"/>
              </a:xfrm>
              <a:prstGeom prst="round2SameRect">
                <a:avLst>
                  <a:gd name="adj1" fmla="val 0"/>
                  <a:gd name="adj2" fmla="val 50000"/>
                </a:avLst>
              </a:prstGeom>
              <a:gradFill flip="none" rotWithShape="1">
                <a:gsLst>
                  <a:gs pos="0">
                    <a:srgbClr val="FEDEEC"/>
                  </a:gs>
                  <a:gs pos="48000">
                    <a:srgbClr val="FC79B2"/>
                  </a:gs>
                  <a:gs pos="60000">
                    <a:srgbClr val="FC79B2"/>
                  </a:gs>
                  <a:gs pos="100000">
                    <a:srgbClr val="FEDEEC"/>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14" name="圓角化同側角落矩形 104">
                <a:extLst>
                  <a:ext uri="{FF2B5EF4-FFF2-40B4-BE49-F238E27FC236}">
                    <a16:creationId xmlns:a16="http://schemas.microsoft.com/office/drawing/2014/main" id="{681A5915-0E3A-4F17-A488-DBB7095B0679}"/>
                  </a:ext>
                </a:extLst>
              </p:cNvPr>
              <p:cNvSpPr/>
              <p:nvPr/>
            </p:nvSpPr>
            <p:spPr>
              <a:xfrm rot="16200000" flipH="1">
                <a:off x="4036808" y="-3855886"/>
                <a:ext cx="508000" cy="8334556"/>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12" name="Google Shape;446;p38">
              <a:extLst>
                <a:ext uri="{FF2B5EF4-FFF2-40B4-BE49-F238E27FC236}">
                  <a16:creationId xmlns:a16="http://schemas.microsoft.com/office/drawing/2014/main" id="{3C73BFDD-1386-4966-A1C9-4E741169C74C}"/>
                </a:ext>
              </a:extLst>
            </p:cNvPr>
            <p:cNvSpPr txBox="1">
              <a:spLocks/>
            </p:cNvSpPr>
            <p:nvPr/>
          </p:nvSpPr>
          <p:spPr>
            <a:xfrm>
              <a:off x="-967" y="-39262"/>
              <a:ext cx="9664224"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肆、北、中、南區五專聯合免試入學</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錄取方式</a:t>
              </a:r>
              <a:endParaRPr lang="en-US" dirty="0"/>
            </a:p>
          </p:txBody>
        </p:sp>
      </p:grpSp>
      <p:sp>
        <p:nvSpPr>
          <p:cNvPr id="7" name="內容版面配置區 2">
            <a:extLst>
              <a:ext uri="{FF2B5EF4-FFF2-40B4-BE49-F238E27FC236}">
                <a16:creationId xmlns:a16="http://schemas.microsoft.com/office/drawing/2014/main" id="{7F9EFBA0-4047-42FB-A3B6-83087CEE81DF}"/>
              </a:ext>
            </a:extLst>
          </p:cNvPr>
          <p:cNvSpPr txBox="1">
            <a:spLocks/>
          </p:cNvSpPr>
          <p:nvPr/>
        </p:nvSpPr>
        <p:spPr>
          <a:xfrm>
            <a:off x="786063" y="908720"/>
            <a:ext cx="10619875" cy="504056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TW" altLang="en-US" sz="3200" dirty="0">
                <a:ea typeface="微軟正黑體" panose="020B0604030504040204" pitchFamily="34" charset="-120"/>
              </a:rPr>
              <a:t>採</a:t>
            </a:r>
            <a:r>
              <a:rPr lang="zh-TW" altLang="en-US" sz="3200" b="1" u="sng" dirty="0">
                <a:solidFill>
                  <a:srgbClr val="FF0000"/>
                </a:solidFill>
                <a:ea typeface="微軟正黑體" panose="020B0604030504040204" pitchFamily="34" charset="-120"/>
              </a:rPr>
              <a:t>現場登記分發報到</a:t>
            </a:r>
            <a:r>
              <a:rPr lang="zh-TW" altLang="en-US" sz="3200" dirty="0">
                <a:ea typeface="微軟正黑體" panose="020B0604030504040204" pitchFamily="34" charset="-120"/>
              </a:rPr>
              <a:t>方式辦理</a:t>
            </a:r>
            <a:endParaRPr lang="en-US" altLang="zh-TW" sz="3200" dirty="0">
              <a:ea typeface="微軟正黑體" panose="020B0604030504040204" pitchFamily="34" charset="-120"/>
            </a:endParaRPr>
          </a:p>
          <a:p>
            <a:pPr>
              <a:spcBef>
                <a:spcPts val="1200"/>
              </a:spcBef>
            </a:pPr>
            <a:r>
              <a:rPr lang="zh-TW" altLang="en-US" sz="3200" dirty="0">
                <a:ea typeface="微軟正黑體" panose="020B0604030504040204" pitchFamily="34" charset="-120"/>
              </a:rPr>
              <a:t>各校訂定「通知參加現場登記分發人數之倍率」，亦即依據各校招生</a:t>
            </a:r>
            <a:r>
              <a:rPr lang="zh-TW" altLang="en-US" sz="3200" dirty="0">
                <a:solidFill>
                  <a:srgbClr val="FF0000"/>
                </a:solidFill>
                <a:ea typeface="微軟正黑體" panose="020B0604030504040204" pitchFamily="34" charset="-120"/>
              </a:rPr>
              <a:t>名額</a:t>
            </a:r>
            <a:r>
              <a:rPr lang="zh-TW" altLang="en-US" sz="3200" dirty="0">
                <a:ea typeface="微軟正黑體" panose="020B0604030504040204" pitchFamily="34" charset="-120"/>
              </a:rPr>
              <a:t>乘上登記分發人數之</a:t>
            </a:r>
            <a:r>
              <a:rPr lang="zh-TW" altLang="en-US" sz="3200" dirty="0">
                <a:solidFill>
                  <a:srgbClr val="FF0000"/>
                </a:solidFill>
                <a:ea typeface="微軟正黑體" panose="020B0604030504040204" pitchFamily="34" charset="-120"/>
              </a:rPr>
              <a:t>倍率</a:t>
            </a:r>
            <a:r>
              <a:rPr lang="en-US" altLang="zh-TW" sz="3200" baseline="30000" dirty="0">
                <a:ea typeface="微軟正黑體" panose="020B0604030504040204" pitchFamily="34" charset="-120"/>
              </a:rPr>
              <a:t>※</a:t>
            </a:r>
            <a:r>
              <a:rPr lang="zh-TW" altLang="en-US" sz="3200" dirty="0">
                <a:ea typeface="微軟正黑體" panose="020B0604030504040204" pitchFamily="34" charset="-120"/>
              </a:rPr>
              <a:t>，決定通知參加現場登記分發之學生人數</a:t>
            </a:r>
            <a:r>
              <a:rPr lang="en-US" altLang="zh-TW" sz="1800" dirty="0">
                <a:ea typeface="微軟正黑體" panose="020B0604030504040204" pitchFamily="34" charset="-120"/>
              </a:rPr>
              <a:t/>
            </a:r>
            <a:br>
              <a:rPr lang="en-US" altLang="zh-TW" sz="1800" dirty="0">
                <a:ea typeface="微軟正黑體" panose="020B0604030504040204" pitchFamily="34" charset="-120"/>
              </a:rPr>
            </a:br>
            <a:r>
              <a:rPr lang="en-US" altLang="zh-TW" sz="1800" dirty="0">
                <a:ea typeface="微軟正黑體" panose="020B0604030504040204" pitchFamily="34" charset="-120"/>
              </a:rPr>
              <a:t>※</a:t>
            </a:r>
            <a:r>
              <a:rPr lang="zh-TW" altLang="en-US" sz="1800" dirty="0">
                <a:ea typeface="微軟正黑體" panose="020B0604030504040204" pitchFamily="34" charset="-120"/>
              </a:rPr>
              <a:t>最高為</a:t>
            </a:r>
            <a:r>
              <a:rPr lang="en-US" altLang="zh-TW" sz="1800" dirty="0">
                <a:ea typeface="微軟正黑體" panose="020B0604030504040204" pitchFamily="34" charset="-120"/>
              </a:rPr>
              <a:t>3</a:t>
            </a:r>
            <a:r>
              <a:rPr lang="zh-TW" altLang="en-US" sz="1800" dirty="0">
                <a:ea typeface="微軟正黑體" panose="020B0604030504040204" pitchFamily="34" charset="-120"/>
              </a:rPr>
              <a:t>倍率，例如一般生招生名額為</a:t>
            </a:r>
            <a:r>
              <a:rPr lang="en-US" altLang="zh-TW" sz="1800" dirty="0">
                <a:ea typeface="微軟正黑體" panose="020B0604030504040204" pitchFamily="34" charset="-120"/>
              </a:rPr>
              <a:t>20</a:t>
            </a:r>
            <a:r>
              <a:rPr lang="zh-TW" altLang="en-US" sz="1800" dirty="0">
                <a:ea typeface="微軟正黑體" panose="020B0604030504040204" pitchFamily="34" charset="-120"/>
              </a:rPr>
              <a:t>人，至多可聯絡</a:t>
            </a:r>
            <a:r>
              <a:rPr lang="en-US" altLang="zh-TW" sz="1800" dirty="0">
                <a:ea typeface="微軟正黑體" panose="020B0604030504040204" pitchFamily="34" charset="-120"/>
              </a:rPr>
              <a:t>60</a:t>
            </a:r>
            <a:r>
              <a:rPr lang="zh-TW" altLang="en-US" sz="1800" dirty="0">
                <a:ea typeface="微軟正黑體" panose="020B0604030504040204" pitchFamily="34" charset="-120"/>
              </a:rPr>
              <a:t>人前來撕榜。</a:t>
            </a:r>
            <a:endParaRPr lang="en-US" altLang="zh-TW" sz="1800" dirty="0">
              <a:ea typeface="微軟正黑體" panose="020B0604030504040204" pitchFamily="34" charset="-120"/>
            </a:endParaRPr>
          </a:p>
          <a:p>
            <a:pPr>
              <a:spcBef>
                <a:spcPts val="1200"/>
              </a:spcBef>
            </a:pPr>
            <a:r>
              <a:rPr lang="zh-TW" altLang="en-US" sz="3200" dirty="0">
                <a:solidFill>
                  <a:srgbClr val="FF0000"/>
                </a:solidFill>
                <a:ea typeface="微軟正黑體" panose="020B0604030504040204" pitchFamily="34" charset="-120"/>
              </a:rPr>
              <a:t>被通知參加現場登記分發</a:t>
            </a:r>
            <a:r>
              <a:rPr lang="zh-TW" altLang="en-US" sz="3200" dirty="0">
                <a:ea typeface="微軟正黑體" panose="020B0604030504040204" pitchFamily="34" charset="-120"/>
              </a:rPr>
              <a:t>之學生於指定時間至所報名招生學校參加現場登記分發報到，由各招生學校依「超額比序總積分」以及「同分比序積分項目順序」所排定之分發順位，依序分發選科錄取</a:t>
            </a:r>
            <a:endParaRPr lang="en-US" altLang="zh-TW" sz="3200" dirty="0">
              <a:ea typeface="微軟正黑體" panose="020B0604030504040204" pitchFamily="34" charset="-120"/>
            </a:endParaRPr>
          </a:p>
          <a:p>
            <a:pPr>
              <a:spcBef>
                <a:spcPts val="1200"/>
              </a:spcBef>
            </a:pPr>
            <a:r>
              <a:rPr lang="zh-TW" altLang="en-US" sz="3200" dirty="0">
                <a:ea typeface="微軟正黑體" panose="020B0604030504040204" pitchFamily="34" charset="-120"/>
              </a:rPr>
              <a:t>分發作業至各科組招生</a:t>
            </a:r>
            <a:r>
              <a:rPr lang="zh-TW" altLang="en-US" sz="3200" dirty="0">
                <a:solidFill>
                  <a:srgbClr val="FF0000"/>
                </a:solidFill>
                <a:ea typeface="微軟正黑體" panose="020B0604030504040204" pitchFamily="34" charset="-120"/>
              </a:rPr>
              <a:t>名額額滿</a:t>
            </a:r>
            <a:r>
              <a:rPr lang="zh-TW" altLang="en-US" sz="3200" dirty="0">
                <a:ea typeface="微軟正黑體" panose="020B0604030504040204" pitchFamily="34" charset="-120"/>
              </a:rPr>
              <a:t>或</a:t>
            </a:r>
            <a:r>
              <a:rPr lang="zh-TW" altLang="en-US" sz="3200" dirty="0">
                <a:solidFill>
                  <a:srgbClr val="FF0000"/>
                </a:solidFill>
                <a:ea typeface="微軟正黑體" panose="020B0604030504040204" pitchFamily="34" charset="-120"/>
              </a:rPr>
              <a:t>已無可分發學生</a:t>
            </a:r>
            <a:r>
              <a:rPr lang="zh-TW" altLang="en-US" sz="3200" dirty="0">
                <a:ea typeface="微軟正黑體" panose="020B0604030504040204" pitchFamily="34" charset="-120"/>
              </a:rPr>
              <a:t>為止</a:t>
            </a:r>
            <a:endParaRPr lang="en-US" altLang="zh-TW" sz="3200" dirty="0">
              <a:ea typeface="微軟正黑體" panose="020B0604030504040204" pitchFamily="34" charset="-120"/>
            </a:endParaRPr>
          </a:p>
          <a:p>
            <a:endParaRPr lang="en-US" altLang="zh-TW" sz="1800" dirty="0">
              <a:ea typeface="微軟正黑體" panose="020B0604030504040204" pitchFamily="34" charset="-120"/>
            </a:endParaRPr>
          </a:p>
        </p:txBody>
      </p:sp>
    </p:spTree>
    <p:extLst>
      <p:ext uri="{BB962C8B-B14F-4D97-AF65-F5344CB8AC3E}">
        <p14:creationId xmlns:p14="http://schemas.microsoft.com/office/powerpoint/2010/main" val="18427526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群組 9">
            <a:extLst>
              <a:ext uri="{FF2B5EF4-FFF2-40B4-BE49-F238E27FC236}">
                <a16:creationId xmlns:a16="http://schemas.microsoft.com/office/drawing/2014/main" id="{285B929B-3BDC-48FB-8133-0EEE76214C39}"/>
              </a:ext>
            </a:extLst>
          </p:cNvPr>
          <p:cNvGrpSpPr/>
          <p:nvPr/>
        </p:nvGrpSpPr>
        <p:grpSpPr>
          <a:xfrm>
            <a:off x="-966" y="-48054"/>
            <a:ext cx="11214399" cy="698450"/>
            <a:chOff x="-967" y="-39262"/>
            <a:chExt cx="9795745" cy="698450"/>
          </a:xfrm>
        </p:grpSpPr>
        <p:grpSp>
          <p:nvGrpSpPr>
            <p:cNvPr id="11" name="群組 10">
              <a:extLst>
                <a:ext uri="{FF2B5EF4-FFF2-40B4-BE49-F238E27FC236}">
                  <a16:creationId xmlns:a16="http://schemas.microsoft.com/office/drawing/2014/main" id="{AC192EEF-E6FF-4C99-9F4D-D56C0DA6DB5C}"/>
                </a:ext>
              </a:extLst>
            </p:cNvPr>
            <p:cNvGrpSpPr/>
            <p:nvPr/>
          </p:nvGrpSpPr>
          <p:grpSpPr>
            <a:xfrm>
              <a:off x="576" y="12962"/>
              <a:ext cx="9794202" cy="605449"/>
              <a:chOff x="501" y="12962"/>
              <a:chExt cx="8579589" cy="605449"/>
            </a:xfrm>
          </p:grpSpPr>
          <p:sp>
            <p:nvSpPr>
              <p:cNvPr id="13" name="圓角化同側角落矩形 103">
                <a:extLst>
                  <a:ext uri="{FF2B5EF4-FFF2-40B4-BE49-F238E27FC236}">
                    <a16:creationId xmlns:a16="http://schemas.microsoft.com/office/drawing/2014/main" id="{45C00C2C-47AE-44B4-AEE6-9C63450A59F6}"/>
                  </a:ext>
                </a:extLst>
              </p:cNvPr>
              <p:cNvSpPr/>
              <p:nvPr/>
            </p:nvSpPr>
            <p:spPr>
              <a:xfrm rot="16200000" flipH="1">
                <a:off x="3987571" y="-3974108"/>
                <a:ext cx="605449" cy="8579589"/>
              </a:xfrm>
              <a:prstGeom prst="round2SameRect">
                <a:avLst>
                  <a:gd name="adj1" fmla="val 0"/>
                  <a:gd name="adj2" fmla="val 50000"/>
                </a:avLst>
              </a:prstGeom>
              <a:gradFill flip="none" rotWithShape="1">
                <a:gsLst>
                  <a:gs pos="0">
                    <a:srgbClr val="FEDEEC"/>
                  </a:gs>
                  <a:gs pos="48000">
                    <a:srgbClr val="FC79B2"/>
                  </a:gs>
                  <a:gs pos="60000">
                    <a:srgbClr val="FC79B2"/>
                  </a:gs>
                  <a:gs pos="100000">
                    <a:srgbClr val="FEDEEC"/>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14" name="圓角化同側角落矩形 104">
                <a:extLst>
                  <a:ext uri="{FF2B5EF4-FFF2-40B4-BE49-F238E27FC236}">
                    <a16:creationId xmlns:a16="http://schemas.microsoft.com/office/drawing/2014/main" id="{681A5915-0E3A-4F17-A488-DBB7095B0679}"/>
                  </a:ext>
                </a:extLst>
              </p:cNvPr>
              <p:cNvSpPr/>
              <p:nvPr/>
            </p:nvSpPr>
            <p:spPr>
              <a:xfrm rot="16200000" flipH="1">
                <a:off x="4036808" y="-3855886"/>
                <a:ext cx="508000" cy="8334556"/>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12" name="Google Shape;446;p38">
              <a:extLst>
                <a:ext uri="{FF2B5EF4-FFF2-40B4-BE49-F238E27FC236}">
                  <a16:creationId xmlns:a16="http://schemas.microsoft.com/office/drawing/2014/main" id="{3C73BFDD-1386-4966-A1C9-4E741169C74C}"/>
                </a:ext>
              </a:extLst>
            </p:cNvPr>
            <p:cNvSpPr txBox="1">
              <a:spLocks/>
            </p:cNvSpPr>
            <p:nvPr/>
          </p:nvSpPr>
          <p:spPr>
            <a:xfrm>
              <a:off x="-967" y="-39262"/>
              <a:ext cx="9664224"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肆、北、中、南區五專聯合免試入學</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「超額比序總積分」採計項目</a:t>
              </a:r>
              <a:endParaRPr lang="en-US" dirty="0"/>
            </a:p>
          </p:txBody>
        </p:sp>
      </p:grpSp>
      <p:sp>
        <p:nvSpPr>
          <p:cNvPr id="15" name="圓角矩形 7">
            <a:extLst>
              <a:ext uri="{FF2B5EF4-FFF2-40B4-BE49-F238E27FC236}">
                <a16:creationId xmlns:a16="http://schemas.microsoft.com/office/drawing/2014/main" id="{30609994-FAC2-4C54-A1E8-7F9E18705C55}"/>
              </a:ext>
            </a:extLst>
          </p:cNvPr>
          <p:cNvSpPr/>
          <p:nvPr/>
        </p:nvSpPr>
        <p:spPr bwMode="auto">
          <a:xfrm>
            <a:off x="3167555" y="874212"/>
            <a:ext cx="7056784" cy="3566160"/>
          </a:xfrm>
          <a:prstGeom prst="roundRect">
            <a:avLst>
              <a:gd name="adj" fmla="val 1353"/>
            </a:avLst>
          </a:prstGeom>
          <a:solidFill>
            <a:srgbClr val="FFCCCC"/>
          </a:solidFill>
          <a:ln w="9525">
            <a:noFill/>
            <a:round/>
            <a:headEnd/>
            <a:tailEnd type="triangle" w="med" len="med"/>
          </a:ln>
          <a:effectLst>
            <a:outerShdw blurRad="44450" dist="76200" dir="3000000" algn="ctr">
              <a:srgbClr val="000000">
                <a:alpha val="32000"/>
              </a:srgbClr>
            </a:outerShdw>
          </a:effectLst>
        </p:spPr>
        <p:txBody>
          <a:bodyPr rtlCol="0" anchor="ctr"/>
          <a:lstStyle/>
          <a:p>
            <a:pPr algn="ctr"/>
            <a:endParaRPr lang="zh-TW" altLang="en-US"/>
          </a:p>
        </p:txBody>
      </p:sp>
      <p:sp>
        <p:nvSpPr>
          <p:cNvPr id="16" name="圓角矩形 5">
            <a:extLst>
              <a:ext uri="{FF2B5EF4-FFF2-40B4-BE49-F238E27FC236}">
                <a16:creationId xmlns:a16="http://schemas.microsoft.com/office/drawing/2014/main" id="{77FAE393-A2AE-4486-84D0-BAFC16593E9E}"/>
              </a:ext>
            </a:extLst>
          </p:cNvPr>
          <p:cNvSpPr/>
          <p:nvPr/>
        </p:nvSpPr>
        <p:spPr bwMode="auto">
          <a:xfrm>
            <a:off x="2011088" y="749080"/>
            <a:ext cx="1253472" cy="3816424"/>
          </a:xfrm>
          <a:prstGeom prst="roundRect">
            <a:avLst/>
          </a:prstGeom>
          <a:gradFill flip="none" rotWithShape="1">
            <a:gsLst>
              <a:gs pos="0">
                <a:srgbClr val="FF8989">
                  <a:shade val="30000"/>
                  <a:satMod val="115000"/>
                </a:srgbClr>
              </a:gs>
              <a:gs pos="50000">
                <a:srgbClr val="FF8989">
                  <a:shade val="67500"/>
                  <a:satMod val="115000"/>
                </a:srgbClr>
              </a:gs>
              <a:gs pos="100000">
                <a:srgbClr val="FF8989">
                  <a:shade val="100000"/>
                  <a:satMod val="115000"/>
                </a:srgbClr>
              </a:gs>
            </a:gsLst>
            <a:lin ang="10800000" scaled="1"/>
            <a:tileRect/>
          </a:gradFill>
          <a:ln w="9525">
            <a:noFill/>
            <a:round/>
            <a:headEnd/>
            <a:tailEnd type="triangle" w="med" len="med"/>
          </a:ln>
          <a:effectLst/>
          <a:scene3d>
            <a:camera prst="orthographicFront">
              <a:rot lat="0" lon="0" rev="0"/>
            </a:camera>
            <a:lightRig rig="balanced" dir="t">
              <a:rot lat="0" lon="0" rev="8700000"/>
            </a:lightRig>
          </a:scene3d>
          <a:sp3d>
            <a:bevelT w="190500" h="38100"/>
          </a:sp3d>
        </p:spPr>
        <p:txBody>
          <a:bodyPr rtlCol="0" anchor="ctr"/>
          <a:lstStyle/>
          <a:p>
            <a:pPr algn="ctr"/>
            <a:endParaRPr lang="zh-TW" altLang="en-US"/>
          </a:p>
        </p:txBody>
      </p:sp>
      <p:graphicFrame>
        <p:nvGraphicFramePr>
          <p:cNvPr id="17" name="表格 16">
            <a:extLst>
              <a:ext uri="{FF2B5EF4-FFF2-40B4-BE49-F238E27FC236}">
                <a16:creationId xmlns:a16="http://schemas.microsoft.com/office/drawing/2014/main" id="{E0E30A20-01BD-491C-ABE6-6A3371D4C353}"/>
              </a:ext>
            </a:extLst>
          </p:cNvPr>
          <p:cNvGraphicFramePr>
            <a:graphicFrameLocks noGrp="1"/>
          </p:cNvGraphicFramePr>
          <p:nvPr>
            <p:extLst>
              <p:ext uri="{D42A27DB-BD31-4B8C-83A1-F6EECF244321}">
                <p14:modId xmlns:p14="http://schemas.microsoft.com/office/powerpoint/2010/main" val="1901492967"/>
              </p:ext>
            </p:extLst>
          </p:nvPr>
        </p:nvGraphicFramePr>
        <p:xfrm>
          <a:off x="2008239" y="919932"/>
          <a:ext cx="8079272" cy="3474720"/>
        </p:xfrm>
        <a:graphic>
          <a:graphicData uri="http://schemas.openxmlformats.org/drawingml/2006/table">
            <a:tbl>
              <a:tblPr firstRow="1" bandRow="1">
                <a:tableStyleId>{5C22544A-7EE6-4342-B048-85BDC9FD1C3A}</a:tableStyleId>
              </a:tblPr>
              <a:tblGrid>
                <a:gridCol w="1259709">
                  <a:extLst>
                    <a:ext uri="{9D8B030D-6E8A-4147-A177-3AD203B41FA5}">
                      <a16:colId xmlns:a16="http://schemas.microsoft.com/office/drawing/2014/main" val="20000"/>
                    </a:ext>
                  </a:extLst>
                </a:gridCol>
                <a:gridCol w="6819563">
                  <a:extLst>
                    <a:ext uri="{9D8B030D-6E8A-4147-A177-3AD203B41FA5}">
                      <a16:colId xmlns:a16="http://schemas.microsoft.com/office/drawing/2014/main" val="20001"/>
                    </a:ext>
                  </a:extLst>
                </a:gridCol>
              </a:tblGrid>
              <a:tr h="370840">
                <a:tc rowSpan="7">
                  <a:txBody>
                    <a:bodyPr/>
                    <a:lstStyle/>
                    <a:p>
                      <a:pPr algn="ctr"/>
                      <a:r>
                        <a:rPr lang="zh-TW" altLang="en-US" sz="3200" dirty="0">
                          <a:latin typeface="Times New Roman" pitchFamily="18" charset="0"/>
                          <a:ea typeface="微軟正黑體" pitchFamily="34" charset="-120"/>
                          <a:cs typeface="Times New Roman" pitchFamily="18" charset="0"/>
                        </a:rPr>
                        <a:t>採</a:t>
                      </a:r>
                      <a:endParaRPr lang="en-US" altLang="zh-TW" sz="3200" dirty="0">
                        <a:latin typeface="Times New Roman" pitchFamily="18" charset="0"/>
                        <a:ea typeface="微軟正黑體" pitchFamily="34" charset="-120"/>
                        <a:cs typeface="Times New Roman" pitchFamily="18" charset="0"/>
                      </a:endParaRPr>
                    </a:p>
                    <a:p>
                      <a:pPr algn="ctr"/>
                      <a:r>
                        <a:rPr lang="zh-TW" altLang="en-US" sz="3200" dirty="0">
                          <a:latin typeface="Times New Roman" pitchFamily="18" charset="0"/>
                          <a:ea typeface="微軟正黑體" pitchFamily="34" charset="-120"/>
                          <a:cs typeface="Times New Roman" pitchFamily="18" charset="0"/>
                        </a:rPr>
                        <a:t>計</a:t>
                      </a:r>
                      <a:endParaRPr lang="en-US" altLang="zh-TW" sz="3200" dirty="0">
                        <a:latin typeface="Times New Roman" pitchFamily="18" charset="0"/>
                        <a:ea typeface="微軟正黑體" pitchFamily="34" charset="-120"/>
                        <a:cs typeface="Times New Roman" pitchFamily="18" charset="0"/>
                      </a:endParaRPr>
                    </a:p>
                    <a:p>
                      <a:pPr algn="ctr"/>
                      <a:r>
                        <a:rPr lang="zh-TW" altLang="en-US" sz="3200" dirty="0">
                          <a:latin typeface="Times New Roman" pitchFamily="18" charset="0"/>
                          <a:ea typeface="微軟正黑體" pitchFamily="34" charset="-120"/>
                          <a:cs typeface="Times New Roman" pitchFamily="18" charset="0"/>
                        </a:rPr>
                        <a:t>項</a:t>
                      </a:r>
                      <a:endParaRPr lang="en-US" altLang="zh-TW" sz="3200" dirty="0">
                        <a:latin typeface="Times New Roman" pitchFamily="18" charset="0"/>
                        <a:ea typeface="微軟正黑體" pitchFamily="34" charset="-120"/>
                        <a:cs typeface="Times New Roman" pitchFamily="18" charset="0"/>
                      </a:endParaRPr>
                    </a:p>
                    <a:p>
                      <a:pPr algn="ctr"/>
                      <a:r>
                        <a:rPr lang="zh-TW" altLang="en-US" sz="3200" dirty="0">
                          <a:latin typeface="Times New Roman" pitchFamily="18" charset="0"/>
                          <a:ea typeface="微軟正黑體" pitchFamily="34" charset="-120"/>
                          <a:cs typeface="Times New Roman" pitchFamily="18" charset="0"/>
                        </a:rPr>
                        <a:t>目</a:t>
                      </a:r>
                      <a:endParaRPr lang="en-US" altLang="zh-TW" sz="3200" dirty="0">
                        <a:latin typeface="Times New Roman" pitchFamily="18" charset="0"/>
                        <a:ea typeface="微軟正黑體" pitchFamily="34" charset="-120"/>
                        <a:cs typeface="Times New Roman" pitchFamily="18"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 eaLnBrk="1" hangingPunct="1">
                        <a:spcBef>
                          <a:spcPts val="1200"/>
                        </a:spcBef>
                      </a:pPr>
                      <a:r>
                        <a:rPr lang="zh-TW" altLang="en-US" sz="2400" b="0" dirty="0">
                          <a:solidFill>
                            <a:schemeClr val="tx1"/>
                          </a:solidFill>
                          <a:latin typeface="Times New Roman" pitchFamily="18" charset="0"/>
                          <a:ea typeface="微軟正黑體" pitchFamily="34" charset="-120"/>
                          <a:cs typeface="Times New Roman" pitchFamily="18" charset="0"/>
                        </a:rPr>
                        <a:t>多元學習表現</a:t>
                      </a:r>
                      <a:endParaRPr lang="en-US" altLang="zh-TW" sz="2400" b="0" dirty="0">
                        <a:solidFill>
                          <a:schemeClr val="tx1"/>
                        </a:solidFill>
                        <a:latin typeface="Times New Roman" pitchFamily="18" charset="0"/>
                        <a:ea typeface="微軟正黑體" pitchFamily="34" charset="-120"/>
                        <a:cs typeface="Times New Roman" pitchFamily="18" charset="0"/>
                      </a:endParaRPr>
                    </a:p>
                    <a:p>
                      <a:pPr marL="0" indent="0" algn="just" eaLnBrk="1" hangingPunct="1">
                        <a:spcBef>
                          <a:spcPts val="0"/>
                        </a:spcBef>
                        <a:buNone/>
                      </a:pPr>
                      <a:r>
                        <a:rPr lang="en-US" altLang="zh-TW" sz="1800" b="0" dirty="0">
                          <a:solidFill>
                            <a:schemeClr val="tx1"/>
                          </a:solidFill>
                          <a:latin typeface="Times New Roman" pitchFamily="18" charset="0"/>
                          <a:ea typeface="微軟正黑體" pitchFamily="34" charset="-120"/>
                          <a:cs typeface="Times New Roman" pitchFamily="18" charset="0"/>
                        </a:rPr>
                        <a:t>(</a:t>
                      </a:r>
                      <a:r>
                        <a:rPr lang="zh-TW" altLang="en-US" sz="1800" b="0" dirty="0">
                          <a:solidFill>
                            <a:schemeClr val="tx1"/>
                          </a:solidFill>
                          <a:latin typeface="Times New Roman" pitchFamily="18" charset="0"/>
                          <a:ea typeface="微軟正黑體" pitchFamily="34" charset="-120"/>
                          <a:cs typeface="Times New Roman" pitchFamily="18" charset="0"/>
                        </a:rPr>
                        <a:t>含服務學習、競賽、日常生活表現評量、體適能</a:t>
                      </a:r>
                      <a:r>
                        <a:rPr lang="en-US" altLang="zh-TW" sz="1800" b="0" dirty="0">
                          <a:solidFill>
                            <a:schemeClr val="tx1"/>
                          </a:solidFill>
                          <a:latin typeface="Times New Roman" pitchFamily="18" charset="0"/>
                          <a:ea typeface="微軟正黑體" pitchFamily="34" charset="-120"/>
                          <a:cs typeface="Times New Roman" pitchFamily="18" charset="0"/>
                        </a:rPr>
                        <a:t>)</a:t>
                      </a:r>
                      <a:endParaRPr lang="zh-TW" altLang="en-US" sz="1800" b="0" dirty="0">
                        <a:solidFill>
                          <a:schemeClr val="tx1"/>
                        </a:solidFill>
                        <a:latin typeface="Times New Roman" pitchFamily="18" charset="0"/>
                        <a:ea typeface="微軟正黑體" pitchFamily="34" charset="-120"/>
                        <a:cs typeface="Times New Roman" pitchFamily="18" charset="0"/>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vMerge="1">
                  <a:txBody>
                    <a:bodyPr/>
                    <a:lstStyle/>
                    <a:p>
                      <a:endParaRPr lang="zh-TW" altLang="en-US" dirty="0"/>
                    </a:p>
                  </a:txBody>
                  <a:tcPr/>
                </a:tc>
                <a:tc>
                  <a:txBody>
                    <a:bodyPr/>
                    <a:lstStyle/>
                    <a:p>
                      <a:r>
                        <a:rPr lang="zh-TW" altLang="en-US" sz="2400" b="1" dirty="0">
                          <a:solidFill>
                            <a:srgbClr val="FF0000"/>
                          </a:solidFill>
                          <a:latin typeface="Times New Roman" pitchFamily="18" charset="0"/>
                          <a:ea typeface="微軟正黑體" pitchFamily="34" charset="-120"/>
                          <a:cs typeface="Times New Roman" pitchFamily="18" charset="0"/>
                        </a:rPr>
                        <a:t>技藝優良</a:t>
                      </a:r>
                    </a:p>
                  </a:txBody>
                  <a:tcPr>
                    <a:lnL w="381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vMerge="1">
                  <a:txBody>
                    <a:bodyPr/>
                    <a:lstStyle/>
                    <a:p>
                      <a:endParaRPr lang="zh-TW" altLang="en-US" dirty="0"/>
                    </a:p>
                  </a:txBody>
                  <a:tcPr/>
                </a:tc>
                <a:tc>
                  <a:txBody>
                    <a:bodyPr/>
                    <a:lstStyle/>
                    <a:p>
                      <a:r>
                        <a:rPr lang="zh-TW" altLang="en-US" sz="2400" dirty="0">
                          <a:solidFill>
                            <a:schemeClr val="tx1"/>
                          </a:solidFill>
                          <a:latin typeface="Times New Roman" pitchFamily="18" charset="0"/>
                          <a:ea typeface="微軟正黑體" pitchFamily="34" charset="-120"/>
                          <a:cs typeface="Times New Roman" pitchFamily="18" charset="0"/>
                        </a:rPr>
                        <a:t>弱勢身分</a:t>
                      </a:r>
                    </a:p>
                  </a:txBody>
                  <a:tcPr>
                    <a:lnL w="381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0840">
                <a:tc vMerge="1">
                  <a:txBody>
                    <a:bodyPr/>
                    <a:lstStyle/>
                    <a:p>
                      <a:endParaRPr lang="zh-TW" altLang="en-US" dirty="0"/>
                    </a:p>
                  </a:txBody>
                  <a:tcPr/>
                </a:tc>
                <a:tc>
                  <a:txBody>
                    <a:bodyPr/>
                    <a:lstStyle/>
                    <a:p>
                      <a:r>
                        <a:rPr lang="zh-TW" altLang="en-US" sz="2400" dirty="0">
                          <a:solidFill>
                            <a:schemeClr val="tx1"/>
                          </a:solidFill>
                          <a:latin typeface="Times New Roman" pitchFamily="18" charset="0"/>
                          <a:ea typeface="微軟正黑體" pitchFamily="34" charset="-120"/>
                          <a:cs typeface="Times New Roman" pitchFamily="18" charset="0"/>
                        </a:rPr>
                        <a:t>均衡學習</a:t>
                      </a:r>
                    </a:p>
                  </a:txBody>
                  <a:tcPr>
                    <a:lnL w="381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70840">
                <a:tc vMerge="1">
                  <a:txBody>
                    <a:bodyPr/>
                    <a:lstStyle/>
                    <a:p>
                      <a:endParaRPr lang="zh-TW" altLang="en-US" dirty="0"/>
                    </a:p>
                  </a:txBody>
                  <a:tcPr/>
                </a:tc>
                <a:tc>
                  <a:txBody>
                    <a:bodyPr/>
                    <a:lstStyle/>
                    <a:p>
                      <a:r>
                        <a:rPr lang="zh-TW" altLang="en-US" sz="2400" dirty="0">
                          <a:solidFill>
                            <a:schemeClr val="tx1"/>
                          </a:solidFill>
                          <a:latin typeface="Times New Roman" pitchFamily="18" charset="0"/>
                          <a:ea typeface="微軟正黑體" pitchFamily="34" charset="-120"/>
                          <a:cs typeface="Times New Roman" pitchFamily="18" charset="0"/>
                        </a:rPr>
                        <a:t>適性輔導</a:t>
                      </a:r>
                    </a:p>
                  </a:txBody>
                  <a:tcPr>
                    <a:lnL w="381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70840">
                <a:tc vMerge="1">
                  <a:txBody>
                    <a:bodyPr/>
                    <a:lstStyle/>
                    <a:p>
                      <a:endParaRPr lang="zh-TW" altLang="en-US" dirty="0"/>
                    </a:p>
                  </a:txBody>
                  <a:tcPr/>
                </a:tc>
                <a:tc>
                  <a:txBody>
                    <a:bodyPr/>
                    <a:lstStyle/>
                    <a:p>
                      <a:r>
                        <a:rPr lang="zh-TW" altLang="en-US" sz="2400" dirty="0">
                          <a:solidFill>
                            <a:schemeClr val="tx1"/>
                          </a:solidFill>
                          <a:latin typeface="Times New Roman" pitchFamily="18" charset="0"/>
                          <a:ea typeface="微軟正黑體" pitchFamily="34" charset="-120"/>
                          <a:cs typeface="Times New Roman" pitchFamily="18" charset="0"/>
                        </a:rPr>
                        <a:t>國中教育會考</a:t>
                      </a:r>
                    </a:p>
                  </a:txBody>
                  <a:tcPr>
                    <a:lnL w="381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70840">
                <a:tc vMerge="1">
                  <a:txBody>
                    <a:bodyPr/>
                    <a:lstStyle/>
                    <a:p>
                      <a:endParaRPr lang="zh-TW" altLang="en-US" dirty="0"/>
                    </a:p>
                  </a:txBody>
                  <a:tcPr/>
                </a:tc>
                <a:tc>
                  <a:txBody>
                    <a:bodyPr/>
                    <a:lstStyle/>
                    <a:p>
                      <a:r>
                        <a:rPr lang="zh-TW" altLang="en-US" sz="2400" dirty="0">
                          <a:solidFill>
                            <a:schemeClr val="tx1"/>
                          </a:solidFill>
                          <a:latin typeface="Times New Roman" pitchFamily="18" charset="0"/>
                          <a:ea typeface="微軟正黑體" pitchFamily="34" charset="-120"/>
                          <a:cs typeface="Times New Roman" pitchFamily="18" charset="0"/>
                        </a:rPr>
                        <a:t>其他</a:t>
                      </a:r>
                      <a:r>
                        <a:rPr lang="en-US" altLang="zh-TW" sz="1800" dirty="0">
                          <a:solidFill>
                            <a:schemeClr val="tx1"/>
                          </a:solidFill>
                          <a:latin typeface="Times New Roman" pitchFamily="18" charset="0"/>
                          <a:ea typeface="微軟正黑體" pitchFamily="34" charset="-120"/>
                          <a:cs typeface="Times New Roman" pitchFamily="18" charset="0"/>
                        </a:rPr>
                        <a:t>(</a:t>
                      </a:r>
                      <a:r>
                        <a:rPr lang="zh-TW" altLang="en-US" sz="1800" dirty="0">
                          <a:solidFill>
                            <a:schemeClr val="tx1"/>
                          </a:solidFill>
                          <a:latin typeface="Times New Roman" pitchFamily="18" charset="0"/>
                          <a:ea typeface="微軟正黑體" pitchFamily="34" charset="-120"/>
                          <a:cs typeface="Times New Roman" pitchFamily="18" charset="0"/>
                        </a:rPr>
                        <a:t>招生學校自訂項目</a:t>
                      </a:r>
                      <a:r>
                        <a:rPr lang="en-US" altLang="zh-TW" sz="1800" dirty="0">
                          <a:solidFill>
                            <a:schemeClr val="tx1"/>
                          </a:solidFill>
                          <a:latin typeface="Times New Roman" pitchFamily="18" charset="0"/>
                          <a:ea typeface="微軟正黑體" pitchFamily="34" charset="-120"/>
                          <a:cs typeface="Times New Roman" pitchFamily="18" charset="0"/>
                        </a:rPr>
                        <a:t>)</a:t>
                      </a:r>
                      <a:endParaRPr lang="zh-TW" altLang="en-US" sz="1800" dirty="0">
                        <a:solidFill>
                          <a:schemeClr val="tx1"/>
                        </a:solidFill>
                        <a:latin typeface="Times New Roman" pitchFamily="18" charset="0"/>
                        <a:ea typeface="微軟正黑體" pitchFamily="34" charset="-120"/>
                        <a:cs typeface="Times New Roman" pitchFamily="18" charset="0"/>
                      </a:endParaRPr>
                    </a:p>
                  </a:txBody>
                  <a:tcPr>
                    <a:lnL w="381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sp>
        <p:nvSpPr>
          <p:cNvPr id="19" name="矩形 2">
            <a:extLst>
              <a:ext uri="{FF2B5EF4-FFF2-40B4-BE49-F238E27FC236}">
                <a16:creationId xmlns:a16="http://schemas.microsoft.com/office/drawing/2014/main" id="{1F1011CD-BA47-15BC-4D96-AC4AF112D328}"/>
              </a:ext>
            </a:extLst>
          </p:cNvPr>
          <p:cNvSpPr>
            <a:spLocks noChangeArrowheads="1"/>
          </p:cNvSpPr>
          <p:nvPr/>
        </p:nvSpPr>
        <p:spPr bwMode="auto">
          <a:xfrm>
            <a:off x="2086814" y="4803953"/>
            <a:ext cx="8137525" cy="170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just" eaLnBrk="1" hangingPunct="1">
              <a:spcBef>
                <a:spcPts val="1200"/>
              </a:spcBef>
            </a:pPr>
            <a:r>
              <a:rPr kumimoji="0" lang="zh-TW" altLang="en-US" sz="2400" dirty="0">
                <a:solidFill>
                  <a:srgbClr val="000000"/>
                </a:solidFill>
                <a:latin typeface="Times New Roman" panose="02020603050405020304" pitchFamily="18" charset="0"/>
                <a:ea typeface="微軟正黑體" panose="020B0604030504040204" pitchFamily="34" charset="-120"/>
                <a:cs typeface="Times New Roman" panose="02020603050405020304" pitchFamily="18" charset="0"/>
              </a:rPr>
              <a:t>各招生學校訂定各項目積分採計</a:t>
            </a:r>
            <a:r>
              <a:rPr kumimoji="0" lang="zh-TW" altLang="en-US" sz="24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權重</a:t>
            </a:r>
            <a:r>
              <a:rPr kumimoji="0" lang="zh-TW" altLang="en-US" sz="2400" dirty="0">
                <a:solidFill>
                  <a:srgbClr val="000000"/>
                </a:solidFill>
                <a:latin typeface="Times New Roman" panose="02020603050405020304" pitchFamily="18" charset="0"/>
                <a:ea typeface="微軟正黑體" panose="020B0604030504040204" pitchFamily="34" charset="-120"/>
                <a:cs typeface="Times New Roman" panose="02020603050405020304" pitchFamily="18" charset="0"/>
              </a:rPr>
              <a:t>及同分比序項目</a:t>
            </a:r>
            <a:r>
              <a:rPr kumimoji="0" lang="zh-TW" altLang="en-US" sz="24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順序</a:t>
            </a:r>
            <a:r>
              <a:rPr kumimoji="0" lang="zh-TW" altLang="en-US" sz="2400" dirty="0">
                <a:solidFill>
                  <a:srgbClr val="000000"/>
                </a:solidFill>
                <a:latin typeface="Times New Roman" panose="02020603050405020304" pitchFamily="18" charset="0"/>
                <a:ea typeface="微軟正黑體" panose="020B0604030504040204" pitchFamily="34" charset="-120"/>
                <a:cs typeface="Times New Roman" panose="02020603050405020304" pitchFamily="18" charset="0"/>
              </a:rPr>
              <a:t>，依此計算各項目積分所得之超額比序總積分與分發順位。</a:t>
            </a:r>
          </a:p>
          <a:p>
            <a:pPr algn="just" eaLnBrk="1" hangingPunct="1">
              <a:spcBef>
                <a:spcPts val="1200"/>
              </a:spcBef>
            </a:pPr>
            <a:r>
              <a:rPr kumimoji="0" lang="zh-TW" altLang="en-US" sz="2400" dirty="0">
                <a:solidFill>
                  <a:srgbClr val="000000"/>
                </a:solidFill>
                <a:latin typeface="Times New Roman" panose="02020603050405020304" pitchFamily="18" charset="0"/>
                <a:ea typeface="微軟正黑體" panose="020B0604030504040204" pitchFamily="34" charset="-120"/>
                <a:cs typeface="Times New Roman" panose="02020603050405020304" pitchFamily="18" charset="0"/>
              </a:rPr>
              <a:t>各項積分計算須</a:t>
            </a:r>
            <a:r>
              <a:rPr kumimoji="0" lang="zh-TW" altLang="en-US" sz="24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達</a:t>
            </a:r>
            <a:r>
              <a:rPr kumimoji="0" lang="zh-TW" altLang="en-US" sz="2400" dirty="0">
                <a:solidFill>
                  <a:srgbClr val="000000"/>
                </a:solidFill>
                <a:latin typeface="Times New Roman" panose="02020603050405020304" pitchFamily="18" charset="0"/>
                <a:ea typeface="微軟正黑體" panose="020B0604030504040204" pitchFamily="34" charset="-120"/>
                <a:cs typeface="Times New Roman" panose="02020603050405020304" pitchFamily="18" charset="0"/>
              </a:rPr>
              <a:t>門檻始採計，不能四捨五入。</a:t>
            </a:r>
            <a:endParaRPr kumimoji="0" lang="en-US" altLang="zh-TW" sz="2400" dirty="0">
              <a:solidFill>
                <a:srgbClr val="000000"/>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12835737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群組 9">
            <a:extLst>
              <a:ext uri="{FF2B5EF4-FFF2-40B4-BE49-F238E27FC236}">
                <a16:creationId xmlns:a16="http://schemas.microsoft.com/office/drawing/2014/main" id="{285B929B-3BDC-48FB-8133-0EEE76214C39}"/>
              </a:ext>
            </a:extLst>
          </p:cNvPr>
          <p:cNvGrpSpPr/>
          <p:nvPr/>
        </p:nvGrpSpPr>
        <p:grpSpPr>
          <a:xfrm>
            <a:off x="-967" y="-48054"/>
            <a:ext cx="10701051" cy="698450"/>
            <a:chOff x="-967" y="-39262"/>
            <a:chExt cx="9795745" cy="698450"/>
          </a:xfrm>
        </p:grpSpPr>
        <p:grpSp>
          <p:nvGrpSpPr>
            <p:cNvPr id="11" name="群組 10">
              <a:extLst>
                <a:ext uri="{FF2B5EF4-FFF2-40B4-BE49-F238E27FC236}">
                  <a16:creationId xmlns:a16="http://schemas.microsoft.com/office/drawing/2014/main" id="{AC192EEF-E6FF-4C99-9F4D-D56C0DA6DB5C}"/>
                </a:ext>
              </a:extLst>
            </p:cNvPr>
            <p:cNvGrpSpPr/>
            <p:nvPr/>
          </p:nvGrpSpPr>
          <p:grpSpPr>
            <a:xfrm>
              <a:off x="576" y="12962"/>
              <a:ext cx="9794202" cy="605449"/>
              <a:chOff x="501" y="12962"/>
              <a:chExt cx="8579589" cy="605449"/>
            </a:xfrm>
          </p:grpSpPr>
          <p:sp>
            <p:nvSpPr>
              <p:cNvPr id="13" name="圓角化同側角落矩形 103">
                <a:extLst>
                  <a:ext uri="{FF2B5EF4-FFF2-40B4-BE49-F238E27FC236}">
                    <a16:creationId xmlns:a16="http://schemas.microsoft.com/office/drawing/2014/main" id="{45C00C2C-47AE-44B4-AEE6-9C63450A59F6}"/>
                  </a:ext>
                </a:extLst>
              </p:cNvPr>
              <p:cNvSpPr/>
              <p:nvPr/>
            </p:nvSpPr>
            <p:spPr>
              <a:xfrm rot="16200000" flipH="1">
                <a:off x="3987571" y="-3974108"/>
                <a:ext cx="605449" cy="8579589"/>
              </a:xfrm>
              <a:prstGeom prst="round2SameRect">
                <a:avLst>
                  <a:gd name="adj1" fmla="val 0"/>
                  <a:gd name="adj2" fmla="val 50000"/>
                </a:avLst>
              </a:prstGeom>
              <a:gradFill flip="none" rotWithShape="1">
                <a:gsLst>
                  <a:gs pos="0">
                    <a:srgbClr val="FEDEEC"/>
                  </a:gs>
                  <a:gs pos="48000">
                    <a:srgbClr val="FC79B2"/>
                  </a:gs>
                  <a:gs pos="60000">
                    <a:srgbClr val="FC79B2"/>
                  </a:gs>
                  <a:gs pos="100000">
                    <a:srgbClr val="FEDEEC"/>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14" name="圓角化同側角落矩形 104">
                <a:extLst>
                  <a:ext uri="{FF2B5EF4-FFF2-40B4-BE49-F238E27FC236}">
                    <a16:creationId xmlns:a16="http://schemas.microsoft.com/office/drawing/2014/main" id="{681A5915-0E3A-4F17-A488-DBB7095B0679}"/>
                  </a:ext>
                </a:extLst>
              </p:cNvPr>
              <p:cNvSpPr/>
              <p:nvPr/>
            </p:nvSpPr>
            <p:spPr>
              <a:xfrm rot="16200000" flipH="1">
                <a:off x="4036808" y="-3855886"/>
                <a:ext cx="508000" cy="8334556"/>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12" name="Google Shape;446;p38">
              <a:extLst>
                <a:ext uri="{FF2B5EF4-FFF2-40B4-BE49-F238E27FC236}">
                  <a16:creationId xmlns:a16="http://schemas.microsoft.com/office/drawing/2014/main" id="{3C73BFDD-1386-4966-A1C9-4E741169C74C}"/>
                </a:ext>
              </a:extLst>
            </p:cNvPr>
            <p:cNvSpPr txBox="1">
              <a:spLocks/>
            </p:cNvSpPr>
            <p:nvPr/>
          </p:nvSpPr>
          <p:spPr>
            <a:xfrm>
              <a:off x="-967" y="-39262"/>
              <a:ext cx="9664224"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肆、北、中、南區五專聯合免試入學</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積分採計項目與權重範例</a:t>
              </a:r>
              <a:endParaRPr lang="en-US" dirty="0"/>
            </a:p>
          </p:txBody>
        </p:sp>
      </p:grpSp>
      <p:grpSp>
        <p:nvGrpSpPr>
          <p:cNvPr id="23" name="群組 22"/>
          <p:cNvGrpSpPr/>
          <p:nvPr/>
        </p:nvGrpSpPr>
        <p:grpSpPr>
          <a:xfrm>
            <a:off x="1390652" y="765175"/>
            <a:ext cx="9408584" cy="5976938"/>
            <a:chOff x="1390652" y="765175"/>
            <a:chExt cx="9408584" cy="5976938"/>
          </a:xfrm>
        </p:grpSpPr>
        <p:pic>
          <p:nvPicPr>
            <p:cNvPr id="24" name="Picture 9">
              <a:extLst>
                <a:ext uri="{FF2B5EF4-FFF2-40B4-BE49-F238E27FC236}">
                  <a16:creationId xmlns:a16="http://schemas.microsoft.com/office/drawing/2014/main" id="{3692D43B-5BDB-FEA2-3A7A-05637E69A1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0652" y="765175"/>
              <a:ext cx="8820149" cy="5976938"/>
            </a:xfrm>
            <a:prstGeom prst="rect">
              <a:avLst/>
            </a:prstGeom>
            <a:noFill/>
            <a:extLst>
              <a:ext uri="{909E8E84-426E-40DD-AFC4-6F175D3DCCD1}">
                <a14:hiddenFill xmlns:a14="http://schemas.microsoft.com/office/drawing/2010/main">
                  <a:solidFill>
                    <a:srgbClr val="FFFFFF"/>
                  </a:solidFill>
                </a14:hiddenFill>
              </a:ext>
            </a:extLst>
          </p:spPr>
        </p:pic>
        <p:grpSp>
          <p:nvGrpSpPr>
            <p:cNvPr id="25" name="群組 24"/>
            <p:cNvGrpSpPr/>
            <p:nvPr/>
          </p:nvGrpSpPr>
          <p:grpSpPr>
            <a:xfrm>
              <a:off x="3790952" y="3716338"/>
              <a:ext cx="7008284" cy="2654300"/>
              <a:chOff x="3790952" y="3716338"/>
              <a:chExt cx="7008284" cy="2654300"/>
            </a:xfrm>
          </p:grpSpPr>
          <p:sp>
            <p:nvSpPr>
              <p:cNvPr id="26" name="矩形 1">
                <a:extLst>
                  <a:ext uri="{FF2B5EF4-FFF2-40B4-BE49-F238E27FC236}">
                    <a16:creationId xmlns:a16="http://schemas.microsoft.com/office/drawing/2014/main" id="{2D42C9F4-1789-CF13-1BC0-A8C209C7884A}"/>
                  </a:ext>
                </a:extLst>
              </p:cNvPr>
              <p:cNvSpPr>
                <a:spLocks noChangeArrowheads="1"/>
              </p:cNvSpPr>
              <p:nvPr/>
            </p:nvSpPr>
            <p:spPr bwMode="auto">
              <a:xfrm>
                <a:off x="3790952" y="4076703"/>
                <a:ext cx="480483" cy="1152525"/>
              </a:xfrm>
              <a:prstGeom prst="rect">
                <a:avLst/>
              </a:prstGeom>
              <a:noFill/>
              <a:ln w="381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0" fontAlgn="base" hangingPunct="0">
                  <a:spcBef>
                    <a:spcPct val="0"/>
                  </a:spcBef>
                  <a:spcAft>
                    <a:spcPct val="0"/>
                  </a:spcAft>
                  <a:buFontTx/>
                  <a:buNone/>
                </a:pPr>
                <a:endParaRPr kumimoji="1" lang="zh-TW" altLang="en-US" sz="1800">
                  <a:solidFill>
                    <a:prstClr val="black"/>
                  </a:solidFill>
                  <a:latin typeface="微軟正黑體" panose="020B0604030504040204" pitchFamily="34" charset="-120"/>
                  <a:ea typeface="微軟正黑體" panose="020B0604030504040204" pitchFamily="34" charset="-120"/>
                </a:endParaRPr>
              </a:p>
            </p:txBody>
          </p:sp>
          <p:sp>
            <p:nvSpPr>
              <p:cNvPr id="27" name="矩形 5">
                <a:extLst>
                  <a:ext uri="{FF2B5EF4-FFF2-40B4-BE49-F238E27FC236}">
                    <a16:creationId xmlns:a16="http://schemas.microsoft.com/office/drawing/2014/main" id="{D088CCDA-2E3F-B796-7F4E-31E4B30BC054}"/>
                  </a:ext>
                </a:extLst>
              </p:cNvPr>
              <p:cNvSpPr>
                <a:spLocks noChangeArrowheads="1"/>
              </p:cNvSpPr>
              <p:nvPr/>
            </p:nvSpPr>
            <p:spPr bwMode="auto">
              <a:xfrm>
                <a:off x="4751919" y="4076703"/>
                <a:ext cx="5376333" cy="1800225"/>
              </a:xfrm>
              <a:prstGeom prst="rect">
                <a:avLst/>
              </a:prstGeom>
              <a:noFill/>
              <a:ln w="381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0" fontAlgn="base" hangingPunct="0">
                  <a:spcBef>
                    <a:spcPct val="0"/>
                  </a:spcBef>
                  <a:spcAft>
                    <a:spcPct val="0"/>
                  </a:spcAft>
                  <a:buFontTx/>
                  <a:buNone/>
                </a:pPr>
                <a:endParaRPr kumimoji="1" lang="zh-TW" altLang="en-US" sz="1800">
                  <a:solidFill>
                    <a:prstClr val="black"/>
                  </a:solidFill>
                  <a:latin typeface="微軟正黑體" panose="020B0604030504040204" pitchFamily="34" charset="-120"/>
                  <a:ea typeface="微軟正黑體" panose="020B0604030504040204" pitchFamily="34" charset="-120"/>
                </a:endParaRPr>
              </a:p>
            </p:txBody>
          </p:sp>
          <p:sp>
            <p:nvSpPr>
              <p:cNvPr id="28" name="文字方塊 2">
                <a:extLst>
                  <a:ext uri="{FF2B5EF4-FFF2-40B4-BE49-F238E27FC236}">
                    <a16:creationId xmlns:a16="http://schemas.microsoft.com/office/drawing/2014/main" id="{E3742F12-E3DD-F249-58BB-5EAB668318B0}"/>
                  </a:ext>
                </a:extLst>
              </p:cNvPr>
              <p:cNvSpPr txBox="1">
                <a:spLocks noChangeArrowheads="1"/>
              </p:cNvSpPr>
              <p:nvPr/>
            </p:nvSpPr>
            <p:spPr bwMode="auto">
              <a:xfrm>
                <a:off x="10128253" y="3716338"/>
                <a:ext cx="670983" cy="265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0" fontAlgn="base" hangingPunct="0">
                  <a:spcBef>
                    <a:spcPct val="0"/>
                  </a:spcBef>
                  <a:spcAft>
                    <a:spcPct val="0"/>
                  </a:spcAft>
                  <a:buFontTx/>
                  <a:buNone/>
                </a:pPr>
                <a:r>
                  <a:rPr kumimoji="1" lang="zh-TW" altLang="en-US" sz="2800" b="1">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學</a:t>
                </a:r>
                <a:endParaRPr kumimoji="1" lang="en-US" altLang="zh-TW" sz="2800" b="1">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a:p>
                <a:pPr algn="ctr" eaLnBrk="0" fontAlgn="base" hangingPunct="0">
                  <a:spcBef>
                    <a:spcPct val="0"/>
                  </a:spcBef>
                  <a:spcAft>
                    <a:spcPct val="0"/>
                  </a:spcAft>
                  <a:buFontTx/>
                  <a:buNone/>
                </a:pPr>
                <a:r>
                  <a:rPr kumimoji="1" lang="zh-TW" altLang="en-US" sz="2800" b="1">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校</a:t>
                </a:r>
                <a:endParaRPr kumimoji="1" lang="en-US" altLang="zh-TW" sz="2800" b="1">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a:p>
                <a:pPr algn="ctr" eaLnBrk="0" fontAlgn="base" hangingPunct="0">
                  <a:spcBef>
                    <a:spcPct val="0"/>
                  </a:spcBef>
                  <a:spcAft>
                    <a:spcPct val="0"/>
                  </a:spcAft>
                  <a:buFontTx/>
                  <a:buNone/>
                </a:pPr>
                <a:r>
                  <a:rPr kumimoji="1" lang="zh-TW" altLang="en-US" sz="2800" b="1">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自</a:t>
                </a:r>
                <a:endParaRPr kumimoji="1" lang="en-US" altLang="zh-TW" sz="2800" b="1">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a:p>
                <a:pPr algn="ctr" eaLnBrk="0" fontAlgn="base" hangingPunct="0">
                  <a:spcBef>
                    <a:spcPct val="0"/>
                  </a:spcBef>
                  <a:spcAft>
                    <a:spcPct val="0"/>
                  </a:spcAft>
                  <a:buFontTx/>
                  <a:buNone/>
                </a:pPr>
                <a:r>
                  <a:rPr kumimoji="1" lang="zh-TW" altLang="en-US" sz="2800" b="1">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訂</a:t>
                </a:r>
                <a:endParaRPr kumimoji="1" lang="en-US" altLang="zh-TW" sz="2800" b="1">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a:p>
                <a:pPr algn="ctr" eaLnBrk="0" fontAlgn="base" hangingPunct="0">
                  <a:spcBef>
                    <a:spcPct val="0"/>
                  </a:spcBef>
                  <a:spcAft>
                    <a:spcPct val="0"/>
                  </a:spcAft>
                  <a:buFontTx/>
                  <a:buNone/>
                </a:pPr>
                <a:r>
                  <a:rPr kumimoji="1" lang="zh-TW" altLang="en-US" sz="2800" b="1">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順</a:t>
                </a:r>
                <a:endParaRPr kumimoji="1" lang="en-US" altLang="zh-TW" sz="2800" b="1">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a:p>
                <a:pPr algn="ctr" eaLnBrk="0" fontAlgn="base" hangingPunct="0">
                  <a:spcBef>
                    <a:spcPct val="0"/>
                  </a:spcBef>
                  <a:spcAft>
                    <a:spcPct val="0"/>
                  </a:spcAft>
                  <a:buFontTx/>
                  <a:buNone/>
                </a:pPr>
                <a:r>
                  <a:rPr kumimoji="1" lang="zh-TW" altLang="en-US" sz="2800" b="1">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序</a:t>
                </a:r>
              </a:p>
            </p:txBody>
          </p:sp>
        </p:grpSp>
      </p:grpSp>
    </p:spTree>
    <p:extLst>
      <p:ext uri="{BB962C8B-B14F-4D97-AF65-F5344CB8AC3E}">
        <p14:creationId xmlns:p14="http://schemas.microsoft.com/office/powerpoint/2010/main" val="1656416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群組 9">
            <a:extLst>
              <a:ext uri="{FF2B5EF4-FFF2-40B4-BE49-F238E27FC236}">
                <a16:creationId xmlns:a16="http://schemas.microsoft.com/office/drawing/2014/main" id="{285B929B-3BDC-48FB-8133-0EEE76214C39}"/>
              </a:ext>
            </a:extLst>
          </p:cNvPr>
          <p:cNvGrpSpPr/>
          <p:nvPr/>
        </p:nvGrpSpPr>
        <p:grpSpPr>
          <a:xfrm>
            <a:off x="-967" y="-48054"/>
            <a:ext cx="10652925" cy="698450"/>
            <a:chOff x="-967" y="-39262"/>
            <a:chExt cx="9795745" cy="698450"/>
          </a:xfrm>
        </p:grpSpPr>
        <p:grpSp>
          <p:nvGrpSpPr>
            <p:cNvPr id="11" name="群組 10">
              <a:extLst>
                <a:ext uri="{FF2B5EF4-FFF2-40B4-BE49-F238E27FC236}">
                  <a16:creationId xmlns:a16="http://schemas.microsoft.com/office/drawing/2014/main" id="{AC192EEF-E6FF-4C99-9F4D-D56C0DA6DB5C}"/>
                </a:ext>
              </a:extLst>
            </p:cNvPr>
            <p:cNvGrpSpPr/>
            <p:nvPr/>
          </p:nvGrpSpPr>
          <p:grpSpPr>
            <a:xfrm>
              <a:off x="576" y="12962"/>
              <a:ext cx="9794202" cy="605449"/>
              <a:chOff x="501" y="12962"/>
              <a:chExt cx="8579589" cy="605449"/>
            </a:xfrm>
          </p:grpSpPr>
          <p:sp>
            <p:nvSpPr>
              <p:cNvPr id="13" name="圓角化同側角落矩形 103">
                <a:extLst>
                  <a:ext uri="{FF2B5EF4-FFF2-40B4-BE49-F238E27FC236}">
                    <a16:creationId xmlns:a16="http://schemas.microsoft.com/office/drawing/2014/main" id="{45C00C2C-47AE-44B4-AEE6-9C63450A59F6}"/>
                  </a:ext>
                </a:extLst>
              </p:cNvPr>
              <p:cNvSpPr/>
              <p:nvPr/>
            </p:nvSpPr>
            <p:spPr>
              <a:xfrm rot="16200000" flipH="1">
                <a:off x="3987571" y="-3974108"/>
                <a:ext cx="605449" cy="8579589"/>
              </a:xfrm>
              <a:prstGeom prst="round2SameRect">
                <a:avLst>
                  <a:gd name="adj1" fmla="val 0"/>
                  <a:gd name="adj2" fmla="val 50000"/>
                </a:avLst>
              </a:prstGeom>
              <a:gradFill flip="none" rotWithShape="1">
                <a:gsLst>
                  <a:gs pos="0">
                    <a:srgbClr val="FEDEEC"/>
                  </a:gs>
                  <a:gs pos="48000">
                    <a:srgbClr val="FC79B2"/>
                  </a:gs>
                  <a:gs pos="60000">
                    <a:srgbClr val="FC79B2"/>
                  </a:gs>
                  <a:gs pos="100000">
                    <a:srgbClr val="FEDEEC"/>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14" name="圓角化同側角落矩形 104">
                <a:extLst>
                  <a:ext uri="{FF2B5EF4-FFF2-40B4-BE49-F238E27FC236}">
                    <a16:creationId xmlns:a16="http://schemas.microsoft.com/office/drawing/2014/main" id="{681A5915-0E3A-4F17-A488-DBB7095B0679}"/>
                  </a:ext>
                </a:extLst>
              </p:cNvPr>
              <p:cNvSpPr/>
              <p:nvPr/>
            </p:nvSpPr>
            <p:spPr>
              <a:xfrm rot="16200000" flipH="1">
                <a:off x="4036808" y="-3855886"/>
                <a:ext cx="508000" cy="8334556"/>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12" name="Google Shape;446;p38">
              <a:extLst>
                <a:ext uri="{FF2B5EF4-FFF2-40B4-BE49-F238E27FC236}">
                  <a16:creationId xmlns:a16="http://schemas.microsoft.com/office/drawing/2014/main" id="{3C73BFDD-1386-4966-A1C9-4E741169C74C}"/>
                </a:ext>
              </a:extLst>
            </p:cNvPr>
            <p:cNvSpPr txBox="1">
              <a:spLocks/>
            </p:cNvSpPr>
            <p:nvPr/>
          </p:nvSpPr>
          <p:spPr>
            <a:xfrm>
              <a:off x="-967" y="-39262"/>
              <a:ext cx="9664224"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肆、北、中、南區五專聯合免試入學</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超額比序項目積分對照表</a:t>
              </a:r>
              <a:endParaRPr lang="en-US" dirty="0"/>
            </a:p>
          </p:txBody>
        </p:sp>
      </p:grpSp>
      <p:graphicFrame>
        <p:nvGraphicFramePr>
          <p:cNvPr id="7" name="內容版面配置區 4">
            <a:extLst>
              <a:ext uri="{FF2B5EF4-FFF2-40B4-BE49-F238E27FC236}">
                <a16:creationId xmlns:a16="http://schemas.microsoft.com/office/drawing/2014/main" id="{08B561EA-3B3A-4742-930E-49785748569E}"/>
              </a:ext>
            </a:extLst>
          </p:cNvPr>
          <p:cNvGraphicFramePr>
            <a:graphicFrameLocks/>
          </p:cNvGraphicFramePr>
          <p:nvPr>
            <p:extLst>
              <p:ext uri="{D42A27DB-BD31-4B8C-83A1-F6EECF244321}">
                <p14:modId xmlns:p14="http://schemas.microsoft.com/office/powerpoint/2010/main" val="1565671189"/>
              </p:ext>
            </p:extLst>
          </p:nvPr>
        </p:nvGraphicFramePr>
        <p:xfrm>
          <a:off x="1183107" y="754359"/>
          <a:ext cx="9825790" cy="5349282"/>
        </p:xfrm>
        <a:graphic>
          <a:graphicData uri="http://schemas.openxmlformats.org/drawingml/2006/table">
            <a:tbl>
              <a:tblPr firstRow="1" bandRow="1">
                <a:tableStyleId>{5940675A-B579-460E-94D1-54222C63F5DA}</a:tableStyleId>
              </a:tblPr>
              <a:tblGrid>
                <a:gridCol w="1387941">
                  <a:extLst>
                    <a:ext uri="{9D8B030D-6E8A-4147-A177-3AD203B41FA5}">
                      <a16:colId xmlns:a16="http://schemas.microsoft.com/office/drawing/2014/main" val="20000"/>
                    </a:ext>
                  </a:extLst>
                </a:gridCol>
                <a:gridCol w="1891439">
                  <a:extLst>
                    <a:ext uri="{9D8B030D-6E8A-4147-A177-3AD203B41FA5}">
                      <a16:colId xmlns:a16="http://schemas.microsoft.com/office/drawing/2014/main" val="20001"/>
                    </a:ext>
                  </a:extLst>
                </a:gridCol>
                <a:gridCol w="1117668">
                  <a:extLst>
                    <a:ext uri="{9D8B030D-6E8A-4147-A177-3AD203B41FA5}">
                      <a16:colId xmlns:a16="http://schemas.microsoft.com/office/drawing/2014/main" val="20002"/>
                    </a:ext>
                  </a:extLst>
                </a:gridCol>
                <a:gridCol w="1117668">
                  <a:extLst>
                    <a:ext uri="{9D8B030D-6E8A-4147-A177-3AD203B41FA5}">
                      <a16:colId xmlns:a16="http://schemas.microsoft.com/office/drawing/2014/main" val="20003"/>
                    </a:ext>
                  </a:extLst>
                </a:gridCol>
                <a:gridCol w="3181053">
                  <a:extLst>
                    <a:ext uri="{9D8B030D-6E8A-4147-A177-3AD203B41FA5}">
                      <a16:colId xmlns:a16="http://schemas.microsoft.com/office/drawing/2014/main" val="20004"/>
                    </a:ext>
                  </a:extLst>
                </a:gridCol>
                <a:gridCol w="1130021">
                  <a:extLst>
                    <a:ext uri="{9D8B030D-6E8A-4147-A177-3AD203B41FA5}">
                      <a16:colId xmlns:a16="http://schemas.microsoft.com/office/drawing/2014/main" val="20005"/>
                    </a:ext>
                  </a:extLst>
                </a:gridCol>
              </a:tblGrid>
              <a:tr h="1637562">
                <a:tc>
                  <a:txBody>
                    <a:bodyPr/>
                    <a:lstStyle/>
                    <a:p>
                      <a:pPr algn="ctr"/>
                      <a:r>
                        <a:rPr lang="zh-TW" altLang="en-US" sz="3300" spc="-300" dirty="0">
                          <a:latin typeface="Times New Roman" panose="02020603050405020304" pitchFamily="18" charset="0"/>
                          <a:ea typeface="微軟正黑體" panose="020B0604030504040204" pitchFamily="34" charset="-120"/>
                          <a:cs typeface="Times New Roman" panose="02020603050405020304" pitchFamily="18" charset="0"/>
                        </a:rPr>
                        <a:t>主項目</a:t>
                      </a:r>
                    </a:p>
                  </a:txBody>
                  <a:tcPr marL="109175" marR="109175" marT="54567" marB="54567" anchor="ctr">
                    <a:lnL w="12700" cmpd="sng">
                      <a:noFill/>
                    </a:lnL>
                    <a:lnR w="12700" cap="flat" cmpd="sng" algn="ctr">
                      <a:noFill/>
                      <a:prstDash val="dashDot"/>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tc>
                  <a:txBody>
                    <a:bodyPr/>
                    <a:lstStyle/>
                    <a:p>
                      <a:pPr algn="ctr"/>
                      <a:r>
                        <a:rPr lang="zh-TW" altLang="en-US" sz="3300" dirty="0">
                          <a:latin typeface="Times New Roman" panose="02020603050405020304" pitchFamily="18" charset="0"/>
                          <a:ea typeface="微軟正黑體" panose="020B0604030504040204" pitchFamily="34" charset="-120"/>
                          <a:cs typeface="Times New Roman" panose="02020603050405020304" pitchFamily="18" charset="0"/>
                        </a:rPr>
                        <a:t>分項目</a:t>
                      </a:r>
                    </a:p>
                  </a:txBody>
                  <a:tcPr marL="109175" marR="109175" marT="54567" marB="54567"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tc>
                  <a:txBody>
                    <a:bodyPr/>
                    <a:lstStyle/>
                    <a:p>
                      <a:pPr algn="ctr"/>
                      <a:r>
                        <a:rPr lang="zh-TW" altLang="en-US" sz="3300" dirty="0">
                          <a:latin typeface="Times New Roman" panose="02020603050405020304" pitchFamily="18" charset="0"/>
                          <a:ea typeface="微軟正黑體" panose="020B0604030504040204" pitchFamily="34" charset="-120"/>
                          <a:cs typeface="Times New Roman" panose="02020603050405020304" pitchFamily="18" charset="0"/>
                        </a:rPr>
                        <a:t>單項積分上限</a:t>
                      </a:r>
                    </a:p>
                  </a:txBody>
                  <a:tcPr marL="109175" marR="109175" marT="54567" marB="54567"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tc>
                  <a:txBody>
                    <a:bodyPr/>
                    <a:lstStyle/>
                    <a:p>
                      <a:pPr algn="ctr"/>
                      <a:r>
                        <a:rPr lang="zh-TW" altLang="en-US" sz="3300" dirty="0">
                          <a:latin typeface="Times New Roman" panose="02020603050405020304" pitchFamily="18" charset="0"/>
                          <a:ea typeface="微軟正黑體" panose="020B0604030504040204" pitchFamily="34" charset="-120"/>
                          <a:cs typeface="Times New Roman" panose="02020603050405020304" pitchFamily="18" charset="0"/>
                        </a:rPr>
                        <a:t>積分上限</a:t>
                      </a:r>
                    </a:p>
                  </a:txBody>
                  <a:tcPr marL="109175" marR="109175" marT="54567" marB="54567" anchor="ctr">
                    <a:lnL w="12700" cap="flat" cmpd="sng" algn="ctr">
                      <a:noFill/>
                      <a:prstDash val="dashDot"/>
                      <a:round/>
                      <a:headEnd type="none" w="med" len="med"/>
                      <a:tailEnd type="none" w="med" len="med"/>
                    </a:lnL>
                    <a:lnR w="381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tc>
                  <a:txBody>
                    <a:bodyPr/>
                    <a:lstStyle/>
                    <a:p>
                      <a:pPr algn="ctr"/>
                      <a:r>
                        <a:rPr lang="zh-TW" altLang="en-US" sz="3300" dirty="0">
                          <a:latin typeface="Times New Roman" panose="02020603050405020304" pitchFamily="18" charset="0"/>
                          <a:ea typeface="微軟正黑體" panose="020B0604030504040204" pitchFamily="34" charset="-120"/>
                          <a:cs typeface="Times New Roman" panose="02020603050405020304" pitchFamily="18" charset="0"/>
                        </a:rPr>
                        <a:t>主項目</a:t>
                      </a:r>
                    </a:p>
                  </a:txBody>
                  <a:tcPr marL="109175" marR="109175" marT="54567" marB="54567" anchor="ctr">
                    <a:lnL w="38100" cap="flat" cmpd="sng" algn="ctr">
                      <a:solidFill>
                        <a:schemeClr val="tx1"/>
                      </a:solidFill>
                      <a:prstDash val="solid"/>
                      <a:round/>
                      <a:headEnd type="none" w="med" len="med"/>
                      <a:tailEnd type="none" w="med" len="med"/>
                    </a:lnL>
                    <a:lnR w="12700" cap="flat" cmpd="sng" algn="ctr">
                      <a:noFill/>
                      <a:prstDash val="dashDot"/>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tc>
                  <a:txBody>
                    <a:bodyPr/>
                    <a:lstStyle/>
                    <a:p>
                      <a:pPr algn="ctr"/>
                      <a:r>
                        <a:rPr lang="zh-TW" altLang="en-US" sz="3300" dirty="0">
                          <a:latin typeface="Times New Roman" panose="02020603050405020304" pitchFamily="18" charset="0"/>
                          <a:ea typeface="微軟正黑體" panose="020B0604030504040204" pitchFamily="34" charset="-120"/>
                          <a:cs typeface="Times New Roman" panose="02020603050405020304" pitchFamily="18" charset="0"/>
                        </a:rPr>
                        <a:t>積分上限</a:t>
                      </a:r>
                    </a:p>
                  </a:txBody>
                  <a:tcPr marL="109175" marR="109175" marT="54567" marB="54567" anchor="ctr">
                    <a:lnL w="12700" cap="flat" cmpd="sng" algn="ctr">
                      <a:noFill/>
                      <a:prstDash val="dashDot"/>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extLst>
                  <a:ext uri="{0D108BD9-81ED-4DB2-BD59-A6C34878D82A}">
                    <a16:rowId xmlns:a16="http://schemas.microsoft.com/office/drawing/2014/main" val="10000"/>
                  </a:ext>
                </a:extLst>
              </a:tr>
              <a:tr h="618620">
                <a:tc rowSpan="8">
                  <a:txBody>
                    <a:bodyPr/>
                    <a:lstStyle/>
                    <a:p>
                      <a:pPr algn="ctr"/>
                      <a:r>
                        <a:rPr lang="zh-TW" altLang="en-US" sz="3300" dirty="0">
                          <a:latin typeface="Times New Roman" panose="02020603050405020304" pitchFamily="18" charset="0"/>
                          <a:ea typeface="微軟正黑體" panose="020B0604030504040204" pitchFamily="34" charset="-120"/>
                          <a:cs typeface="Times New Roman" panose="02020603050405020304" pitchFamily="18" charset="0"/>
                        </a:rPr>
                        <a:t>多元</a:t>
                      </a:r>
                      <a:endParaRPr lang="en-US" altLang="zh-TW" sz="3300" dirty="0">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zh-TW" altLang="en-US" sz="3300" dirty="0">
                          <a:latin typeface="Times New Roman" panose="02020603050405020304" pitchFamily="18" charset="0"/>
                          <a:ea typeface="微軟正黑體" panose="020B0604030504040204" pitchFamily="34" charset="-120"/>
                          <a:cs typeface="Times New Roman" panose="02020603050405020304" pitchFamily="18" charset="0"/>
                        </a:rPr>
                        <a:t>學習</a:t>
                      </a:r>
                      <a:endParaRPr lang="en-US" altLang="zh-TW" sz="3300" dirty="0">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zh-TW" altLang="en-US" sz="3300" dirty="0">
                          <a:latin typeface="Times New Roman" panose="02020603050405020304" pitchFamily="18" charset="0"/>
                          <a:ea typeface="微軟正黑體" panose="020B0604030504040204" pitchFamily="34" charset="-120"/>
                          <a:cs typeface="Times New Roman" panose="02020603050405020304" pitchFamily="18" charset="0"/>
                        </a:rPr>
                        <a:t>表現</a:t>
                      </a:r>
                    </a:p>
                  </a:txBody>
                  <a:tcPr marL="109175" marR="109175" marT="54588" marB="54588"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CCFF66"/>
                    </a:solidFill>
                  </a:tcPr>
                </a:tc>
                <a:tc rowSpan="2">
                  <a:txBody>
                    <a:bodyPr/>
                    <a:lstStyle/>
                    <a:p>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競賽</a:t>
                      </a:r>
                    </a:p>
                  </a:txBody>
                  <a:tcPr marL="109175" marR="109175" marT="54567" marB="54567"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7</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L="109175" marR="109175" marT="54567" marB="54567"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8">
                  <a:txBody>
                    <a:bodyPr/>
                    <a:lstStyle/>
                    <a:p>
                      <a:pPr algn="ctr"/>
                      <a:r>
                        <a:rPr lang="en-US" altLang="zh-TW" sz="3300" dirty="0">
                          <a:latin typeface="Times New Roman" panose="02020603050405020304" pitchFamily="18" charset="0"/>
                          <a:ea typeface="微軟正黑體" panose="020B0604030504040204" pitchFamily="34" charset="-120"/>
                          <a:cs typeface="Times New Roman" panose="02020603050405020304" pitchFamily="18" charset="0"/>
                        </a:rPr>
                        <a:t>16</a:t>
                      </a:r>
                      <a:r>
                        <a:rPr lang="zh-TW" altLang="en-US" sz="33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L="109175" marR="109175" marT="54588" marB="54588" anchor="ctr">
                    <a:lnL w="12700" cap="flat" cmpd="sng" algn="ctr">
                      <a:noFill/>
                      <a:prstDash val="dashDot"/>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zh-TW" altLang="en-US" sz="3300" dirty="0">
                          <a:latin typeface="Times New Roman" panose="02020603050405020304" pitchFamily="18" charset="0"/>
                          <a:ea typeface="微軟正黑體" panose="020B0604030504040204" pitchFamily="34" charset="-120"/>
                          <a:cs typeface="Times New Roman" panose="02020603050405020304" pitchFamily="18" charset="0"/>
                        </a:rPr>
                        <a:t>技藝優良</a:t>
                      </a:r>
                    </a:p>
                  </a:txBody>
                  <a:tcPr marL="109175" marR="109175" marT="54567" marB="54567">
                    <a:lnL w="38100" cap="flat" cmpd="sng" algn="ctr">
                      <a:solidFill>
                        <a:schemeClr val="tx1"/>
                      </a:solidFill>
                      <a:prstDash val="solid"/>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66"/>
                    </a:solidFill>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L="109175" marR="109175" marT="54567" marB="54567"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84894">
                <a:tc vMerge="1">
                  <a:txBody>
                    <a:bodyPr/>
                    <a:lstStyle/>
                    <a:p>
                      <a:endParaRPr lang="zh-TW" altLang="en-US" sz="2800" dirty="0">
                        <a:latin typeface="Arial Unicode MS" pitchFamily="34" charset="-120"/>
                        <a:ea typeface="Arial Unicode MS" pitchFamily="34" charset="-120"/>
                        <a:cs typeface="Arial Unicode MS" pitchFamily="34" charset="-120"/>
                      </a:endParaRPr>
                    </a:p>
                  </a:txBody>
                  <a:tcPr anchor="ctr"/>
                </a:tc>
                <a:tc vMerge="1">
                  <a:txBody>
                    <a:bodyPr/>
                    <a:lstStyle/>
                    <a:p>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3" marB="45703"/>
                </a:tc>
                <a:tc vMerge="1">
                  <a:txBody>
                    <a:bodyPr/>
                    <a:lstStyle/>
                    <a:p>
                      <a:pPr algn="ct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3" marB="45703" anchor="ctr"/>
                </a:tc>
                <a:tc vMerge="1">
                  <a:txBody>
                    <a:bodyPr/>
                    <a:lstStyle/>
                    <a:p>
                      <a:pPr algn="ctr"/>
                      <a:endParaRPr lang="zh-TW" altLang="en-US" sz="2800" dirty="0"/>
                    </a:p>
                  </a:txBody>
                  <a:tcPr anchor="ctr"/>
                </a:tc>
                <a:tc rowSpan="2">
                  <a:txBody>
                    <a:bodyPr/>
                    <a:lstStyle/>
                    <a:p>
                      <a:r>
                        <a:rPr lang="zh-TW" altLang="en-US" sz="3300" dirty="0">
                          <a:latin typeface="Times New Roman" panose="02020603050405020304" pitchFamily="18" charset="0"/>
                          <a:ea typeface="微軟正黑體" panose="020B0604030504040204" pitchFamily="34" charset="-120"/>
                          <a:cs typeface="Times New Roman" panose="02020603050405020304" pitchFamily="18" charset="0"/>
                        </a:rPr>
                        <a:t>弱勢身分</a:t>
                      </a:r>
                    </a:p>
                  </a:txBody>
                  <a:tcPr marL="109175" marR="109175" marT="54588" marB="54588">
                    <a:lnL w="38100" cap="flat" cmpd="sng" algn="ctr">
                      <a:solidFill>
                        <a:schemeClr val="tx1"/>
                      </a:solidFill>
                      <a:prstDash val="solid"/>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rowSpan="2">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L="109175" marR="109175" marT="54588" marB="54588"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33726">
                <a:tc vMerge="1">
                  <a:txBody>
                    <a:bodyPr/>
                    <a:lstStyle/>
                    <a:p>
                      <a:endParaRPr lang="zh-TW" altLang="en-US"/>
                    </a:p>
                  </a:txBody>
                  <a:tcPr/>
                </a:tc>
                <a:tc rowSpan="2">
                  <a:txBody>
                    <a:bodyPr/>
                    <a:lstStyle/>
                    <a:p>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服務學習</a:t>
                      </a:r>
                    </a:p>
                  </a:txBody>
                  <a:tcPr marL="109175" marR="109175" marT="54567" marB="54567"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7</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L="109175" marR="109175" marT="54567" marB="54567"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0003"/>
                  </a:ext>
                </a:extLst>
              </a:tr>
              <a:tr h="84894">
                <a:tc vMerge="1">
                  <a:txBody>
                    <a:bodyPr/>
                    <a:lstStyle/>
                    <a:p>
                      <a:endParaRPr lang="zh-TW" altLang="en-US" sz="2800" dirty="0">
                        <a:latin typeface="Arial Unicode MS" pitchFamily="34" charset="-120"/>
                        <a:ea typeface="Arial Unicode MS" pitchFamily="34" charset="-120"/>
                        <a:cs typeface="Arial Unicode MS" pitchFamily="34" charset="-120"/>
                      </a:endParaRPr>
                    </a:p>
                  </a:txBody>
                  <a:tcPr anchor="ctr"/>
                </a:tc>
                <a:tc vMerge="1">
                  <a:txBody>
                    <a:bodyPr/>
                    <a:lstStyle/>
                    <a:p>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3" marB="45703"/>
                </a:tc>
                <a:tc vMerge="1">
                  <a:txBody>
                    <a:bodyPr/>
                    <a:lstStyle/>
                    <a:p>
                      <a:pPr algn="ct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3" marB="45703" anchor="ctr"/>
                </a:tc>
                <a:tc vMerge="1">
                  <a:txBody>
                    <a:bodyPr/>
                    <a:lstStyle/>
                    <a:p>
                      <a:pPr algn="ctr"/>
                      <a:endParaRPr lang="zh-TW" altLang="en-US" sz="2800" dirty="0"/>
                    </a:p>
                  </a:txBody>
                  <a:tcPr anchor="ctr"/>
                </a:tc>
                <a:tc rowSpan="2">
                  <a:txBody>
                    <a:bodyPr/>
                    <a:lstStyle/>
                    <a:p>
                      <a:r>
                        <a:rPr lang="zh-TW" altLang="en-US" sz="3300" dirty="0">
                          <a:latin typeface="Times New Roman" panose="02020603050405020304" pitchFamily="18" charset="0"/>
                          <a:ea typeface="微軟正黑體" panose="020B0604030504040204" pitchFamily="34" charset="-120"/>
                          <a:cs typeface="Times New Roman" panose="02020603050405020304" pitchFamily="18" charset="0"/>
                        </a:rPr>
                        <a:t>均衡學習</a:t>
                      </a:r>
                    </a:p>
                  </a:txBody>
                  <a:tcPr marL="109175" marR="109175" marT="54588" marB="54588" anchor="ctr">
                    <a:lnL w="38100" cap="flat" cmpd="sng" algn="ctr">
                      <a:solidFill>
                        <a:schemeClr val="tx1"/>
                      </a:solidFill>
                      <a:prstDash val="solid"/>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66"/>
                    </a:solidFill>
                  </a:tcPr>
                </a:tc>
                <a:tc rowSpan="2">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6</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L="109175" marR="109175" marT="54588" marB="54588"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33726">
                <a:tc vMerge="1">
                  <a:txBody>
                    <a:bodyPr/>
                    <a:lstStyle/>
                    <a:p>
                      <a:endParaRPr lang="zh-TW" altLang="en-US"/>
                    </a:p>
                  </a:txBody>
                  <a:tcPr/>
                </a:tc>
                <a:tc rowSpan="2">
                  <a:txBody>
                    <a:bodyPr/>
                    <a:lstStyle/>
                    <a:p>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日常生活表現評量</a:t>
                      </a:r>
                    </a:p>
                  </a:txBody>
                  <a:tcPr marL="109175" marR="109175" marT="54567" marB="54567"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4</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L="109175" marR="109175" marT="54567" marB="54567"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0005"/>
                  </a:ext>
                </a:extLst>
              </a:tr>
              <a:tr h="618620">
                <a:tc vMerge="1">
                  <a:txBody>
                    <a:bodyPr/>
                    <a:lstStyle/>
                    <a:p>
                      <a:endParaRPr lang="zh-TW" altLang="en-US" sz="2800" dirty="0">
                        <a:latin typeface="Arial Unicode MS" pitchFamily="34" charset="-120"/>
                        <a:ea typeface="Arial Unicode MS" pitchFamily="34" charset="-120"/>
                        <a:cs typeface="Arial Unicode MS" pitchFamily="34" charset="-120"/>
                      </a:endParaRPr>
                    </a:p>
                  </a:txBody>
                  <a:tcPr anchor="ctr"/>
                </a:tc>
                <a:tc vMerge="1">
                  <a:txBody>
                    <a:bodyPr/>
                    <a:lstStyle/>
                    <a:p>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3" marB="45703"/>
                </a:tc>
                <a:tc vMerge="1">
                  <a:txBody>
                    <a:bodyPr/>
                    <a:lstStyle/>
                    <a:p>
                      <a:pPr algn="ct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3" marB="45703" anchor="ctr"/>
                </a:tc>
                <a:tc vMerge="1">
                  <a:txBody>
                    <a:bodyPr/>
                    <a:lstStyle/>
                    <a:p>
                      <a:pPr algn="ctr"/>
                      <a:endParaRPr lang="zh-TW" altLang="en-US" sz="2800" dirty="0"/>
                    </a:p>
                  </a:txBody>
                  <a:tcPr anchor="ctr"/>
                </a:tc>
                <a:tc>
                  <a:txBody>
                    <a:bodyPr/>
                    <a:lstStyle/>
                    <a:p>
                      <a:r>
                        <a:rPr lang="zh-TW" altLang="en-US" sz="3300" dirty="0">
                          <a:latin typeface="Times New Roman" panose="02020603050405020304" pitchFamily="18" charset="0"/>
                          <a:ea typeface="微軟正黑體" panose="020B0604030504040204" pitchFamily="34" charset="-120"/>
                          <a:cs typeface="Times New Roman" panose="02020603050405020304" pitchFamily="18" charset="0"/>
                        </a:rPr>
                        <a:t>適性輔導</a:t>
                      </a:r>
                    </a:p>
                  </a:txBody>
                  <a:tcPr marL="109175" marR="109175" marT="54567" marB="54567">
                    <a:lnL w="38100" cap="flat" cmpd="sng" algn="ctr">
                      <a:solidFill>
                        <a:schemeClr val="tx1"/>
                      </a:solidFill>
                      <a:prstDash val="solid"/>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L="109175" marR="109175" marT="54567" marB="54567"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618620">
                <a:tc vMerge="1">
                  <a:txBody>
                    <a:bodyPr/>
                    <a:lstStyle/>
                    <a:p>
                      <a:endParaRPr lang="zh-TW" altLang="en-US" sz="2800" dirty="0">
                        <a:latin typeface="Arial Unicode MS" pitchFamily="34" charset="-120"/>
                        <a:ea typeface="Arial Unicode MS" pitchFamily="34" charset="-120"/>
                        <a:cs typeface="Arial Unicode MS" pitchFamily="34" charset="-120"/>
                      </a:endParaRPr>
                    </a:p>
                  </a:txBody>
                  <a:tcPr anchor="ctr"/>
                </a:tc>
                <a:tc rowSpan="2">
                  <a:txBody>
                    <a:bodyPr/>
                    <a:lstStyle/>
                    <a:p>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體適能</a:t>
                      </a:r>
                    </a:p>
                  </a:txBody>
                  <a:tcPr marL="109175" marR="109175" marT="54567" marB="54567"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rowSpan="2">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6</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L="109175" marR="109175" marT="54567" marB="54567"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vMerge="1">
                  <a:txBody>
                    <a:bodyPr/>
                    <a:lstStyle/>
                    <a:p>
                      <a:pPr algn="ctr"/>
                      <a:endParaRPr lang="zh-TW" altLang="en-US" sz="2800" dirty="0"/>
                    </a:p>
                  </a:txBody>
                  <a:tcPr anchor="ctr"/>
                </a:tc>
                <a:tc>
                  <a:txBody>
                    <a:bodyPr/>
                    <a:lstStyle/>
                    <a:p>
                      <a:r>
                        <a:rPr lang="zh-TW" altLang="en-US" sz="3300" dirty="0">
                          <a:latin typeface="Times New Roman" panose="02020603050405020304" pitchFamily="18" charset="0"/>
                          <a:ea typeface="微軟正黑體" panose="020B0604030504040204" pitchFamily="34" charset="-120"/>
                          <a:cs typeface="Times New Roman" panose="02020603050405020304" pitchFamily="18" charset="0"/>
                        </a:rPr>
                        <a:t>國中教育會考</a:t>
                      </a:r>
                    </a:p>
                  </a:txBody>
                  <a:tcPr marL="109175" marR="109175" marT="54567" marB="54567">
                    <a:lnL w="38100" cap="flat" cmpd="sng" algn="ctr">
                      <a:solidFill>
                        <a:schemeClr val="tx1"/>
                      </a:solidFill>
                      <a:prstDash val="solid"/>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66"/>
                    </a:solidFill>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15</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L="109175" marR="109175" marT="54567" marB="54567"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618620">
                <a:tc vMerge="1">
                  <a:txBody>
                    <a:bodyPr/>
                    <a:lstStyle/>
                    <a:p>
                      <a:endParaRPr lang="zh-TW" altLang="en-US" sz="2800" dirty="0">
                        <a:latin typeface="Arial Unicode MS" pitchFamily="34" charset="-120"/>
                        <a:ea typeface="Arial Unicode MS" pitchFamily="34" charset="-120"/>
                        <a:cs typeface="Arial Unicode MS" pitchFamily="34" charset="-120"/>
                      </a:endParaRPr>
                    </a:p>
                  </a:txBody>
                  <a:tcPr anchor="ctr"/>
                </a:tc>
                <a:tc vMerge="1">
                  <a:txBody>
                    <a:bodyPr/>
                    <a:lstStyle/>
                    <a:p>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3" marB="45703"/>
                </a:tc>
                <a:tc vMerge="1">
                  <a:txBody>
                    <a:bodyPr/>
                    <a:lstStyle/>
                    <a:p>
                      <a:pPr algn="ct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3" marB="45703" anchor="ctr"/>
                </a:tc>
                <a:tc vMerge="1">
                  <a:txBody>
                    <a:bodyPr/>
                    <a:lstStyle/>
                    <a:p>
                      <a:pPr algn="ctr"/>
                      <a:endParaRPr lang="zh-TW" altLang="en-US" sz="2800" dirty="0"/>
                    </a:p>
                  </a:txBody>
                  <a:tcPr anchor="ctr"/>
                </a:tc>
                <a:tc>
                  <a:txBody>
                    <a:bodyPr/>
                    <a:lstStyle/>
                    <a:p>
                      <a:r>
                        <a:rPr lang="zh-TW" altLang="en-US" sz="3300" dirty="0">
                          <a:latin typeface="Times New Roman" panose="02020603050405020304" pitchFamily="18" charset="0"/>
                          <a:ea typeface="微軟正黑體" panose="020B0604030504040204" pitchFamily="34" charset="-120"/>
                          <a:cs typeface="Times New Roman" panose="02020603050405020304" pitchFamily="18" charset="0"/>
                        </a:rPr>
                        <a:t>其他</a:t>
                      </a:r>
                    </a:p>
                  </a:txBody>
                  <a:tcPr marL="109175" marR="109175" marT="54567" marB="54567">
                    <a:lnL w="38100" cap="flat" cmpd="sng" algn="ctr">
                      <a:solidFill>
                        <a:schemeClr val="tx1"/>
                      </a:solidFill>
                      <a:prstDash val="solid"/>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CCECFF"/>
                    </a:solidFill>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L="109175" marR="109175" marT="54567" marB="54567"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5188146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群組 9">
            <a:extLst>
              <a:ext uri="{FF2B5EF4-FFF2-40B4-BE49-F238E27FC236}">
                <a16:creationId xmlns:a16="http://schemas.microsoft.com/office/drawing/2014/main" id="{285B929B-3BDC-48FB-8133-0EEE76214C39}"/>
              </a:ext>
            </a:extLst>
          </p:cNvPr>
          <p:cNvGrpSpPr/>
          <p:nvPr/>
        </p:nvGrpSpPr>
        <p:grpSpPr>
          <a:xfrm>
            <a:off x="-967" y="-48054"/>
            <a:ext cx="10701051" cy="698450"/>
            <a:chOff x="-967" y="-39262"/>
            <a:chExt cx="9795745" cy="698450"/>
          </a:xfrm>
        </p:grpSpPr>
        <p:grpSp>
          <p:nvGrpSpPr>
            <p:cNvPr id="11" name="群組 10">
              <a:extLst>
                <a:ext uri="{FF2B5EF4-FFF2-40B4-BE49-F238E27FC236}">
                  <a16:creationId xmlns:a16="http://schemas.microsoft.com/office/drawing/2014/main" id="{AC192EEF-E6FF-4C99-9F4D-D56C0DA6DB5C}"/>
                </a:ext>
              </a:extLst>
            </p:cNvPr>
            <p:cNvGrpSpPr/>
            <p:nvPr/>
          </p:nvGrpSpPr>
          <p:grpSpPr>
            <a:xfrm>
              <a:off x="576" y="12962"/>
              <a:ext cx="9794202" cy="605449"/>
              <a:chOff x="501" y="12962"/>
              <a:chExt cx="8579589" cy="605449"/>
            </a:xfrm>
          </p:grpSpPr>
          <p:sp>
            <p:nvSpPr>
              <p:cNvPr id="13" name="圓角化同側角落矩形 103">
                <a:extLst>
                  <a:ext uri="{FF2B5EF4-FFF2-40B4-BE49-F238E27FC236}">
                    <a16:creationId xmlns:a16="http://schemas.microsoft.com/office/drawing/2014/main" id="{45C00C2C-47AE-44B4-AEE6-9C63450A59F6}"/>
                  </a:ext>
                </a:extLst>
              </p:cNvPr>
              <p:cNvSpPr/>
              <p:nvPr/>
            </p:nvSpPr>
            <p:spPr>
              <a:xfrm rot="16200000" flipH="1">
                <a:off x="3987571" y="-3974108"/>
                <a:ext cx="605449" cy="8579589"/>
              </a:xfrm>
              <a:prstGeom prst="round2SameRect">
                <a:avLst>
                  <a:gd name="adj1" fmla="val 0"/>
                  <a:gd name="adj2" fmla="val 50000"/>
                </a:avLst>
              </a:prstGeom>
              <a:gradFill flip="none" rotWithShape="1">
                <a:gsLst>
                  <a:gs pos="0">
                    <a:srgbClr val="FEDEEC"/>
                  </a:gs>
                  <a:gs pos="48000">
                    <a:srgbClr val="FC79B2"/>
                  </a:gs>
                  <a:gs pos="60000">
                    <a:srgbClr val="FC79B2"/>
                  </a:gs>
                  <a:gs pos="100000">
                    <a:srgbClr val="FEDEEC"/>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14" name="圓角化同側角落矩形 104">
                <a:extLst>
                  <a:ext uri="{FF2B5EF4-FFF2-40B4-BE49-F238E27FC236}">
                    <a16:creationId xmlns:a16="http://schemas.microsoft.com/office/drawing/2014/main" id="{681A5915-0E3A-4F17-A488-DBB7095B0679}"/>
                  </a:ext>
                </a:extLst>
              </p:cNvPr>
              <p:cNvSpPr/>
              <p:nvPr/>
            </p:nvSpPr>
            <p:spPr>
              <a:xfrm rot="16200000" flipH="1">
                <a:off x="4036808" y="-3855886"/>
                <a:ext cx="508000" cy="8334556"/>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12" name="Google Shape;446;p38">
              <a:extLst>
                <a:ext uri="{FF2B5EF4-FFF2-40B4-BE49-F238E27FC236}">
                  <a16:creationId xmlns:a16="http://schemas.microsoft.com/office/drawing/2014/main" id="{3C73BFDD-1386-4966-A1C9-4E741169C74C}"/>
                </a:ext>
              </a:extLst>
            </p:cNvPr>
            <p:cNvSpPr txBox="1">
              <a:spLocks/>
            </p:cNvSpPr>
            <p:nvPr/>
          </p:nvSpPr>
          <p:spPr>
            <a:xfrm>
              <a:off x="-967" y="-39262"/>
              <a:ext cx="9664224"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肆、北、中、南區五專聯合免試入學</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多元學習表現</a:t>
              </a:r>
              <a:r>
                <a:rPr lang="en-US" altLang="zh-TW" sz="2400" b="1" kern="0" dirty="0">
                  <a:solidFill>
                    <a:prstClr val="black"/>
                  </a:solidFill>
                  <a:latin typeface="微軟正黑體" panose="020B0604030504040204" pitchFamily="34" charset="-120"/>
                  <a:ea typeface="微軟正黑體" panose="020B0604030504040204" pitchFamily="34" charset="-120"/>
                  <a:cs typeface="Arial" pitchFamily="34" charset="0"/>
                </a:rPr>
                <a:t>(1/4)-</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競賽</a:t>
              </a:r>
              <a:endParaRPr lang="en-US" dirty="0"/>
            </a:p>
          </p:txBody>
        </p:sp>
      </p:grpSp>
      <p:sp>
        <p:nvSpPr>
          <p:cNvPr id="7" name="文字方塊 4">
            <a:extLst>
              <a:ext uri="{FF2B5EF4-FFF2-40B4-BE49-F238E27FC236}">
                <a16:creationId xmlns:a16="http://schemas.microsoft.com/office/drawing/2014/main" id="{6D7874B1-6603-4D91-98D0-447C2EA09A21}"/>
              </a:ext>
            </a:extLst>
          </p:cNvPr>
          <p:cNvSpPr txBox="1">
            <a:spLocks noChangeArrowheads="1"/>
          </p:cNvSpPr>
          <p:nvPr/>
        </p:nvSpPr>
        <p:spPr bwMode="auto">
          <a:xfrm>
            <a:off x="1138990" y="4438130"/>
            <a:ext cx="9914023"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defRPr/>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註：</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eaLnBrk="1" hangingPunct="1">
              <a:buFont typeface="+mj-lt"/>
              <a:buAutoNum type="arabicPeriod"/>
              <a:defRPr/>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本項目積分上限為</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7</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分。同學年度同項競賽擇優</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次採計。</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eaLnBrk="1" hangingPunct="1">
              <a:buFont typeface="+mj-lt"/>
              <a:buAutoNum type="arabicPeriod"/>
              <a:defRPr/>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國際性競賽（國際科技展覽、國際運動會）、全國性競賽以簡章所列競賽為限。</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eaLnBrk="1" hangingPunct="1">
              <a:buFont typeface="+mj-lt"/>
              <a:buAutoNum type="arabicPeriod"/>
              <a:defRPr/>
            </a:pP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區域及縣市競賽以地方政府機關主辦者為限</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且</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獲獎證明落款人：縣市為</a:t>
            </a: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縣長</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，直轄市為</a:t>
            </a: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市長</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或其所屬之</a:t>
            </a: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一級機關首長</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eaLnBrk="1" hangingPunct="1">
              <a:buFont typeface="+mj-lt"/>
              <a:buAutoNum type="arabicPeriod"/>
              <a:defRPr/>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參賽者</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4</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人以上視為團體，團體參賽依個人賽積分折半計算。</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eaLnBrk="1" hangingPunct="1">
              <a:buFont typeface="+mj-lt"/>
              <a:buAutoNum type="arabicPeriod"/>
              <a:defRPr/>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競賽得獎應於</a:t>
            </a: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國中就學期間且至</a:t>
            </a:r>
            <a:r>
              <a:rPr lang="en-US" altLang="zh-TW"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112</a:t>
            </a: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14</a:t>
            </a: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含</a:t>
            </a:r>
            <a:r>
              <a:rPr lang="en-US" altLang="zh-TW"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前</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取得為限。</a:t>
            </a:r>
          </a:p>
        </p:txBody>
      </p:sp>
      <p:graphicFrame>
        <p:nvGraphicFramePr>
          <p:cNvPr id="8" name="內容版面配置區 3">
            <a:extLst>
              <a:ext uri="{FF2B5EF4-FFF2-40B4-BE49-F238E27FC236}">
                <a16:creationId xmlns:a16="http://schemas.microsoft.com/office/drawing/2014/main" id="{01FB53C3-8013-41E3-83AD-6E6A0524C68C}"/>
              </a:ext>
            </a:extLst>
          </p:cNvPr>
          <p:cNvGraphicFramePr>
            <a:graphicFrameLocks/>
          </p:cNvGraphicFramePr>
          <p:nvPr>
            <p:extLst>
              <p:ext uri="{D42A27DB-BD31-4B8C-83A1-F6EECF244321}">
                <p14:modId xmlns:p14="http://schemas.microsoft.com/office/powerpoint/2010/main" val="2342881362"/>
              </p:ext>
            </p:extLst>
          </p:nvPr>
        </p:nvGraphicFramePr>
        <p:xfrm>
          <a:off x="1138989" y="872968"/>
          <a:ext cx="9914024" cy="3524384"/>
        </p:xfrm>
        <a:graphic>
          <a:graphicData uri="http://schemas.openxmlformats.org/drawingml/2006/table">
            <a:tbl>
              <a:tblPr firstRow="1" bandRow="1">
                <a:tableStyleId>{5940675A-B579-460E-94D1-54222C63F5DA}</a:tableStyleId>
              </a:tblPr>
              <a:tblGrid>
                <a:gridCol w="2788349">
                  <a:extLst>
                    <a:ext uri="{9D8B030D-6E8A-4147-A177-3AD203B41FA5}">
                      <a16:colId xmlns:a16="http://schemas.microsoft.com/office/drawing/2014/main" val="20000"/>
                    </a:ext>
                  </a:extLst>
                </a:gridCol>
                <a:gridCol w="1734931">
                  <a:extLst>
                    <a:ext uri="{9D8B030D-6E8A-4147-A177-3AD203B41FA5}">
                      <a16:colId xmlns:a16="http://schemas.microsoft.com/office/drawing/2014/main" val="20001"/>
                    </a:ext>
                  </a:extLst>
                </a:gridCol>
                <a:gridCol w="1734931">
                  <a:extLst>
                    <a:ext uri="{9D8B030D-6E8A-4147-A177-3AD203B41FA5}">
                      <a16:colId xmlns:a16="http://schemas.microsoft.com/office/drawing/2014/main" val="20002"/>
                    </a:ext>
                  </a:extLst>
                </a:gridCol>
                <a:gridCol w="1548049">
                  <a:extLst>
                    <a:ext uri="{9D8B030D-6E8A-4147-A177-3AD203B41FA5}">
                      <a16:colId xmlns:a16="http://schemas.microsoft.com/office/drawing/2014/main" val="20003"/>
                    </a:ext>
                  </a:extLst>
                </a:gridCol>
                <a:gridCol w="2107764">
                  <a:extLst>
                    <a:ext uri="{9D8B030D-6E8A-4147-A177-3AD203B41FA5}">
                      <a16:colId xmlns:a16="http://schemas.microsoft.com/office/drawing/2014/main" val="20004"/>
                    </a:ext>
                  </a:extLst>
                </a:gridCol>
              </a:tblGrid>
              <a:tr h="881096">
                <a:tc>
                  <a:txBody>
                    <a:bodyPr/>
                    <a:lstStyle/>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競賽類型</a:t>
                      </a:r>
                    </a:p>
                  </a:txBody>
                  <a:tcPr marT="45723" marB="45723" anchor="ctr">
                    <a:lnL w="12700" cmpd="sng">
                      <a:noFill/>
                    </a:lnL>
                    <a:lnR w="12700" cap="flat" cmpd="sng" algn="ctr">
                      <a:noFill/>
                      <a:prstDash val="dashDot"/>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CC"/>
                    </a:solidFill>
                  </a:tcPr>
                </a:tc>
                <a:tc>
                  <a:txBody>
                    <a:bodyPr/>
                    <a:lstStyle/>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第一名</a:t>
                      </a:r>
                    </a:p>
                  </a:txBody>
                  <a:tcPr marT="45723" marB="4572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CC"/>
                    </a:solidFill>
                  </a:tcPr>
                </a:tc>
                <a:tc>
                  <a:txBody>
                    <a:bodyPr/>
                    <a:lstStyle/>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第二名</a:t>
                      </a:r>
                    </a:p>
                  </a:txBody>
                  <a:tcPr marT="45723" marB="4572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CC"/>
                    </a:solidFill>
                  </a:tcPr>
                </a:tc>
                <a:tc>
                  <a:txBody>
                    <a:bodyPr/>
                    <a:lstStyle/>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第三名</a:t>
                      </a:r>
                    </a:p>
                  </a:txBody>
                  <a:tcPr marT="45723" marB="4572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CC"/>
                    </a:solidFill>
                  </a:tcPr>
                </a:tc>
                <a:tc>
                  <a:txBody>
                    <a:bodyPr/>
                    <a:lstStyle/>
                    <a:p>
                      <a:pPr algn="ctr"/>
                      <a:r>
                        <a:rPr lang="zh-TW" altLang="en-US" sz="3200" spc="-500" baseline="0" dirty="0">
                          <a:latin typeface="Times New Roman" panose="02020603050405020304" pitchFamily="18" charset="0"/>
                          <a:ea typeface="微軟正黑體" panose="020B0604030504040204" pitchFamily="34" charset="-120"/>
                          <a:cs typeface="Times New Roman" panose="02020603050405020304" pitchFamily="18" charset="0"/>
                        </a:rPr>
                        <a:t>第四至六名</a:t>
                      </a:r>
                    </a:p>
                  </a:txBody>
                  <a:tcPr marT="45723" marB="45723" anchor="ctr">
                    <a:lnL w="12700" cap="flat" cmpd="sng" algn="ctr">
                      <a:noFill/>
                      <a:prstDash val="dashDot"/>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CC"/>
                    </a:solidFill>
                  </a:tcPr>
                </a:tc>
                <a:extLst>
                  <a:ext uri="{0D108BD9-81ED-4DB2-BD59-A6C34878D82A}">
                    <a16:rowId xmlns:a16="http://schemas.microsoft.com/office/drawing/2014/main" val="10000"/>
                  </a:ext>
                </a:extLst>
              </a:tr>
              <a:tr h="881096">
                <a:tc>
                  <a:txBody>
                    <a:bodyPr/>
                    <a:lstStyle/>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國際性競賽</a:t>
                      </a:r>
                    </a:p>
                  </a:txBody>
                  <a:tcPr marT="45723" marB="45723"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7</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3" marB="4572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6</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3" marB="4572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3" marB="4572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T="45723" marB="45723"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881096">
                <a:tc>
                  <a:txBody>
                    <a:bodyPr/>
                    <a:lstStyle/>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全國性競賽</a:t>
                      </a:r>
                    </a:p>
                  </a:txBody>
                  <a:tcPr marT="45723" marB="45723"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6</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3" marB="4572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3" marB="4572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4</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3" marB="4572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3" marB="45723"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881096">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區域及縣市競賽</a:t>
                      </a:r>
                    </a:p>
                  </a:txBody>
                  <a:tcPr marT="45723" marB="45723"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3" marB="4572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3" marB="4572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3" marB="4572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T="45723" marB="45723"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77714618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群組 9">
            <a:extLst>
              <a:ext uri="{FF2B5EF4-FFF2-40B4-BE49-F238E27FC236}">
                <a16:creationId xmlns:a16="http://schemas.microsoft.com/office/drawing/2014/main" id="{285B929B-3BDC-48FB-8133-0EEE76214C39}"/>
              </a:ext>
            </a:extLst>
          </p:cNvPr>
          <p:cNvGrpSpPr/>
          <p:nvPr/>
        </p:nvGrpSpPr>
        <p:grpSpPr>
          <a:xfrm>
            <a:off x="-967" y="-48054"/>
            <a:ext cx="11102104" cy="698450"/>
            <a:chOff x="-967" y="-39262"/>
            <a:chExt cx="9795745" cy="698450"/>
          </a:xfrm>
        </p:grpSpPr>
        <p:grpSp>
          <p:nvGrpSpPr>
            <p:cNvPr id="11" name="群組 10">
              <a:extLst>
                <a:ext uri="{FF2B5EF4-FFF2-40B4-BE49-F238E27FC236}">
                  <a16:creationId xmlns:a16="http://schemas.microsoft.com/office/drawing/2014/main" id="{AC192EEF-E6FF-4C99-9F4D-D56C0DA6DB5C}"/>
                </a:ext>
              </a:extLst>
            </p:cNvPr>
            <p:cNvGrpSpPr/>
            <p:nvPr/>
          </p:nvGrpSpPr>
          <p:grpSpPr>
            <a:xfrm>
              <a:off x="576" y="12962"/>
              <a:ext cx="9794202" cy="605449"/>
              <a:chOff x="501" y="12962"/>
              <a:chExt cx="8579589" cy="605449"/>
            </a:xfrm>
          </p:grpSpPr>
          <p:sp>
            <p:nvSpPr>
              <p:cNvPr id="13" name="圓角化同側角落矩形 103">
                <a:extLst>
                  <a:ext uri="{FF2B5EF4-FFF2-40B4-BE49-F238E27FC236}">
                    <a16:creationId xmlns:a16="http://schemas.microsoft.com/office/drawing/2014/main" id="{45C00C2C-47AE-44B4-AEE6-9C63450A59F6}"/>
                  </a:ext>
                </a:extLst>
              </p:cNvPr>
              <p:cNvSpPr/>
              <p:nvPr/>
            </p:nvSpPr>
            <p:spPr>
              <a:xfrm rot="16200000" flipH="1">
                <a:off x="3987571" y="-3974108"/>
                <a:ext cx="605449" cy="8579589"/>
              </a:xfrm>
              <a:prstGeom prst="round2SameRect">
                <a:avLst>
                  <a:gd name="adj1" fmla="val 0"/>
                  <a:gd name="adj2" fmla="val 50000"/>
                </a:avLst>
              </a:prstGeom>
              <a:gradFill flip="none" rotWithShape="1">
                <a:gsLst>
                  <a:gs pos="0">
                    <a:srgbClr val="FEDEEC"/>
                  </a:gs>
                  <a:gs pos="48000">
                    <a:srgbClr val="FC79B2"/>
                  </a:gs>
                  <a:gs pos="60000">
                    <a:srgbClr val="FC79B2"/>
                  </a:gs>
                  <a:gs pos="100000">
                    <a:srgbClr val="FEDEEC"/>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14" name="圓角化同側角落矩形 104">
                <a:extLst>
                  <a:ext uri="{FF2B5EF4-FFF2-40B4-BE49-F238E27FC236}">
                    <a16:creationId xmlns:a16="http://schemas.microsoft.com/office/drawing/2014/main" id="{681A5915-0E3A-4F17-A488-DBB7095B0679}"/>
                  </a:ext>
                </a:extLst>
              </p:cNvPr>
              <p:cNvSpPr/>
              <p:nvPr/>
            </p:nvSpPr>
            <p:spPr>
              <a:xfrm rot="16200000" flipH="1">
                <a:off x="4036808" y="-3855886"/>
                <a:ext cx="508000" cy="8334556"/>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12" name="Google Shape;446;p38">
              <a:extLst>
                <a:ext uri="{FF2B5EF4-FFF2-40B4-BE49-F238E27FC236}">
                  <a16:creationId xmlns:a16="http://schemas.microsoft.com/office/drawing/2014/main" id="{3C73BFDD-1386-4966-A1C9-4E741169C74C}"/>
                </a:ext>
              </a:extLst>
            </p:cNvPr>
            <p:cNvSpPr txBox="1">
              <a:spLocks/>
            </p:cNvSpPr>
            <p:nvPr/>
          </p:nvSpPr>
          <p:spPr>
            <a:xfrm>
              <a:off x="-967" y="-39262"/>
              <a:ext cx="9664224"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肆、北、中、南區五專聯合免試入學</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多元學習表現</a:t>
              </a:r>
              <a:r>
                <a:rPr lang="en-US" altLang="zh-TW" sz="2400" b="1" kern="0" dirty="0">
                  <a:solidFill>
                    <a:prstClr val="black"/>
                  </a:solidFill>
                  <a:latin typeface="微軟正黑體" panose="020B0604030504040204" pitchFamily="34" charset="-120"/>
                  <a:ea typeface="微軟正黑體" panose="020B0604030504040204" pitchFamily="34" charset="-120"/>
                  <a:cs typeface="Arial" pitchFamily="34" charset="0"/>
                </a:rPr>
                <a:t>(2/4)-</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服務學習</a:t>
              </a:r>
              <a:endParaRPr lang="en-US" dirty="0"/>
            </a:p>
          </p:txBody>
        </p:sp>
      </p:grpSp>
      <p:graphicFrame>
        <p:nvGraphicFramePr>
          <p:cNvPr id="7" name="內容版面配置區 3">
            <a:extLst>
              <a:ext uri="{FF2B5EF4-FFF2-40B4-BE49-F238E27FC236}">
                <a16:creationId xmlns:a16="http://schemas.microsoft.com/office/drawing/2014/main" id="{3A474344-CECB-4978-84D8-111C1446587A}"/>
              </a:ext>
            </a:extLst>
          </p:cNvPr>
          <p:cNvGraphicFramePr>
            <a:graphicFrameLocks/>
          </p:cNvGraphicFramePr>
          <p:nvPr>
            <p:extLst>
              <p:ext uri="{D42A27DB-BD31-4B8C-83A1-F6EECF244321}">
                <p14:modId xmlns:p14="http://schemas.microsoft.com/office/powerpoint/2010/main" val="2812351752"/>
              </p:ext>
            </p:extLst>
          </p:nvPr>
        </p:nvGraphicFramePr>
        <p:xfrm>
          <a:off x="1248712" y="750504"/>
          <a:ext cx="9694578" cy="3743173"/>
        </p:xfrm>
        <a:graphic>
          <a:graphicData uri="http://schemas.openxmlformats.org/drawingml/2006/table">
            <a:tbl>
              <a:tblPr firstRow="1" bandRow="1">
                <a:tableStyleId>{5940675A-B579-460E-94D1-54222C63F5DA}</a:tableStyleId>
              </a:tblPr>
              <a:tblGrid>
                <a:gridCol w="5780379">
                  <a:extLst>
                    <a:ext uri="{9D8B030D-6E8A-4147-A177-3AD203B41FA5}">
                      <a16:colId xmlns:a16="http://schemas.microsoft.com/office/drawing/2014/main" val="20000"/>
                    </a:ext>
                  </a:extLst>
                </a:gridCol>
                <a:gridCol w="3914199">
                  <a:extLst>
                    <a:ext uri="{9D8B030D-6E8A-4147-A177-3AD203B41FA5}">
                      <a16:colId xmlns:a16="http://schemas.microsoft.com/office/drawing/2014/main" val="20001"/>
                    </a:ext>
                  </a:extLst>
                </a:gridCol>
              </a:tblGrid>
              <a:tr h="629693">
                <a:tc>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服務學習</a:t>
                      </a:r>
                    </a:p>
                  </a:txBody>
                  <a:tcPr anchor="ctr">
                    <a:lnL w="12700" cmpd="sng">
                      <a:noFill/>
                    </a:lnL>
                    <a:lnR w="12700" cap="flat" cmpd="sng" algn="ctr">
                      <a:noFill/>
                      <a:prstDash val="dashDot"/>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tc>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積分採計方式</a:t>
                      </a:r>
                    </a:p>
                  </a:txBody>
                  <a:tcPr anchor="ctr">
                    <a:lnL w="12700" cap="flat" cmpd="sng" algn="ctr">
                      <a:noFill/>
                      <a:prstDash val="dashDot"/>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extLst>
                  <a:ext uri="{0D108BD9-81ED-4DB2-BD59-A6C34878D82A}">
                    <a16:rowId xmlns:a16="http://schemas.microsoft.com/office/drawing/2014/main" val="10000"/>
                  </a:ext>
                </a:extLst>
              </a:tr>
              <a:tr h="622696">
                <a:tc>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班級幹部</a:t>
                      </a:r>
                    </a:p>
                  </a:txBody>
                  <a:tcPr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alpha val="20000"/>
                      </a:schemeClr>
                    </a:solidFill>
                  </a:tcPr>
                </a:tc>
                <a:tc rowSpan="3">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滿一學期得</a:t>
                      </a:r>
                      <a:r>
                        <a:rPr lang="en-US" altLang="zh-TW" sz="3000"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622696">
                <a:tc>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小老師</a:t>
                      </a:r>
                    </a:p>
                  </a:txBody>
                  <a:tcPr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alpha val="20000"/>
                      </a:schemeClr>
                    </a:solidFill>
                  </a:tcPr>
                </a:tc>
                <a:tc vMerge="1">
                  <a:txBody>
                    <a:bodyPr/>
                    <a:lstStyle/>
                    <a:p>
                      <a:endParaRPr lang="zh-TW" altLang="en-US" sz="3200" dirty="0"/>
                    </a:p>
                  </a:txBody>
                  <a:tcPr/>
                </a:tc>
                <a:extLst>
                  <a:ext uri="{0D108BD9-81ED-4DB2-BD59-A6C34878D82A}">
                    <a16:rowId xmlns:a16="http://schemas.microsoft.com/office/drawing/2014/main" val="10002"/>
                  </a:ext>
                </a:extLst>
              </a:tr>
              <a:tr h="622696">
                <a:tc>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社團幹部</a:t>
                      </a:r>
                    </a:p>
                  </a:txBody>
                  <a:tcPr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alpha val="20000"/>
                      </a:schemeClr>
                    </a:solidFill>
                  </a:tcPr>
                </a:tc>
                <a:tc vMerge="1">
                  <a:txBody>
                    <a:bodyPr/>
                    <a:lstStyle/>
                    <a:p>
                      <a:endParaRPr lang="zh-TW" altLang="en-US" sz="3200" dirty="0"/>
                    </a:p>
                  </a:txBody>
                  <a:tcPr/>
                </a:tc>
                <a:extLst>
                  <a:ext uri="{0D108BD9-81ED-4DB2-BD59-A6C34878D82A}">
                    <a16:rowId xmlns:a16="http://schemas.microsoft.com/office/drawing/2014/main" val="10003"/>
                  </a:ext>
                </a:extLst>
              </a:tr>
              <a:tr h="622696">
                <a:tc>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校內服務學習課程及活動</a:t>
                      </a:r>
                    </a:p>
                  </a:txBody>
                  <a:tcPr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alpha val="20000"/>
                      </a:schemeClr>
                    </a:solidFill>
                  </a:tcPr>
                </a:tc>
                <a:tc rowSpan="2">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滿</a:t>
                      </a:r>
                      <a:r>
                        <a:rPr lang="en-US" altLang="zh-TW" sz="3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4</a:t>
                      </a: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小時得</a:t>
                      </a:r>
                      <a:r>
                        <a:rPr lang="en-US" altLang="zh-TW" sz="3000"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分</a:t>
                      </a:r>
                      <a:endParaRPr lang="en-US" altLang="zh-TW" sz="3000" dirty="0">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en-US" altLang="zh-TW"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僅</a:t>
                      </a:r>
                      <a:r>
                        <a:rPr lang="en-US" altLang="zh-TW"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111</a:t>
                      </a: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及</a:t>
                      </a:r>
                      <a:r>
                        <a:rPr lang="en-US" altLang="zh-TW"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112</a:t>
                      </a: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學年度適用</a:t>
                      </a:r>
                      <a:r>
                        <a:rPr lang="en-US" altLang="zh-TW"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24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endParaRPr>
                    </a:p>
                  </a:txBody>
                  <a:tcPr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622696">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校外參加志工服務或社區服務</a:t>
                      </a:r>
                    </a:p>
                  </a:txBody>
                  <a:tcPr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4">
                        <a:alpha val="20000"/>
                      </a:schemeClr>
                    </a:solidFill>
                  </a:tcPr>
                </a:tc>
                <a:tc vMerge="1">
                  <a:txBody>
                    <a:bodyPr/>
                    <a:lstStyle/>
                    <a:p>
                      <a:endParaRPr lang="zh-TW" altLang="en-US" sz="3200" dirty="0"/>
                    </a:p>
                  </a:txBody>
                  <a:tcPr/>
                </a:tc>
                <a:extLst>
                  <a:ext uri="{0D108BD9-81ED-4DB2-BD59-A6C34878D82A}">
                    <a16:rowId xmlns:a16="http://schemas.microsoft.com/office/drawing/2014/main" val="10005"/>
                  </a:ext>
                </a:extLst>
              </a:tr>
            </a:tbl>
          </a:graphicData>
        </a:graphic>
      </p:graphicFrame>
      <p:sp>
        <p:nvSpPr>
          <p:cNvPr id="8" name="文字方塊 7">
            <a:extLst>
              <a:ext uri="{FF2B5EF4-FFF2-40B4-BE49-F238E27FC236}">
                <a16:creationId xmlns:a16="http://schemas.microsoft.com/office/drawing/2014/main" id="{55195DE1-D95C-4635-8970-F8B5F007FD5A}"/>
              </a:ext>
            </a:extLst>
          </p:cNvPr>
          <p:cNvSpPr txBox="1">
            <a:spLocks noChangeArrowheads="1"/>
          </p:cNvSpPr>
          <p:nvPr/>
        </p:nvSpPr>
        <p:spPr bwMode="auto">
          <a:xfrm>
            <a:off x="1248713" y="4638934"/>
            <a:ext cx="9694576"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defRPr/>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註：</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eaLnBrk="1" hangingPunct="1">
              <a:buFont typeface="+mj-lt"/>
              <a:buAutoNum type="arabicPeriod"/>
              <a:defRPr/>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本項目積分上限為</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7</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分。</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eaLnBrk="1" hangingPunct="1">
              <a:buFont typeface="+mj-lt"/>
              <a:buAutoNum type="arabicPeriod"/>
              <a:defRPr/>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同一學期同時擔任班級幹部、小老師或社團幹部，仍以</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分採計。</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eaLnBrk="1" hangingPunct="1">
              <a:buFont typeface="+mj-lt"/>
              <a:buAutoNum type="arabicPeriod"/>
              <a:defRPr/>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除副班長、副社長以外之其餘副級幹部皆不採計。</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eaLnBrk="1" hangingPunct="1">
              <a:buFont typeface="+mj-lt"/>
              <a:buAutoNum type="arabicPeriod"/>
              <a:defRPr/>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小技巧：若無幹部或小老師可加分者，服務學習時數達</a:t>
            </a:r>
            <a:r>
              <a:rPr lang="en-US" altLang="zh-TW" sz="20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28</a:t>
            </a:r>
            <a:r>
              <a:rPr lang="zh-TW" altLang="en-US" sz="20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小時</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亦可滿分。</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eaLnBrk="1" hangingPunct="1">
              <a:buFont typeface="+mj-lt"/>
              <a:buAutoNum type="arabicPeriod"/>
              <a:defRPr/>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服務時數應於</a:t>
            </a: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國中就學期間且至</a:t>
            </a:r>
            <a:r>
              <a:rPr lang="en-US" altLang="zh-TW"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112</a:t>
            </a: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14</a:t>
            </a: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含</a:t>
            </a:r>
            <a:r>
              <a:rPr lang="en-US" altLang="zh-TW"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前</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取得為限。</a:t>
            </a:r>
          </a:p>
        </p:txBody>
      </p:sp>
    </p:spTree>
    <p:extLst>
      <p:ext uri="{BB962C8B-B14F-4D97-AF65-F5344CB8AC3E}">
        <p14:creationId xmlns:p14="http://schemas.microsoft.com/office/powerpoint/2010/main" val="8865891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6295" y="0"/>
            <a:ext cx="8734742" cy="68568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直線單箭頭接點 2"/>
          <p:cNvCxnSpPr/>
          <p:nvPr/>
        </p:nvCxnSpPr>
        <p:spPr>
          <a:xfrm flipH="1">
            <a:off x="5452844" y="2323750"/>
            <a:ext cx="243281" cy="69628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文字方塊 4"/>
          <p:cNvSpPr txBox="1"/>
          <p:nvPr/>
        </p:nvSpPr>
        <p:spPr>
          <a:xfrm>
            <a:off x="5696125" y="1946247"/>
            <a:ext cx="2785145" cy="377504"/>
          </a:xfrm>
          <a:prstGeom prst="rect">
            <a:avLst/>
          </a:prstGeom>
          <a:noFill/>
        </p:spPr>
        <p:txBody>
          <a:bodyPr wrap="square" rtlCol="0">
            <a:spAutoFit/>
          </a:bodyPr>
          <a:lstStyle/>
          <a:p>
            <a:r>
              <a:rPr lang="zh-TW" altLang="en-US" b="1" dirty="0" smtClean="0">
                <a:solidFill>
                  <a:srgbClr val="0000FF"/>
                </a:solidFill>
                <a:latin typeface="標楷體" panose="03000509000000000000" pitchFamily="65" charset="-120"/>
                <a:ea typeface="標楷體" panose="03000509000000000000" pitchFamily="65" charset="-120"/>
              </a:rPr>
              <a:t>今年的國中畢業生人數</a:t>
            </a:r>
            <a:endParaRPr lang="zh-TW" altLang="en-US" b="1" dirty="0">
              <a:solidFill>
                <a:srgbClr val="0000FF"/>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81676722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群組 9">
            <a:extLst>
              <a:ext uri="{FF2B5EF4-FFF2-40B4-BE49-F238E27FC236}">
                <a16:creationId xmlns:a16="http://schemas.microsoft.com/office/drawing/2014/main" id="{285B929B-3BDC-48FB-8133-0EEE76214C39}"/>
              </a:ext>
            </a:extLst>
          </p:cNvPr>
          <p:cNvGrpSpPr/>
          <p:nvPr/>
        </p:nvGrpSpPr>
        <p:grpSpPr>
          <a:xfrm>
            <a:off x="-968" y="-48054"/>
            <a:ext cx="11695663" cy="698450"/>
            <a:chOff x="-967" y="-39262"/>
            <a:chExt cx="9795745" cy="698450"/>
          </a:xfrm>
        </p:grpSpPr>
        <p:grpSp>
          <p:nvGrpSpPr>
            <p:cNvPr id="11" name="群組 10">
              <a:extLst>
                <a:ext uri="{FF2B5EF4-FFF2-40B4-BE49-F238E27FC236}">
                  <a16:creationId xmlns:a16="http://schemas.microsoft.com/office/drawing/2014/main" id="{AC192EEF-E6FF-4C99-9F4D-D56C0DA6DB5C}"/>
                </a:ext>
              </a:extLst>
            </p:cNvPr>
            <p:cNvGrpSpPr/>
            <p:nvPr/>
          </p:nvGrpSpPr>
          <p:grpSpPr>
            <a:xfrm>
              <a:off x="576" y="12962"/>
              <a:ext cx="9794202" cy="605449"/>
              <a:chOff x="501" y="12962"/>
              <a:chExt cx="8579589" cy="605449"/>
            </a:xfrm>
          </p:grpSpPr>
          <p:sp>
            <p:nvSpPr>
              <p:cNvPr id="13" name="圓角化同側角落矩形 103">
                <a:extLst>
                  <a:ext uri="{FF2B5EF4-FFF2-40B4-BE49-F238E27FC236}">
                    <a16:creationId xmlns:a16="http://schemas.microsoft.com/office/drawing/2014/main" id="{45C00C2C-47AE-44B4-AEE6-9C63450A59F6}"/>
                  </a:ext>
                </a:extLst>
              </p:cNvPr>
              <p:cNvSpPr/>
              <p:nvPr/>
            </p:nvSpPr>
            <p:spPr>
              <a:xfrm rot="16200000" flipH="1">
                <a:off x="3987571" y="-3974108"/>
                <a:ext cx="605449" cy="8579589"/>
              </a:xfrm>
              <a:prstGeom prst="round2SameRect">
                <a:avLst>
                  <a:gd name="adj1" fmla="val 0"/>
                  <a:gd name="adj2" fmla="val 50000"/>
                </a:avLst>
              </a:prstGeom>
              <a:gradFill flip="none" rotWithShape="1">
                <a:gsLst>
                  <a:gs pos="0">
                    <a:srgbClr val="FEDEEC"/>
                  </a:gs>
                  <a:gs pos="48000">
                    <a:srgbClr val="FC79B2"/>
                  </a:gs>
                  <a:gs pos="60000">
                    <a:srgbClr val="FC79B2"/>
                  </a:gs>
                  <a:gs pos="100000">
                    <a:srgbClr val="FEDEEC"/>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14" name="圓角化同側角落矩形 104">
                <a:extLst>
                  <a:ext uri="{FF2B5EF4-FFF2-40B4-BE49-F238E27FC236}">
                    <a16:creationId xmlns:a16="http://schemas.microsoft.com/office/drawing/2014/main" id="{681A5915-0E3A-4F17-A488-DBB7095B0679}"/>
                  </a:ext>
                </a:extLst>
              </p:cNvPr>
              <p:cNvSpPr/>
              <p:nvPr/>
            </p:nvSpPr>
            <p:spPr>
              <a:xfrm rot="16200000" flipH="1">
                <a:off x="4036808" y="-3855886"/>
                <a:ext cx="508000" cy="8334556"/>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12" name="Google Shape;446;p38">
              <a:extLst>
                <a:ext uri="{FF2B5EF4-FFF2-40B4-BE49-F238E27FC236}">
                  <a16:creationId xmlns:a16="http://schemas.microsoft.com/office/drawing/2014/main" id="{3C73BFDD-1386-4966-A1C9-4E741169C74C}"/>
                </a:ext>
              </a:extLst>
            </p:cNvPr>
            <p:cNvSpPr txBox="1">
              <a:spLocks/>
            </p:cNvSpPr>
            <p:nvPr/>
          </p:nvSpPr>
          <p:spPr>
            <a:xfrm>
              <a:off x="-967" y="-39262"/>
              <a:ext cx="9664224"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肆、北、中、南區五專聯合免試入學</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多元學習表現</a:t>
              </a:r>
              <a:r>
                <a:rPr lang="en-US" altLang="zh-TW" sz="2400" b="1" kern="0" dirty="0">
                  <a:solidFill>
                    <a:prstClr val="black"/>
                  </a:solidFill>
                  <a:latin typeface="微軟正黑體" panose="020B0604030504040204" pitchFamily="34" charset="-120"/>
                  <a:ea typeface="微軟正黑體" panose="020B0604030504040204" pitchFamily="34" charset="-120"/>
                  <a:cs typeface="Arial" pitchFamily="34" charset="0"/>
                </a:rPr>
                <a:t>(3/4)-</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日常生活評量</a:t>
              </a:r>
              <a:endParaRPr lang="en-US" dirty="0"/>
            </a:p>
          </p:txBody>
        </p:sp>
      </p:grpSp>
      <p:graphicFrame>
        <p:nvGraphicFramePr>
          <p:cNvPr id="7" name="內容版面配置區 3">
            <a:extLst>
              <a:ext uri="{FF2B5EF4-FFF2-40B4-BE49-F238E27FC236}">
                <a16:creationId xmlns:a16="http://schemas.microsoft.com/office/drawing/2014/main" id="{018621DD-3EBC-4CB3-B1B1-4415A955ABA8}"/>
              </a:ext>
            </a:extLst>
          </p:cNvPr>
          <p:cNvGraphicFramePr>
            <a:graphicFrameLocks/>
          </p:cNvGraphicFramePr>
          <p:nvPr>
            <p:extLst>
              <p:ext uri="{D42A27DB-BD31-4B8C-83A1-F6EECF244321}">
                <p14:modId xmlns:p14="http://schemas.microsoft.com/office/powerpoint/2010/main" val="4124115218"/>
              </p:ext>
            </p:extLst>
          </p:nvPr>
        </p:nvGraphicFramePr>
        <p:xfrm>
          <a:off x="850232" y="957556"/>
          <a:ext cx="10491538" cy="4942888"/>
        </p:xfrm>
        <a:graphic>
          <a:graphicData uri="http://schemas.openxmlformats.org/drawingml/2006/table">
            <a:tbl>
              <a:tblPr firstRow="1" bandRow="1">
                <a:tableStyleId>{5940675A-B579-460E-94D1-54222C63F5DA}</a:tableStyleId>
              </a:tblPr>
              <a:tblGrid>
                <a:gridCol w="6898163">
                  <a:extLst>
                    <a:ext uri="{9D8B030D-6E8A-4147-A177-3AD203B41FA5}">
                      <a16:colId xmlns:a16="http://schemas.microsoft.com/office/drawing/2014/main" val="20000"/>
                    </a:ext>
                  </a:extLst>
                </a:gridCol>
                <a:gridCol w="3593375">
                  <a:extLst>
                    <a:ext uri="{9D8B030D-6E8A-4147-A177-3AD203B41FA5}">
                      <a16:colId xmlns:a16="http://schemas.microsoft.com/office/drawing/2014/main" val="20001"/>
                    </a:ext>
                  </a:extLst>
                </a:gridCol>
              </a:tblGrid>
              <a:tr h="656747">
                <a:tc>
                  <a:txBody>
                    <a:bodyPr/>
                    <a:lstStyle/>
                    <a:p>
                      <a:pPr algn="ctr"/>
                      <a:r>
                        <a:rPr lang="zh-TW" altLang="en-US" sz="3600" dirty="0">
                          <a:latin typeface="Times New Roman" panose="02020603050405020304" pitchFamily="18" charset="0"/>
                          <a:ea typeface="微軟正黑體" panose="020B0604030504040204" pitchFamily="34" charset="-120"/>
                          <a:cs typeface="Times New Roman" panose="02020603050405020304" pitchFamily="18" charset="0"/>
                        </a:rPr>
                        <a:t>日常生活表現評量</a:t>
                      </a:r>
                    </a:p>
                  </a:txBody>
                  <a:tcPr marL="103683" marR="103683" marT="51849" marB="51849" anchor="ctr">
                    <a:lnL w="12700" cmpd="sng">
                      <a:noFill/>
                    </a:lnL>
                    <a:lnR w="12700" cap="flat" cmpd="sng" algn="ctr">
                      <a:noFill/>
                      <a:prstDash val="dashDot"/>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tc>
                  <a:txBody>
                    <a:bodyPr/>
                    <a:lstStyle/>
                    <a:p>
                      <a:pPr algn="ctr"/>
                      <a:r>
                        <a:rPr lang="zh-TW" altLang="en-US" sz="3600" dirty="0">
                          <a:latin typeface="Times New Roman" panose="02020603050405020304" pitchFamily="18" charset="0"/>
                          <a:ea typeface="微軟正黑體" panose="020B0604030504040204" pitchFamily="34" charset="-120"/>
                          <a:cs typeface="Times New Roman" panose="02020603050405020304" pitchFamily="18" charset="0"/>
                        </a:rPr>
                        <a:t>積分採計方式</a:t>
                      </a:r>
                    </a:p>
                  </a:txBody>
                  <a:tcPr marL="103683" marR="103683" marT="51849" marB="51849" anchor="ctr">
                    <a:lnL w="12700" cap="flat" cmpd="sng" algn="ctr">
                      <a:noFill/>
                      <a:prstDash val="dashDot"/>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extLst>
                  <a:ext uri="{0D108BD9-81ED-4DB2-BD59-A6C34878D82A}">
                    <a16:rowId xmlns:a16="http://schemas.microsoft.com/office/drawing/2014/main" val="10000"/>
                  </a:ext>
                </a:extLst>
              </a:tr>
              <a:tr h="1209798">
                <a:tc>
                  <a:txBody>
                    <a:bodyPr/>
                    <a:lstStyle/>
                    <a:p>
                      <a:pPr algn="ctr"/>
                      <a:r>
                        <a:rPr lang="zh-TW" altLang="en-US" sz="32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無小過</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以上處分</a:t>
                      </a:r>
                      <a:endPar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獎懲相抵後得</a:t>
                      </a: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次</a:t>
                      </a:r>
                      <a:r>
                        <a:rPr lang="zh-TW" altLang="en-US" sz="3600" b="1" dirty="0">
                          <a:latin typeface="Times New Roman" panose="02020603050405020304" pitchFamily="18" charset="0"/>
                          <a:ea typeface="微軟正黑體" panose="020B0604030504040204" pitchFamily="34" charset="-120"/>
                          <a:cs typeface="Times New Roman" panose="02020603050405020304" pitchFamily="18" charset="0"/>
                        </a:rPr>
                        <a:t>大功</a:t>
                      </a: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含以上</a:t>
                      </a: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L="103683" marR="103683" marT="51849" marB="51849"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281C9">
                        <a:alpha val="20000"/>
                      </a:srgbClr>
                    </a:solidFill>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4</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L="103683" marR="103683" marT="51849" marB="51849"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209798">
                <a:tc>
                  <a:txBody>
                    <a:bodyPr/>
                    <a:lstStyle/>
                    <a:p>
                      <a:pPr algn="ctr"/>
                      <a:r>
                        <a:rPr lang="zh-TW" altLang="en-US" sz="32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無小過</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以上處分</a:t>
                      </a:r>
                      <a:endPar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獎懲相抵後得</a:t>
                      </a: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次</a:t>
                      </a:r>
                      <a:r>
                        <a:rPr lang="zh-TW" altLang="en-US" sz="3600" b="1" dirty="0">
                          <a:latin typeface="Times New Roman" panose="02020603050405020304" pitchFamily="18" charset="0"/>
                          <a:ea typeface="微軟正黑體" panose="020B0604030504040204" pitchFamily="34" charset="-120"/>
                          <a:cs typeface="Times New Roman" panose="02020603050405020304" pitchFamily="18" charset="0"/>
                        </a:rPr>
                        <a:t>小功</a:t>
                      </a: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含以上</a:t>
                      </a: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L="103683" marR="103683" marT="51849" marB="51849"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281C9">
                        <a:alpha val="20000"/>
                      </a:srgbClr>
                    </a:solidFill>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L="103683" marR="103683" marT="51849" marB="51849"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20979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32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無小過</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以上處分</a:t>
                      </a:r>
                      <a:endPar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獎懲相抵後得</a:t>
                      </a: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次</a:t>
                      </a:r>
                      <a:r>
                        <a:rPr lang="zh-TW" altLang="en-US" sz="3600" b="1" dirty="0">
                          <a:latin typeface="Times New Roman" panose="02020603050405020304" pitchFamily="18" charset="0"/>
                          <a:ea typeface="微軟正黑體" panose="020B0604030504040204" pitchFamily="34" charset="-120"/>
                          <a:cs typeface="Times New Roman" panose="02020603050405020304" pitchFamily="18" charset="0"/>
                        </a:rPr>
                        <a:t>嘉獎</a:t>
                      </a: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含以上</a:t>
                      </a: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L="103683" marR="103683" marT="51849" marB="51849"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281C9">
                        <a:alpha val="20000"/>
                      </a:srgbClr>
                    </a:solidFill>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L="103683" marR="103683" marT="51849" marB="51849"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656747">
                <a:tc>
                  <a:txBody>
                    <a:bodyPr/>
                    <a:lstStyle/>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獎懲相抵後</a:t>
                      </a:r>
                      <a:r>
                        <a:rPr lang="zh-TW" altLang="en-US" sz="3600" b="1" dirty="0">
                          <a:latin typeface="Times New Roman" panose="02020603050405020304" pitchFamily="18" charset="0"/>
                          <a:ea typeface="微軟正黑體" panose="020B0604030504040204" pitchFamily="34" charset="-120"/>
                          <a:cs typeface="Times New Roman" panose="02020603050405020304" pitchFamily="18" charset="0"/>
                        </a:rPr>
                        <a:t>無任何懲處紀錄</a:t>
                      </a:r>
                    </a:p>
                  </a:txBody>
                  <a:tcPr marL="103683" marR="103683" marT="51849" marB="51849"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A281C9">
                        <a:alpha val="20000"/>
                      </a:srgbClr>
                    </a:solidFill>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L="103683" marR="103683" marT="51849" marB="51849"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01155625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群組 9">
            <a:extLst>
              <a:ext uri="{FF2B5EF4-FFF2-40B4-BE49-F238E27FC236}">
                <a16:creationId xmlns:a16="http://schemas.microsoft.com/office/drawing/2014/main" id="{285B929B-3BDC-48FB-8133-0EEE76214C39}"/>
              </a:ext>
            </a:extLst>
          </p:cNvPr>
          <p:cNvGrpSpPr/>
          <p:nvPr/>
        </p:nvGrpSpPr>
        <p:grpSpPr>
          <a:xfrm>
            <a:off x="-967" y="-48054"/>
            <a:ext cx="10701051" cy="698450"/>
            <a:chOff x="-967" y="-39262"/>
            <a:chExt cx="9795745" cy="698450"/>
          </a:xfrm>
        </p:grpSpPr>
        <p:grpSp>
          <p:nvGrpSpPr>
            <p:cNvPr id="11" name="群組 10">
              <a:extLst>
                <a:ext uri="{FF2B5EF4-FFF2-40B4-BE49-F238E27FC236}">
                  <a16:creationId xmlns:a16="http://schemas.microsoft.com/office/drawing/2014/main" id="{AC192EEF-E6FF-4C99-9F4D-D56C0DA6DB5C}"/>
                </a:ext>
              </a:extLst>
            </p:cNvPr>
            <p:cNvGrpSpPr/>
            <p:nvPr/>
          </p:nvGrpSpPr>
          <p:grpSpPr>
            <a:xfrm>
              <a:off x="576" y="12962"/>
              <a:ext cx="9794202" cy="605449"/>
              <a:chOff x="501" y="12962"/>
              <a:chExt cx="8579589" cy="605449"/>
            </a:xfrm>
          </p:grpSpPr>
          <p:sp>
            <p:nvSpPr>
              <p:cNvPr id="13" name="圓角化同側角落矩形 103">
                <a:extLst>
                  <a:ext uri="{FF2B5EF4-FFF2-40B4-BE49-F238E27FC236}">
                    <a16:creationId xmlns:a16="http://schemas.microsoft.com/office/drawing/2014/main" id="{45C00C2C-47AE-44B4-AEE6-9C63450A59F6}"/>
                  </a:ext>
                </a:extLst>
              </p:cNvPr>
              <p:cNvSpPr/>
              <p:nvPr/>
            </p:nvSpPr>
            <p:spPr>
              <a:xfrm rot="16200000" flipH="1">
                <a:off x="3987571" y="-3974108"/>
                <a:ext cx="605449" cy="8579589"/>
              </a:xfrm>
              <a:prstGeom prst="round2SameRect">
                <a:avLst>
                  <a:gd name="adj1" fmla="val 0"/>
                  <a:gd name="adj2" fmla="val 50000"/>
                </a:avLst>
              </a:prstGeom>
              <a:gradFill flip="none" rotWithShape="1">
                <a:gsLst>
                  <a:gs pos="0">
                    <a:srgbClr val="FEDEEC"/>
                  </a:gs>
                  <a:gs pos="48000">
                    <a:srgbClr val="FC79B2"/>
                  </a:gs>
                  <a:gs pos="60000">
                    <a:srgbClr val="FC79B2"/>
                  </a:gs>
                  <a:gs pos="100000">
                    <a:srgbClr val="FEDEEC"/>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14" name="圓角化同側角落矩形 104">
                <a:extLst>
                  <a:ext uri="{FF2B5EF4-FFF2-40B4-BE49-F238E27FC236}">
                    <a16:creationId xmlns:a16="http://schemas.microsoft.com/office/drawing/2014/main" id="{681A5915-0E3A-4F17-A488-DBB7095B0679}"/>
                  </a:ext>
                </a:extLst>
              </p:cNvPr>
              <p:cNvSpPr/>
              <p:nvPr/>
            </p:nvSpPr>
            <p:spPr>
              <a:xfrm rot="16200000" flipH="1">
                <a:off x="4036808" y="-3855886"/>
                <a:ext cx="508000" cy="8334556"/>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12" name="Google Shape;446;p38">
              <a:extLst>
                <a:ext uri="{FF2B5EF4-FFF2-40B4-BE49-F238E27FC236}">
                  <a16:creationId xmlns:a16="http://schemas.microsoft.com/office/drawing/2014/main" id="{3C73BFDD-1386-4966-A1C9-4E741169C74C}"/>
                </a:ext>
              </a:extLst>
            </p:cNvPr>
            <p:cNvSpPr txBox="1">
              <a:spLocks/>
            </p:cNvSpPr>
            <p:nvPr/>
          </p:nvSpPr>
          <p:spPr>
            <a:xfrm>
              <a:off x="-967" y="-39262"/>
              <a:ext cx="9664224"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肆、北、中、南區五專聯合免試入學</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多元學習表現</a:t>
              </a:r>
              <a:r>
                <a:rPr lang="en-US" altLang="zh-TW" sz="2400" b="1" kern="0" dirty="0">
                  <a:solidFill>
                    <a:prstClr val="black"/>
                  </a:solidFill>
                  <a:latin typeface="微軟正黑體" panose="020B0604030504040204" pitchFamily="34" charset="-120"/>
                  <a:ea typeface="微軟正黑體" panose="020B0604030504040204" pitchFamily="34" charset="-120"/>
                  <a:cs typeface="Arial" pitchFamily="34" charset="0"/>
                </a:rPr>
                <a:t>(4/4)-</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體適能</a:t>
              </a:r>
              <a:endParaRPr lang="en-US" dirty="0"/>
            </a:p>
          </p:txBody>
        </p:sp>
      </p:grpSp>
      <p:graphicFrame>
        <p:nvGraphicFramePr>
          <p:cNvPr id="7" name="內容版面配置區 3">
            <a:extLst>
              <a:ext uri="{FF2B5EF4-FFF2-40B4-BE49-F238E27FC236}">
                <a16:creationId xmlns:a16="http://schemas.microsoft.com/office/drawing/2014/main" id="{90D4728F-ABA6-44A1-99DD-37976D138F69}"/>
              </a:ext>
            </a:extLst>
          </p:cNvPr>
          <p:cNvGraphicFramePr>
            <a:graphicFrameLocks/>
          </p:cNvGraphicFramePr>
          <p:nvPr>
            <p:extLst>
              <p:ext uri="{D42A27DB-BD31-4B8C-83A1-F6EECF244321}">
                <p14:modId xmlns:p14="http://schemas.microsoft.com/office/powerpoint/2010/main" val="3788408540"/>
              </p:ext>
            </p:extLst>
          </p:nvPr>
        </p:nvGraphicFramePr>
        <p:xfrm>
          <a:off x="1478025" y="917450"/>
          <a:ext cx="9235953" cy="3335205"/>
        </p:xfrm>
        <a:graphic>
          <a:graphicData uri="http://schemas.openxmlformats.org/drawingml/2006/table">
            <a:tbl>
              <a:tblPr firstRow="1" bandRow="1">
                <a:tableStyleId>{5940675A-B579-460E-94D1-54222C63F5DA}</a:tableStyleId>
              </a:tblPr>
              <a:tblGrid>
                <a:gridCol w="3078651">
                  <a:extLst>
                    <a:ext uri="{9D8B030D-6E8A-4147-A177-3AD203B41FA5}">
                      <a16:colId xmlns:a16="http://schemas.microsoft.com/office/drawing/2014/main" val="20000"/>
                    </a:ext>
                  </a:extLst>
                </a:gridCol>
                <a:gridCol w="3802103">
                  <a:extLst>
                    <a:ext uri="{9D8B030D-6E8A-4147-A177-3AD203B41FA5}">
                      <a16:colId xmlns:a16="http://schemas.microsoft.com/office/drawing/2014/main" val="20001"/>
                    </a:ext>
                  </a:extLst>
                </a:gridCol>
                <a:gridCol w="2355199">
                  <a:extLst>
                    <a:ext uri="{9D8B030D-6E8A-4147-A177-3AD203B41FA5}">
                      <a16:colId xmlns:a16="http://schemas.microsoft.com/office/drawing/2014/main" val="20002"/>
                    </a:ext>
                  </a:extLst>
                </a:gridCol>
              </a:tblGrid>
              <a:tr h="649931">
                <a:tc>
                  <a:txBody>
                    <a:bodyPr/>
                    <a:lstStyle/>
                    <a:p>
                      <a:pPr algn="ctr"/>
                      <a:r>
                        <a:rPr lang="zh-TW" altLang="en-US" sz="3400" dirty="0">
                          <a:latin typeface="Times New Roman" panose="02020603050405020304" pitchFamily="18" charset="0"/>
                          <a:ea typeface="微軟正黑體" panose="020B0604030504040204" pitchFamily="34" charset="-120"/>
                          <a:cs typeface="Times New Roman" panose="02020603050405020304" pitchFamily="18" charset="0"/>
                        </a:rPr>
                        <a:t>體適能</a:t>
                      </a:r>
                    </a:p>
                  </a:txBody>
                  <a:tcPr marL="102623" marR="102623" marT="51307" marB="51307" anchor="ctr">
                    <a:lnL w="12700" cmpd="sng">
                      <a:noFill/>
                    </a:lnL>
                    <a:lnR w="12700" cap="flat" cmpd="sng" algn="ctr">
                      <a:noFill/>
                      <a:prstDash val="dashDot"/>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tc gridSpan="2">
                  <a:txBody>
                    <a:bodyPr/>
                    <a:lstStyle/>
                    <a:p>
                      <a:pPr algn="ctr"/>
                      <a:r>
                        <a:rPr lang="zh-TW" altLang="en-US" sz="3400" dirty="0">
                          <a:latin typeface="Times New Roman" panose="02020603050405020304" pitchFamily="18" charset="0"/>
                          <a:ea typeface="微軟正黑體" panose="020B0604030504040204" pitchFamily="34" charset="-120"/>
                          <a:cs typeface="Times New Roman" panose="02020603050405020304" pitchFamily="18" charset="0"/>
                        </a:rPr>
                        <a:t>積分採計方式</a:t>
                      </a:r>
                    </a:p>
                  </a:txBody>
                  <a:tcPr marL="102623" marR="102623" marT="51311" marB="51311" anchor="ctr">
                    <a:lnL w="12700" cap="flat" cmpd="sng" algn="ctr">
                      <a:noFill/>
                      <a:prstDash val="dashDot"/>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tc hMerge="1">
                  <a:txBody>
                    <a:bodyPr/>
                    <a:lstStyle/>
                    <a:p>
                      <a:endParaRPr lang="zh-TW" altLang="en-US" sz="3200" dirty="0"/>
                    </a:p>
                  </a:txBody>
                  <a:tcPr/>
                </a:tc>
                <a:extLst>
                  <a:ext uri="{0D108BD9-81ED-4DB2-BD59-A6C34878D82A}">
                    <a16:rowId xmlns:a16="http://schemas.microsoft.com/office/drawing/2014/main" val="10000"/>
                  </a:ext>
                </a:extLst>
              </a:tr>
              <a:tr h="859083">
                <a:tc rowSpan="3">
                  <a:txBody>
                    <a:bodyPr/>
                    <a:lstStyle/>
                    <a:p>
                      <a:pPr algn="ctr"/>
                      <a:r>
                        <a:rPr lang="zh-TW" altLang="en-US" sz="3400" dirty="0">
                          <a:latin typeface="Times New Roman" panose="02020603050405020304" pitchFamily="18" charset="0"/>
                          <a:ea typeface="微軟正黑體" panose="020B0604030504040204" pitchFamily="34" charset="-120"/>
                          <a:cs typeface="Times New Roman" panose="02020603050405020304" pitchFamily="18" charset="0"/>
                        </a:rPr>
                        <a:t>肌耐力</a:t>
                      </a:r>
                      <a:endParaRPr lang="en-US" altLang="zh-TW" sz="3400" dirty="0">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zh-TW" altLang="en-US" sz="3400" dirty="0">
                          <a:latin typeface="Times New Roman" panose="02020603050405020304" pitchFamily="18" charset="0"/>
                          <a:ea typeface="微軟正黑體" panose="020B0604030504040204" pitchFamily="34" charset="-120"/>
                          <a:cs typeface="Times New Roman" panose="02020603050405020304" pitchFamily="18" charset="0"/>
                        </a:rPr>
                        <a:t>柔軟度</a:t>
                      </a:r>
                      <a:endParaRPr lang="en-US" altLang="zh-TW" sz="3400" dirty="0">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zh-TW" altLang="en-US" sz="3400" dirty="0">
                          <a:latin typeface="Times New Roman" panose="02020603050405020304" pitchFamily="18" charset="0"/>
                          <a:ea typeface="微軟正黑體" panose="020B0604030504040204" pitchFamily="34" charset="-120"/>
                          <a:cs typeface="Times New Roman" panose="02020603050405020304" pitchFamily="18" charset="0"/>
                        </a:rPr>
                        <a:t>瞬發力</a:t>
                      </a:r>
                      <a:endParaRPr lang="en-US" altLang="zh-TW" sz="3400" dirty="0">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zh-TW" altLang="en-US" sz="3400" dirty="0">
                          <a:latin typeface="Times New Roman" panose="02020603050405020304" pitchFamily="18" charset="0"/>
                          <a:ea typeface="微軟正黑體" panose="020B0604030504040204" pitchFamily="34" charset="-120"/>
                          <a:cs typeface="Times New Roman" panose="02020603050405020304" pitchFamily="18" charset="0"/>
                        </a:rPr>
                        <a:t>心肺耐力</a:t>
                      </a:r>
                    </a:p>
                  </a:txBody>
                  <a:tcPr marL="102623" marR="102623" marT="51311" marB="51311"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A281C9">
                        <a:alpha val="20000"/>
                      </a:srgbClr>
                    </a:solidFill>
                  </a:tcPr>
                </a:tc>
                <a:tc>
                  <a:txBody>
                    <a:bodyPr/>
                    <a:lstStyle/>
                    <a:p>
                      <a:r>
                        <a:rPr lang="zh-TW" altLang="en-US" sz="3400" dirty="0">
                          <a:latin typeface="Times New Roman" panose="02020603050405020304" pitchFamily="18" charset="0"/>
                          <a:ea typeface="微軟正黑體" panose="020B0604030504040204" pitchFamily="34" charset="-120"/>
                          <a:cs typeface="Times New Roman" panose="02020603050405020304" pitchFamily="18" charset="0"/>
                        </a:rPr>
                        <a:t>其中</a:t>
                      </a:r>
                      <a:r>
                        <a:rPr lang="en-US" altLang="zh-TW" sz="3400" dirty="0">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3400" dirty="0">
                          <a:latin typeface="Times New Roman" panose="02020603050405020304" pitchFamily="18" charset="0"/>
                          <a:ea typeface="微軟正黑體" panose="020B0604030504040204" pitchFamily="34" charset="-120"/>
                          <a:cs typeface="Times New Roman" panose="02020603050405020304" pitchFamily="18" charset="0"/>
                        </a:rPr>
                        <a:t>項達標準</a:t>
                      </a:r>
                    </a:p>
                  </a:txBody>
                  <a:tcPr marL="102623" marR="102623" marT="51307" marB="51307"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281C9">
                        <a:alpha val="20000"/>
                      </a:srgbClr>
                    </a:solidFill>
                  </a:tcPr>
                </a:tc>
                <a:tc>
                  <a:txBody>
                    <a:bodyPr/>
                    <a:lstStyle/>
                    <a:p>
                      <a:pPr algn="ctr"/>
                      <a:r>
                        <a:rPr lang="en-US" altLang="zh-TW" sz="3400" dirty="0">
                          <a:latin typeface="Times New Roman" panose="02020603050405020304" pitchFamily="18" charset="0"/>
                          <a:ea typeface="微軟正黑體" panose="020B0604030504040204" pitchFamily="34" charset="-120"/>
                          <a:cs typeface="Times New Roman" panose="02020603050405020304" pitchFamily="18" charset="0"/>
                        </a:rPr>
                        <a:t>6</a:t>
                      </a:r>
                      <a:r>
                        <a:rPr lang="zh-TW" altLang="en-US" sz="34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L="102623" marR="102623" marT="51307" marB="51307"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942403">
                <a:tc vMerge="1">
                  <a:txBody>
                    <a:bodyPr/>
                    <a:lstStyle/>
                    <a:p>
                      <a:endParaRPr lang="zh-TW" altLang="en-US" sz="3200" dirty="0"/>
                    </a:p>
                  </a:txBody>
                  <a:tcPr/>
                </a:tc>
                <a:tc>
                  <a:txBody>
                    <a:bodyPr/>
                    <a:lstStyle/>
                    <a:p>
                      <a:r>
                        <a:rPr lang="zh-TW" altLang="en-US" sz="3400" dirty="0">
                          <a:latin typeface="Times New Roman" panose="02020603050405020304" pitchFamily="18" charset="0"/>
                          <a:ea typeface="微軟正黑體" panose="020B0604030504040204" pitchFamily="34" charset="-120"/>
                          <a:cs typeface="Times New Roman" panose="02020603050405020304" pitchFamily="18" charset="0"/>
                        </a:rPr>
                        <a:t>其中</a:t>
                      </a:r>
                      <a:r>
                        <a:rPr lang="en-US" altLang="zh-TW" sz="3400" dirty="0">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3400" dirty="0">
                          <a:latin typeface="Times New Roman" panose="02020603050405020304" pitchFamily="18" charset="0"/>
                          <a:ea typeface="微軟正黑體" panose="020B0604030504040204" pitchFamily="34" charset="-120"/>
                          <a:cs typeface="Times New Roman" panose="02020603050405020304" pitchFamily="18" charset="0"/>
                        </a:rPr>
                        <a:t>項達標準</a:t>
                      </a:r>
                    </a:p>
                  </a:txBody>
                  <a:tcPr marL="102623" marR="102623" marT="51307" marB="51307"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281C9">
                        <a:alpha val="20000"/>
                      </a:srgbClr>
                    </a:solidFill>
                  </a:tcPr>
                </a:tc>
                <a:tc>
                  <a:txBody>
                    <a:bodyPr/>
                    <a:lstStyle/>
                    <a:p>
                      <a:pPr algn="ctr"/>
                      <a:r>
                        <a:rPr lang="en-US" altLang="zh-TW" sz="3400" dirty="0">
                          <a:latin typeface="Times New Roman" panose="02020603050405020304" pitchFamily="18" charset="0"/>
                          <a:ea typeface="微軟正黑體" panose="020B0604030504040204" pitchFamily="34" charset="-120"/>
                          <a:cs typeface="Times New Roman" panose="02020603050405020304" pitchFamily="18" charset="0"/>
                        </a:rPr>
                        <a:t>4</a:t>
                      </a:r>
                      <a:r>
                        <a:rPr lang="zh-TW" altLang="en-US" sz="34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L="102623" marR="102623" marT="51307" marB="51307"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883788">
                <a:tc vMerge="1">
                  <a:txBody>
                    <a:bodyPr/>
                    <a:lstStyle/>
                    <a:p>
                      <a:endParaRPr lang="zh-TW" altLang="en-US" sz="3200" dirty="0"/>
                    </a:p>
                  </a:txBody>
                  <a:tcPr/>
                </a:tc>
                <a:tc>
                  <a:txBody>
                    <a:bodyPr/>
                    <a:lstStyle/>
                    <a:p>
                      <a:r>
                        <a:rPr lang="zh-TW" altLang="en-US" sz="3400" dirty="0">
                          <a:latin typeface="Times New Roman" panose="02020603050405020304" pitchFamily="18" charset="0"/>
                          <a:ea typeface="微軟正黑體" panose="020B0604030504040204" pitchFamily="34" charset="-120"/>
                          <a:cs typeface="Times New Roman" panose="02020603050405020304" pitchFamily="18" charset="0"/>
                        </a:rPr>
                        <a:t>其中</a:t>
                      </a:r>
                      <a:r>
                        <a:rPr lang="en-US" altLang="zh-TW" sz="3400"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3400" dirty="0">
                          <a:latin typeface="Times New Roman" panose="02020603050405020304" pitchFamily="18" charset="0"/>
                          <a:ea typeface="微軟正黑體" panose="020B0604030504040204" pitchFamily="34" charset="-120"/>
                          <a:cs typeface="Times New Roman" panose="02020603050405020304" pitchFamily="18" charset="0"/>
                        </a:rPr>
                        <a:t>項達標準</a:t>
                      </a:r>
                    </a:p>
                  </a:txBody>
                  <a:tcPr marL="102623" marR="102623" marT="51307" marB="51307"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A281C9">
                        <a:alpha val="20000"/>
                      </a:srgbClr>
                    </a:solidFill>
                  </a:tcPr>
                </a:tc>
                <a:tc>
                  <a:txBody>
                    <a:bodyPr/>
                    <a:lstStyle/>
                    <a:p>
                      <a:pPr algn="ctr"/>
                      <a:r>
                        <a:rPr lang="en-US" altLang="zh-TW" sz="3400" dirty="0">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34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L="102623" marR="102623" marT="51307" marB="51307"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8" name="文字方塊 7">
            <a:extLst>
              <a:ext uri="{FF2B5EF4-FFF2-40B4-BE49-F238E27FC236}">
                <a16:creationId xmlns:a16="http://schemas.microsoft.com/office/drawing/2014/main" id="{8C6AA6F4-3B41-4F43-B3DD-E37F11ADF3BB}"/>
              </a:ext>
            </a:extLst>
          </p:cNvPr>
          <p:cNvSpPr txBox="1">
            <a:spLocks noChangeArrowheads="1"/>
          </p:cNvSpPr>
          <p:nvPr/>
        </p:nvSpPr>
        <p:spPr bwMode="auto">
          <a:xfrm>
            <a:off x="1299413" y="4346450"/>
            <a:ext cx="9593176"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defRPr/>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註：</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eaLnBrk="1" hangingPunct="1">
              <a:buFont typeface="+mj-lt"/>
              <a:buAutoNum type="arabicPeriod"/>
              <a:defRPr/>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檢測門檻之標準，依教育部體育署之規定為中等（即</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PR</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值</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25%</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）以上（含金牌、銀牌、銅牌）</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eaLnBrk="1" hangingPunct="1">
              <a:buFont typeface="+mj-lt"/>
              <a:buAutoNum type="arabicPeriod"/>
              <a:defRPr/>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持有各級主管機關</a:t>
            </a:r>
            <a:r>
              <a:rPr lang="zh-TW" altLang="en-US" sz="2000" u="sng"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特殊教育學生鑑定及就學輔導會鑑定為身心障礙學生</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之證明，或</a:t>
            </a:r>
            <a:r>
              <a:rPr lang="zh-TW" altLang="en-US" sz="2000" u="sng"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領有身心障礙證明</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者，或</a:t>
            </a:r>
            <a:r>
              <a:rPr lang="zh-TW" altLang="en-US" sz="2000" u="sng"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持有公立醫院證明為重大傷病、體弱之學生</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，考量學生身心發展差異及就學權益，將比照</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項達門檻標準者得</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6</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分。</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eaLnBrk="1" hangingPunct="1">
              <a:buFont typeface="+mj-lt"/>
              <a:buAutoNum type="arabicPeriod"/>
              <a:defRPr/>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體適能成績採計應擇一次檢測成績</a:t>
            </a:r>
            <a:r>
              <a:rPr lang="zh-TW" altLang="en-US" sz="2000" b="1" dirty="0">
                <a:latin typeface="Times New Roman" panose="02020603050405020304" pitchFamily="18" charset="0"/>
                <a:ea typeface="微軟正黑體" panose="020B0604030504040204" pitchFamily="34" charset="-120"/>
                <a:cs typeface="Times New Roman" panose="02020603050405020304" pitchFamily="18" charset="0"/>
              </a:rPr>
              <a:t>完整使用</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a:t>
            </a:r>
          </a:p>
        </p:txBody>
      </p:sp>
    </p:spTree>
    <p:extLst>
      <p:ext uri="{BB962C8B-B14F-4D97-AF65-F5344CB8AC3E}">
        <p14:creationId xmlns:p14="http://schemas.microsoft.com/office/powerpoint/2010/main" val="265462331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群組 9">
            <a:extLst>
              <a:ext uri="{FF2B5EF4-FFF2-40B4-BE49-F238E27FC236}">
                <a16:creationId xmlns:a16="http://schemas.microsoft.com/office/drawing/2014/main" id="{285B929B-3BDC-48FB-8133-0EEE76214C39}"/>
              </a:ext>
            </a:extLst>
          </p:cNvPr>
          <p:cNvGrpSpPr/>
          <p:nvPr/>
        </p:nvGrpSpPr>
        <p:grpSpPr>
          <a:xfrm>
            <a:off x="-966" y="-48054"/>
            <a:ext cx="8471199" cy="698450"/>
            <a:chOff x="-967" y="-39262"/>
            <a:chExt cx="9795745" cy="698450"/>
          </a:xfrm>
        </p:grpSpPr>
        <p:grpSp>
          <p:nvGrpSpPr>
            <p:cNvPr id="11" name="群組 10">
              <a:extLst>
                <a:ext uri="{FF2B5EF4-FFF2-40B4-BE49-F238E27FC236}">
                  <a16:creationId xmlns:a16="http://schemas.microsoft.com/office/drawing/2014/main" id="{AC192EEF-E6FF-4C99-9F4D-D56C0DA6DB5C}"/>
                </a:ext>
              </a:extLst>
            </p:cNvPr>
            <p:cNvGrpSpPr/>
            <p:nvPr/>
          </p:nvGrpSpPr>
          <p:grpSpPr>
            <a:xfrm>
              <a:off x="576" y="12962"/>
              <a:ext cx="9794202" cy="605449"/>
              <a:chOff x="501" y="12962"/>
              <a:chExt cx="8579589" cy="605449"/>
            </a:xfrm>
          </p:grpSpPr>
          <p:sp>
            <p:nvSpPr>
              <p:cNvPr id="13" name="圓角化同側角落矩形 103">
                <a:extLst>
                  <a:ext uri="{FF2B5EF4-FFF2-40B4-BE49-F238E27FC236}">
                    <a16:creationId xmlns:a16="http://schemas.microsoft.com/office/drawing/2014/main" id="{45C00C2C-47AE-44B4-AEE6-9C63450A59F6}"/>
                  </a:ext>
                </a:extLst>
              </p:cNvPr>
              <p:cNvSpPr/>
              <p:nvPr/>
            </p:nvSpPr>
            <p:spPr>
              <a:xfrm rot="16200000" flipH="1">
                <a:off x="3987571" y="-3974108"/>
                <a:ext cx="605449" cy="8579589"/>
              </a:xfrm>
              <a:prstGeom prst="round2SameRect">
                <a:avLst>
                  <a:gd name="adj1" fmla="val 0"/>
                  <a:gd name="adj2" fmla="val 50000"/>
                </a:avLst>
              </a:prstGeom>
              <a:gradFill flip="none" rotWithShape="1">
                <a:gsLst>
                  <a:gs pos="0">
                    <a:srgbClr val="FEDEEC"/>
                  </a:gs>
                  <a:gs pos="48000">
                    <a:srgbClr val="FC79B2"/>
                  </a:gs>
                  <a:gs pos="60000">
                    <a:srgbClr val="FC79B2"/>
                  </a:gs>
                  <a:gs pos="100000">
                    <a:srgbClr val="FEDEEC"/>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14" name="圓角化同側角落矩形 104">
                <a:extLst>
                  <a:ext uri="{FF2B5EF4-FFF2-40B4-BE49-F238E27FC236}">
                    <a16:creationId xmlns:a16="http://schemas.microsoft.com/office/drawing/2014/main" id="{681A5915-0E3A-4F17-A488-DBB7095B0679}"/>
                  </a:ext>
                </a:extLst>
              </p:cNvPr>
              <p:cNvSpPr/>
              <p:nvPr/>
            </p:nvSpPr>
            <p:spPr>
              <a:xfrm rot="16200000" flipH="1">
                <a:off x="4036808" y="-3855886"/>
                <a:ext cx="508000" cy="8334556"/>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12" name="Google Shape;446;p38">
              <a:extLst>
                <a:ext uri="{FF2B5EF4-FFF2-40B4-BE49-F238E27FC236}">
                  <a16:creationId xmlns:a16="http://schemas.microsoft.com/office/drawing/2014/main" id="{3C73BFDD-1386-4966-A1C9-4E741169C74C}"/>
                </a:ext>
              </a:extLst>
            </p:cNvPr>
            <p:cNvSpPr txBox="1">
              <a:spLocks/>
            </p:cNvSpPr>
            <p:nvPr/>
          </p:nvSpPr>
          <p:spPr>
            <a:xfrm>
              <a:off x="-967" y="-39262"/>
              <a:ext cx="9664224"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肆、北、中、南區五專聯合免試入學</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技藝優良</a:t>
              </a:r>
              <a:endParaRPr lang="en-US" dirty="0"/>
            </a:p>
          </p:txBody>
        </p:sp>
      </p:grpSp>
      <p:graphicFrame>
        <p:nvGraphicFramePr>
          <p:cNvPr id="7" name="內容版面配置區 3">
            <a:extLst>
              <a:ext uri="{FF2B5EF4-FFF2-40B4-BE49-F238E27FC236}">
                <a16:creationId xmlns:a16="http://schemas.microsoft.com/office/drawing/2014/main" id="{E6DFDB2E-CDFE-484C-828C-71D25E1C932D}"/>
              </a:ext>
            </a:extLst>
          </p:cNvPr>
          <p:cNvGraphicFramePr>
            <a:graphicFrameLocks/>
          </p:cNvGraphicFramePr>
          <p:nvPr>
            <p:extLst>
              <p:ext uri="{D42A27DB-BD31-4B8C-83A1-F6EECF244321}">
                <p14:modId xmlns:p14="http://schemas.microsoft.com/office/powerpoint/2010/main" val="1814772554"/>
              </p:ext>
            </p:extLst>
          </p:nvPr>
        </p:nvGraphicFramePr>
        <p:xfrm>
          <a:off x="1443525" y="818147"/>
          <a:ext cx="9304954" cy="4882306"/>
        </p:xfrm>
        <a:graphic>
          <a:graphicData uri="http://schemas.openxmlformats.org/drawingml/2006/table">
            <a:tbl>
              <a:tblPr firstRow="1" bandRow="1">
                <a:tableStyleId>{5940675A-B579-460E-94D1-54222C63F5DA}</a:tableStyleId>
              </a:tblPr>
              <a:tblGrid>
                <a:gridCol w="3465360">
                  <a:extLst>
                    <a:ext uri="{9D8B030D-6E8A-4147-A177-3AD203B41FA5}">
                      <a16:colId xmlns:a16="http://schemas.microsoft.com/office/drawing/2014/main" val="20000"/>
                    </a:ext>
                  </a:extLst>
                </a:gridCol>
                <a:gridCol w="3466799">
                  <a:extLst>
                    <a:ext uri="{9D8B030D-6E8A-4147-A177-3AD203B41FA5}">
                      <a16:colId xmlns:a16="http://schemas.microsoft.com/office/drawing/2014/main" val="20001"/>
                    </a:ext>
                  </a:extLst>
                </a:gridCol>
                <a:gridCol w="2372795">
                  <a:extLst>
                    <a:ext uri="{9D8B030D-6E8A-4147-A177-3AD203B41FA5}">
                      <a16:colId xmlns:a16="http://schemas.microsoft.com/office/drawing/2014/main" val="20002"/>
                    </a:ext>
                  </a:extLst>
                </a:gridCol>
              </a:tblGrid>
              <a:tr h="826273">
                <a:tc>
                  <a:txBody>
                    <a:bodyPr/>
                    <a:lstStyle/>
                    <a:p>
                      <a:pPr algn="ctr"/>
                      <a:r>
                        <a:rPr lang="zh-TW" altLang="en-US" sz="3600" dirty="0">
                          <a:latin typeface="Times New Roman" panose="02020603050405020304" pitchFamily="18" charset="0"/>
                          <a:ea typeface="微軟正黑體" panose="020B0604030504040204" pitchFamily="34" charset="-120"/>
                          <a:cs typeface="Times New Roman" panose="02020603050405020304" pitchFamily="18" charset="0"/>
                        </a:rPr>
                        <a:t>技藝優良</a:t>
                      </a:r>
                    </a:p>
                  </a:txBody>
                  <a:tcPr marL="103388" marR="103388" marT="51687" marB="51687" anchor="ctr">
                    <a:lnL w="12700" cmpd="sng">
                      <a:noFill/>
                    </a:lnL>
                    <a:lnR w="12700" cap="flat" cmpd="sng" algn="ctr">
                      <a:noFill/>
                      <a:prstDash val="dashDot"/>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tc gridSpan="2">
                  <a:txBody>
                    <a:bodyPr/>
                    <a:lstStyle/>
                    <a:p>
                      <a:pPr algn="ctr"/>
                      <a:r>
                        <a:rPr lang="zh-TW" altLang="en-US" sz="3600" dirty="0">
                          <a:latin typeface="Times New Roman" panose="02020603050405020304" pitchFamily="18" charset="0"/>
                          <a:ea typeface="微軟正黑體" panose="020B0604030504040204" pitchFamily="34" charset="-120"/>
                          <a:cs typeface="Times New Roman" panose="02020603050405020304" pitchFamily="18" charset="0"/>
                        </a:rPr>
                        <a:t>積分採計方式</a:t>
                      </a:r>
                    </a:p>
                  </a:txBody>
                  <a:tcPr marL="103388" marR="103388" marT="51694" marB="51694" anchor="ctr">
                    <a:lnL w="12700" cap="flat" cmpd="sng" algn="ctr">
                      <a:noFill/>
                      <a:prstDash val="dashDot"/>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tc hMerge="1">
                  <a:txBody>
                    <a:bodyPr/>
                    <a:lstStyle/>
                    <a:p>
                      <a:endParaRPr lang="zh-TW" altLang="en-US" sz="3200" dirty="0"/>
                    </a:p>
                  </a:txBody>
                  <a:tcPr/>
                </a:tc>
                <a:extLst>
                  <a:ext uri="{0D108BD9-81ED-4DB2-BD59-A6C34878D82A}">
                    <a16:rowId xmlns:a16="http://schemas.microsoft.com/office/drawing/2014/main" val="10000"/>
                  </a:ext>
                </a:extLst>
              </a:tr>
              <a:tr h="1359092">
                <a:tc rowSpan="3">
                  <a:txBody>
                    <a:bodyPr/>
                    <a:lstStyle/>
                    <a:p>
                      <a:pPr algn="ctr"/>
                      <a:r>
                        <a:rPr lang="zh-TW" altLang="en-US" sz="3600" dirty="0">
                          <a:latin typeface="Times New Roman" panose="02020603050405020304" pitchFamily="18" charset="0"/>
                          <a:ea typeface="微軟正黑體" panose="020B0604030504040204" pitchFamily="34" charset="-120"/>
                          <a:cs typeface="Times New Roman" panose="02020603050405020304" pitchFamily="18" charset="0"/>
                        </a:rPr>
                        <a:t>技藝教育課程以單一學期之百分制成績</a:t>
                      </a:r>
                      <a:r>
                        <a:rPr lang="zh-TW" altLang="en-US" sz="3600" b="1" dirty="0">
                          <a:solidFill>
                            <a:srgbClr val="00B0F0"/>
                          </a:solidFill>
                          <a:latin typeface="Times New Roman" panose="02020603050405020304" pitchFamily="18" charset="0"/>
                          <a:ea typeface="微軟正黑體" panose="020B0604030504040204" pitchFamily="34" charset="-120"/>
                          <a:cs typeface="Times New Roman" panose="02020603050405020304" pitchFamily="18" charset="0"/>
                        </a:rPr>
                        <a:t>擇優採計</a:t>
                      </a:r>
                    </a:p>
                  </a:txBody>
                  <a:tcPr marL="103388" marR="103388" marT="51694" marB="51694"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A281C9">
                        <a:alpha val="20000"/>
                      </a:srgbClr>
                    </a:solidFill>
                  </a:tcPr>
                </a:tc>
                <a:tc>
                  <a:txBody>
                    <a:bodyPr/>
                    <a:lstStyle/>
                    <a:p>
                      <a:pPr algn="ctr"/>
                      <a:r>
                        <a:rPr lang="en-US" altLang="zh-TW" sz="3600" dirty="0">
                          <a:latin typeface="Times New Roman" panose="02020603050405020304" pitchFamily="18" charset="0"/>
                          <a:ea typeface="微軟正黑體" panose="020B0604030504040204" pitchFamily="34" charset="-120"/>
                          <a:cs typeface="Times New Roman" panose="02020603050405020304" pitchFamily="18" charset="0"/>
                        </a:rPr>
                        <a:t>90</a:t>
                      </a:r>
                      <a:r>
                        <a:rPr lang="zh-TW" altLang="en-US" sz="3600" dirty="0">
                          <a:latin typeface="Times New Roman" panose="02020603050405020304" pitchFamily="18" charset="0"/>
                          <a:ea typeface="微軟正黑體" panose="020B0604030504040204" pitchFamily="34" charset="-120"/>
                          <a:cs typeface="Times New Roman" panose="02020603050405020304" pitchFamily="18" charset="0"/>
                        </a:rPr>
                        <a:t>分以上者</a:t>
                      </a:r>
                    </a:p>
                  </a:txBody>
                  <a:tcPr marL="103388" marR="103388" marT="51687" marB="51687"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281C9">
                        <a:alpha val="20000"/>
                      </a:srgbClr>
                    </a:solidFill>
                  </a:tcPr>
                </a:tc>
                <a:tc>
                  <a:txBody>
                    <a:bodyPr/>
                    <a:lstStyle/>
                    <a:p>
                      <a:pPr algn="ctr"/>
                      <a:r>
                        <a:rPr lang="en-US" altLang="zh-TW" sz="3600" dirty="0">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36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L="103388" marR="103388" marT="51687" marB="51687"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435790">
                <a:tc vMerge="1">
                  <a:txBody>
                    <a:bodyPr/>
                    <a:lstStyle/>
                    <a:p>
                      <a:endParaRPr lang="zh-TW" altLang="en-US" sz="3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3600" dirty="0">
                          <a:latin typeface="Times New Roman" panose="02020603050405020304" pitchFamily="18" charset="0"/>
                          <a:ea typeface="微軟正黑體" panose="020B0604030504040204" pitchFamily="34" charset="-120"/>
                          <a:cs typeface="Times New Roman" panose="02020603050405020304" pitchFamily="18" charset="0"/>
                        </a:rPr>
                        <a:t>80</a:t>
                      </a:r>
                      <a:r>
                        <a:rPr lang="zh-TW" altLang="en-US" sz="3600" dirty="0">
                          <a:latin typeface="Times New Roman" panose="02020603050405020304" pitchFamily="18" charset="0"/>
                          <a:ea typeface="微軟正黑體" panose="020B0604030504040204" pitchFamily="34" charset="-120"/>
                          <a:cs typeface="Times New Roman" panose="02020603050405020304" pitchFamily="18" charset="0"/>
                        </a:rPr>
                        <a:t>分以上</a:t>
                      </a:r>
                      <a:endParaRPr lang="en-US" altLang="zh-TW" sz="3600" dirty="0">
                        <a:latin typeface="Times New Roman" panose="02020603050405020304" pitchFamily="18" charset="0"/>
                        <a:ea typeface="微軟正黑體" panose="020B0604030504040204" pitchFamily="34" charset="-120"/>
                        <a:cs typeface="Times New Roman" panose="02020603050405020304"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3600" dirty="0">
                          <a:latin typeface="Times New Roman" panose="02020603050405020304" pitchFamily="18" charset="0"/>
                          <a:ea typeface="微軟正黑體" panose="020B0604030504040204" pitchFamily="34" charset="-120"/>
                          <a:cs typeface="Times New Roman" panose="02020603050405020304" pitchFamily="18" charset="0"/>
                        </a:rPr>
                        <a:t>未滿</a:t>
                      </a:r>
                      <a:r>
                        <a:rPr lang="en-US" altLang="zh-TW" sz="3600" dirty="0">
                          <a:latin typeface="Times New Roman" panose="02020603050405020304" pitchFamily="18" charset="0"/>
                          <a:ea typeface="微軟正黑體" panose="020B0604030504040204" pitchFamily="34" charset="-120"/>
                          <a:cs typeface="Times New Roman" panose="02020603050405020304" pitchFamily="18" charset="0"/>
                        </a:rPr>
                        <a:t>90</a:t>
                      </a:r>
                      <a:r>
                        <a:rPr lang="zh-TW" altLang="en-US" sz="3600" dirty="0">
                          <a:latin typeface="Times New Roman" panose="02020603050405020304" pitchFamily="18" charset="0"/>
                          <a:ea typeface="微軟正黑體" panose="020B0604030504040204" pitchFamily="34" charset="-120"/>
                          <a:cs typeface="Times New Roman" panose="02020603050405020304" pitchFamily="18" charset="0"/>
                        </a:rPr>
                        <a:t>分者</a:t>
                      </a:r>
                    </a:p>
                  </a:txBody>
                  <a:tcPr marL="103388" marR="103388" marT="51687" marB="51687"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281C9">
                        <a:alpha val="20000"/>
                      </a:srgbClr>
                    </a:solidFill>
                  </a:tcPr>
                </a:tc>
                <a:tc>
                  <a:txBody>
                    <a:bodyPr/>
                    <a:lstStyle/>
                    <a:p>
                      <a:pPr algn="ctr"/>
                      <a:r>
                        <a:rPr lang="en-US" altLang="zh-TW" sz="3600" dirty="0">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36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L="103388" marR="103388" marT="51687" marB="51687"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261151">
                <a:tc vMerge="1">
                  <a:txBody>
                    <a:bodyPr/>
                    <a:lstStyle/>
                    <a:p>
                      <a:endParaRPr lang="zh-TW" altLang="en-US" sz="3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3600" dirty="0">
                          <a:latin typeface="Times New Roman" panose="02020603050405020304" pitchFamily="18" charset="0"/>
                          <a:ea typeface="微軟正黑體" panose="020B0604030504040204" pitchFamily="34" charset="-120"/>
                          <a:cs typeface="Times New Roman" panose="02020603050405020304" pitchFamily="18" charset="0"/>
                        </a:rPr>
                        <a:t>60</a:t>
                      </a:r>
                      <a:r>
                        <a:rPr lang="zh-TW" altLang="en-US" sz="3600" dirty="0">
                          <a:latin typeface="Times New Roman" panose="02020603050405020304" pitchFamily="18" charset="0"/>
                          <a:ea typeface="微軟正黑體" panose="020B0604030504040204" pitchFamily="34" charset="-120"/>
                          <a:cs typeface="Times New Roman" panose="02020603050405020304" pitchFamily="18" charset="0"/>
                        </a:rPr>
                        <a:t>分以上</a:t>
                      </a:r>
                      <a:endParaRPr lang="en-US" altLang="zh-TW" sz="3600" dirty="0">
                        <a:latin typeface="Times New Roman" panose="02020603050405020304" pitchFamily="18" charset="0"/>
                        <a:ea typeface="微軟正黑體" panose="020B0604030504040204" pitchFamily="34" charset="-120"/>
                        <a:cs typeface="Times New Roman" panose="02020603050405020304"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3600" dirty="0">
                          <a:latin typeface="Times New Roman" panose="02020603050405020304" pitchFamily="18" charset="0"/>
                          <a:ea typeface="微軟正黑體" panose="020B0604030504040204" pitchFamily="34" charset="-120"/>
                          <a:cs typeface="Times New Roman" panose="02020603050405020304" pitchFamily="18" charset="0"/>
                        </a:rPr>
                        <a:t>未滿</a:t>
                      </a:r>
                      <a:r>
                        <a:rPr lang="en-US" altLang="zh-TW" sz="3600" dirty="0">
                          <a:latin typeface="Times New Roman" panose="02020603050405020304" pitchFamily="18" charset="0"/>
                          <a:ea typeface="微軟正黑體" panose="020B0604030504040204" pitchFamily="34" charset="-120"/>
                          <a:cs typeface="Times New Roman" panose="02020603050405020304" pitchFamily="18" charset="0"/>
                        </a:rPr>
                        <a:t>80</a:t>
                      </a:r>
                      <a:r>
                        <a:rPr lang="zh-TW" altLang="en-US" sz="3600" dirty="0">
                          <a:latin typeface="Times New Roman" panose="02020603050405020304" pitchFamily="18" charset="0"/>
                          <a:ea typeface="微軟正黑體" panose="020B0604030504040204" pitchFamily="34" charset="-120"/>
                          <a:cs typeface="Times New Roman" panose="02020603050405020304" pitchFamily="18" charset="0"/>
                        </a:rPr>
                        <a:t>分者</a:t>
                      </a:r>
                    </a:p>
                  </a:txBody>
                  <a:tcPr marL="103388" marR="103388" marT="51687" marB="51687"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A281C9">
                        <a:alpha val="20000"/>
                      </a:srgbClr>
                    </a:solidFill>
                  </a:tcPr>
                </a:tc>
                <a:tc>
                  <a:txBody>
                    <a:bodyPr/>
                    <a:lstStyle/>
                    <a:p>
                      <a:pPr algn="ctr"/>
                      <a:r>
                        <a:rPr lang="en-US" altLang="zh-TW" sz="3600"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36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L="103388" marR="103388" marT="51687" marB="51687"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8" name="矩形 7">
            <a:extLst>
              <a:ext uri="{FF2B5EF4-FFF2-40B4-BE49-F238E27FC236}">
                <a16:creationId xmlns:a16="http://schemas.microsoft.com/office/drawing/2014/main" id="{E892EB10-3518-4B37-B733-65F44409E058}"/>
              </a:ext>
            </a:extLst>
          </p:cNvPr>
          <p:cNvSpPr/>
          <p:nvPr/>
        </p:nvSpPr>
        <p:spPr>
          <a:xfrm>
            <a:off x="1331495" y="5794249"/>
            <a:ext cx="10395284" cy="707886"/>
          </a:xfrm>
          <a:prstGeom prst="rect">
            <a:avLst/>
          </a:prstGeom>
        </p:spPr>
        <p:txBody>
          <a:bodyPr wrap="square">
            <a:spAutoFit/>
          </a:bodyPr>
          <a:lstStyle/>
          <a:p>
            <a:r>
              <a:rPr lang="zh-TW" altLang="en-US" sz="2000" dirty="0">
                <a:latin typeface="微軟正黑體" panose="020B0604030504040204" pitchFamily="34" charset="-120"/>
                <a:ea typeface="微軟正黑體" panose="020B0604030504040204" pitchFamily="34" charset="-120"/>
              </a:rPr>
              <a:t>註：112學年度起修改「技藝優良」積分採計方式，原以技藝教育課程成績採「（上、下學期）總平均」，修改「</a:t>
            </a:r>
            <a:r>
              <a:rPr lang="zh-TW" altLang="en-US" sz="2000" dirty="0">
                <a:solidFill>
                  <a:srgbClr val="C00000"/>
                </a:solidFill>
                <a:latin typeface="微軟正黑體" panose="020B0604030504040204" pitchFamily="34" charset="-120"/>
                <a:ea typeface="微軟正黑體" panose="020B0604030504040204" pitchFamily="34" charset="-120"/>
              </a:rPr>
              <a:t>以單一學期之百分制成績擇優採計</a:t>
            </a:r>
            <a:r>
              <a:rPr lang="zh-TW" altLang="en-US" sz="2000" dirty="0">
                <a:latin typeface="微軟正黑體" panose="020B0604030504040204" pitchFamily="34" charset="-120"/>
                <a:ea typeface="微軟正黑體" panose="020B0604030504040204" pitchFamily="34" charset="-120"/>
              </a:rPr>
              <a:t>」。</a:t>
            </a:r>
          </a:p>
        </p:txBody>
      </p:sp>
    </p:spTree>
    <p:extLst>
      <p:ext uri="{BB962C8B-B14F-4D97-AF65-F5344CB8AC3E}">
        <p14:creationId xmlns:p14="http://schemas.microsoft.com/office/powerpoint/2010/main" val="368430495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群組 9">
            <a:extLst>
              <a:ext uri="{FF2B5EF4-FFF2-40B4-BE49-F238E27FC236}">
                <a16:creationId xmlns:a16="http://schemas.microsoft.com/office/drawing/2014/main" id="{285B929B-3BDC-48FB-8133-0EEE76214C39}"/>
              </a:ext>
            </a:extLst>
          </p:cNvPr>
          <p:cNvGrpSpPr/>
          <p:nvPr/>
        </p:nvGrpSpPr>
        <p:grpSpPr>
          <a:xfrm>
            <a:off x="-966" y="-48054"/>
            <a:ext cx="8455156" cy="698450"/>
            <a:chOff x="-967" y="-39262"/>
            <a:chExt cx="9795745" cy="698450"/>
          </a:xfrm>
        </p:grpSpPr>
        <p:grpSp>
          <p:nvGrpSpPr>
            <p:cNvPr id="11" name="群組 10">
              <a:extLst>
                <a:ext uri="{FF2B5EF4-FFF2-40B4-BE49-F238E27FC236}">
                  <a16:creationId xmlns:a16="http://schemas.microsoft.com/office/drawing/2014/main" id="{AC192EEF-E6FF-4C99-9F4D-D56C0DA6DB5C}"/>
                </a:ext>
              </a:extLst>
            </p:cNvPr>
            <p:cNvGrpSpPr/>
            <p:nvPr/>
          </p:nvGrpSpPr>
          <p:grpSpPr>
            <a:xfrm>
              <a:off x="576" y="12962"/>
              <a:ext cx="9794202" cy="605449"/>
              <a:chOff x="501" y="12962"/>
              <a:chExt cx="8579589" cy="605449"/>
            </a:xfrm>
          </p:grpSpPr>
          <p:sp>
            <p:nvSpPr>
              <p:cNvPr id="13" name="圓角化同側角落矩形 103">
                <a:extLst>
                  <a:ext uri="{FF2B5EF4-FFF2-40B4-BE49-F238E27FC236}">
                    <a16:creationId xmlns:a16="http://schemas.microsoft.com/office/drawing/2014/main" id="{45C00C2C-47AE-44B4-AEE6-9C63450A59F6}"/>
                  </a:ext>
                </a:extLst>
              </p:cNvPr>
              <p:cNvSpPr/>
              <p:nvPr/>
            </p:nvSpPr>
            <p:spPr>
              <a:xfrm rot="16200000" flipH="1">
                <a:off x="3987571" y="-3974108"/>
                <a:ext cx="605449" cy="8579589"/>
              </a:xfrm>
              <a:prstGeom prst="round2SameRect">
                <a:avLst>
                  <a:gd name="adj1" fmla="val 0"/>
                  <a:gd name="adj2" fmla="val 50000"/>
                </a:avLst>
              </a:prstGeom>
              <a:gradFill flip="none" rotWithShape="1">
                <a:gsLst>
                  <a:gs pos="0">
                    <a:srgbClr val="FEDEEC"/>
                  </a:gs>
                  <a:gs pos="48000">
                    <a:srgbClr val="FC79B2"/>
                  </a:gs>
                  <a:gs pos="60000">
                    <a:srgbClr val="FC79B2"/>
                  </a:gs>
                  <a:gs pos="100000">
                    <a:srgbClr val="FEDEEC"/>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14" name="圓角化同側角落矩形 104">
                <a:extLst>
                  <a:ext uri="{FF2B5EF4-FFF2-40B4-BE49-F238E27FC236}">
                    <a16:creationId xmlns:a16="http://schemas.microsoft.com/office/drawing/2014/main" id="{681A5915-0E3A-4F17-A488-DBB7095B0679}"/>
                  </a:ext>
                </a:extLst>
              </p:cNvPr>
              <p:cNvSpPr/>
              <p:nvPr/>
            </p:nvSpPr>
            <p:spPr>
              <a:xfrm rot="16200000" flipH="1">
                <a:off x="4036808" y="-3855886"/>
                <a:ext cx="508000" cy="8334556"/>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12" name="Google Shape;446;p38">
              <a:extLst>
                <a:ext uri="{FF2B5EF4-FFF2-40B4-BE49-F238E27FC236}">
                  <a16:creationId xmlns:a16="http://schemas.microsoft.com/office/drawing/2014/main" id="{3C73BFDD-1386-4966-A1C9-4E741169C74C}"/>
                </a:ext>
              </a:extLst>
            </p:cNvPr>
            <p:cNvSpPr txBox="1">
              <a:spLocks/>
            </p:cNvSpPr>
            <p:nvPr/>
          </p:nvSpPr>
          <p:spPr>
            <a:xfrm>
              <a:off x="-967" y="-39262"/>
              <a:ext cx="9664224"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肆、北、中、南區五專聯合免試入學</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弱勢身分</a:t>
              </a:r>
              <a:endParaRPr lang="en-US" dirty="0"/>
            </a:p>
          </p:txBody>
        </p:sp>
      </p:grpSp>
      <p:graphicFrame>
        <p:nvGraphicFramePr>
          <p:cNvPr id="7" name="內容版面配置區 3">
            <a:extLst>
              <a:ext uri="{FF2B5EF4-FFF2-40B4-BE49-F238E27FC236}">
                <a16:creationId xmlns:a16="http://schemas.microsoft.com/office/drawing/2014/main" id="{0F71723D-DC17-4037-86D0-376C0A3199C5}"/>
              </a:ext>
            </a:extLst>
          </p:cNvPr>
          <p:cNvGraphicFramePr>
            <a:graphicFrameLocks/>
          </p:cNvGraphicFramePr>
          <p:nvPr>
            <p:extLst>
              <p:ext uri="{D42A27DB-BD31-4B8C-83A1-F6EECF244321}">
                <p14:modId xmlns:p14="http://schemas.microsoft.com/office/powerpoint/2010/main" val="883544053"/>
              </p:ext>
            </p:extLst>
          </p:nvPr>
        </p:nvGraphicFramePr>
        <p:xfrm>
          <a:off x="2058380" y="1004075"/>
          <a:ext cx="8075240" cy="3922112"/>
        </p:xfrm>
        <a:graphic>
          <a:graphicData uri="http://schemas.openxmlformats.org/drawingml/2006/table">
            <a:tbl>
              <a:tblPr firstRow="1" bandRow="1">
                <a:tableStyleId>{5940675A-B579-460E-94D1-54222C63F5DA}</a:tableStyleId>
              </a:tblPr>
              <a:tblGrid>
                <a:gridCol w="5097481">
                  <a:extLst>
                    <a:ext uri="{9D8B030D-6E8A-4147-A177-3AD203B41FA5}">
                      <a16:colId xmlns:a16="http://schemas.microsoft.com/office/drawing/2014/main" val="20000"/>
                    </a:ext>
                  </a:extLst>
                </a:gridCol>
                <a:gridCol w="2977759">
                  <a:extLst>
                    <a:ext uri="{9D8B030D-6E8A-4147-A177-3AD203B41FA5}">
                      <a16:colId xmlns:a16="http://schemas.microsoft.com/office/drawing/2014/main" val="20001"/>
                    </a:ext>
                  </a:extLst>
                </a:gridCol>
              </a:tblGrid>
              <a:tr h="596357">
                <a:tc>
                  <a:txBody>
                    <a:bodyPr/>
                    <a:lstStyle/>
                    <a:p>
                      <a:pPr algn="ctr"/>
                      <a:r>
                        <a:rPr lang="zh-TW" altLang="en-US" sz="3600" dirty="0">
                          <a:latin typeface="Times New Roman" panose="02020603050405020304" pitchFamily="18" charset="0"/>
                          <a:ea typeface="微軟正黑體" panose="020B0604030504040204" pitchFamily="34" charset="-120"/>
                          <a:cs typeface="Times New Roman" panose="02020603050405020304" pitchFamily="18" charset="0"/>
                        </a:rPr>
                        <a:t>弱勢身分</a:t>
                      </a:r>
                    </a:p>
                  </a:txBody>
                  <a:tcPr marT="45696" marB="45696" anchor="ctr">
                    <a:lnL w="12700" cmpd="sng">
                      <a:noFill/>
                    </a:lnL>
                    <a:lnR w="12700" cap="flat" cmpd="sng" algn="ctr">
                      <a:noFill/>
                      <a:prstDash val="dashDot"/>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tc>
                  <a:txBody>
                    <a:bodyPr/>
                    <a:lstStyle/>
                    <a:p>
                      <a:pPr algn="ctr"/>
                      <a:r>
                        <a:rPr lang="zh-TW" altLang="en-US" sz="3600" dirty="0">
                          <a:latin typeface="Times New Roman" panose="02020603050405020304" pitchFamily="18" charset="0"/>
                          <a:ea typeface="微軟正黑體" panose="020B0604030504040204" pitchFamily="34" charset="-120"/>
                          <a:cs typeface="Times New Roman" panose="02020603050405020304" pitchFamily="18" charset="0"/>
                        </a:rPr>
                        <a:t>積分採計方式</a:t>
                      </a:r>
                    </a:p>
                  </a:txBody>
                  <a:tcPr marT="45696" marB="45696" anchor="ctr">
                    <a:lnL w="12700" cap="flat" cmpd="sng" algn="ctr">
                      <a:noFill/>
                      <a:prstDash val="dashDot"/>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extLst>
                  <a:ext uri="{0D108BD9-81ED-4DB2-BD59-A6C34878D82A}">
                    <a16:rowId xmlns:a16="http://schemas.microsoft.com/office/drawing/2014/main" val="10000"/>
                  </a:ext>
                </a:extLst>
              </a:tr>
              <a:tr h="596357">
                <a:tc>
                  <a:txBody>
                    <a:bodyPr/>
                    <a:lstStyle/>
                    <a:p>
                      <a:pPr algn="ctr"/>
                      <a:r>
                        <a:rPr lang="zh-TW" altLang="en-US" sz="3600" dirty="0">
                          <a:latin typeface="Times New Roman" panose="02020603050405020304" pitchFamily="18" charset="0"/>
                          <a:ea typeface="微軟正黑體" panose="020B0604030504040204" pitchFamily="34" charset="-120"/>
                          <a:cs typeface="Times New Roman" panose="02020603050405020304" pitchFamily="18" charset="0"/>
                        </a:rPr>
                        <a:t>低收入戶</a:t>
                      </a:r>
                    </a:p>
                  </a:txBody>
                  <a:tcPr marT="45696" marB="45696"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281C9">
                        <a:alpha val="20000"/>
                      </a:srgbClr>
                    </a:solidFill>
                  </a:tcPr>
                </a:tc>
                <a:tc rowSpan="4">
                  <a:txBody>
                    <a:bodyPr/>
                    <a:lstStyle/>
                    <a:p>
                      <a:pPr algn="ctr"/>
                      <a:r>
                        <a:rPr lang="en-US" altLang="zh-TW" sz="3600" dirty="0">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36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696" marB="45696"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96357">
                <a:tc>
                  <a:txBody>
                    <a:bodyPr/>
                    <a:lstStyle/>
                    <a:p>
                      <a:pPr algn="ctr"/>
                      <a:r>
                        <a:rPr lang="zh-TW" altLang="en-US" sz="3600" dirty="0">
                          <a:latin typeface="Times New Roman" panose="02020603050405020304" pitchFamily="18" charset="0"/>
                          <a:ea typeface="微軟正黑體" panose="020B0604030504040204" pitchFamily="34" charset="-120"/>
                          <a:cs typeface="Times New Roman" panose="02020603050405020304" pitchFamily="18" charset="0"/>
                        </a:rPr>
                        <a:t>中低收入戶</a:t>
                      </a:r>
                    </a:p>
                  </a:txBody>
                  <a:tcPr marT="45696" marB="45696"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281C9">
                        <a:alpha val="20000"/>
                      </a:srgbClr>
                    </a:solidFill>
                  </a:tcPr>
                </a:tc>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TW" altLang="en-US" sz="3200" dirty="0">
                        <a:latin typeface="Arial Unicode MS" pitchFamily="34" charset="-120"/>
                        <a:ea typeface="Arial Unicode MS" pitchFamily="34" charset="-120"/>
                        <a:cs typeface="Arial Unicode MS" pitchFamily="34" charset="-120"/>
                      </a:endParaRPr>
                    </a:p>
                  </a:txBody>
                  <a:tcPr/>
                </a:tc>
                <a:extLst>
                  <a:ext uri="{0D108BD9-81ED-4DB2-BD59-A6C34878D82A}">
                    <a16:rowId xmlns:a16="http://schemas.microsoft.com/office/drawing/2014/main" val="10002"/>
                  </a:ext>
                </a:extLst>
              </a:tr>
              <a:tr h="1098593">
                <a:tc>
                  <a:txBody>
                    <a:bodyPr/>
                    <a:lstStyle/>
                    <a:p>
                      <a:pPr algn="ctr"/>
                      <a:r>
                        <a:rPr lang="zh-TW" altLang="en-US" sz="3600" dirty="0">
                          <a:latin typeface="Times New Roman" panose="02020603050405020304" pitchFamily="18" charset="0"/>
                          <a:ea typeface="微軟正黑體" panose="020B0604030504040204" pitchFamily="34" charset="-120"/>
                          <a:cs typeface="Times New Roman" panose="02020603050405020304" pitchFamily="18" charset="0"/>
                        </a:rPr>
                        <a:t>直系血親尊親屬</a:t>
                      </a:r>
                      <a:endParaRPr lang="en-US" altLang="zh-TW" sz="3600" dirty="0">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zh-TW" altLang="en-US" sz="3600" dirty="0">
                          <a:latin typeface="Times New Roman" panose="02020603050405020304" pitchFamily="18" charset="0"/>
                          <a:ea typeface="微軟正黑體" panose="020B0604030504040204" pitchFamily="34" charset="-120"/>
                          <a:cs typeface="Times New Roman" panose="02020603050405020304" pitchFamily="18" charset="0"/>
                        </a:rPr>
                        <a:t>支領失業給付之子女</a:t>
                      </a:r>
                    </a:p>
                  </a:txBody>
                  <a:tcPr marT="45696" marB="45696"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281C9">
                        <a:alpha val="20000"/>
                      </a:srgbClr>
                    </a:solidFill>
                  </a:tcPr>
                </a:tc>
                <a:tc vMerge="1">
                  <a:txBody>
                    <a:bodyPr/>
                    <a:lstStyle/>
                    <a:p>
                      <a:pPr algn="ctr"/>
                      <a:endParaRPr lang="zh-TW" altLang="en-US" sz="3200" dirty="0">
                        <a:latin typeface="Arial Unicode MS" pitchFamily="34" charset="-120"/>
                        <a:ea typeface="Arial Unicode MS" pitchFamily="34" charset="-120"/>
                        <a:cs typeface="Arial Unicode MS" pitchFamily="34" charset="-120"/>
                      </a:endParaRPr>
                    </a:p>
                  </a:txBody>
                  <a:tcPr/>
                </a:tc>
                <a:extLst>
                  <a:ext uri="{0D108BD9-81ED-4DB2-BD59-A6C34878D82A}">
                    <a16:rowId xmlns:a16="http://schemas.microsoft.com/office/drawing/2014/main" val="10003"/>
                  </a:ext>
                </a:extLst>
              </a:tr>
              <a:tr h="813344">
                <a:tc>
                  <a:txBody>
                    <a:bodyPr/>
                    <a:lstStyle/>
                    <a:p>
                      <a:pPr algn="ctr"/>
                      <a:r>
                        <a:rPr lang="zh-TW" altLang="en-US" sz="3600" dirty="0">
                          <a:latin typeface="Times New Roman" panose="02020603050405020304" pitchFamily="18" charset="0"/>
                          <a:ea typeface="微軟正黑體" panose="020B0604030504040204" pitchFamily="34" charset="-120"/>
                          <a:cs typeface="Times New Roman" panose="02020603050405020304" pitchFamily="18" charset="0"/>
                        </a:rPr>
                        <a:t>特殊境遇家庭子女</a:t>
                      </a:r>
                    </a:p>
                  </a:txBody>
                  <a:tcPr marT="45696" marB="45696"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A281C9">
                        <a:alpha val="20000"/>
                      </a:srgbClr>
                    </a:solidFill>
                  </a:tcPr>
                </a:tc>
                <a:tc vMerge="1">
                  <a:txBody>
                    <a:bodyPr/>
                    <a:lstStyle/>
                    <a:p>
                      <a:pPr algn="ctr"/>
                      <a:endParaRPr lang="zh-TW" altLang="en-US" sz="3200" dirty="0">
                        <a:latin typeface="Arial Unicode MS" pitchFamily="34" charset="-120"/>
                        <a:ea typeface="Arial Unicode MS" pitchFamily="34" charset="-120"/>
                        <a:cs typeface="Arial Unicode MS" pitchFamily="34" charset="-120"/>
                      </a:endParaRPr>
                    </a:p>
                  </a:txBody>
                  <a:tcPr/>
                </a:tc>
                <a:extLst>
                  <a:ext uri="{0D108BD9-81ED-4DB2-BD59-A6C34878D82A}">
                    <a16:rowId xmlns:a16="http://schemas.microsoft.com/office/drawing/2014/main" val="10004"/>
                  </a:ext>
                </a:extLst>
              </a:tr>
            </a:tbl>
          </a:graphicData>
        </a:graphic>
      </p:graphicFrame>
      <p:sp>
        <p:nvSpPr>
          <p:cNvPr id="9" name="文字方塊 4">
            <a:extLst>
              <a:ext uri="{FF2B5EF4-FFF2-40B4-BE49-F238E27FC236}">
                <a16:creationId xmlns:a16="http://schemas.microsoft.com/office/drawing/2014/main" id="{7EC13832-CD65-CBBD-79B1-DEB4B5BCD7BB}"/>
              </a:ext>
            </a:extLst>
          </p:cNvPr>
          <p:cNvSpPr txBox="1">
            <a:spLocks noChangeArrowheads="1"/>
          </p:cNvSpPr>
          <p:nvPr/>
        </p:nvSpPr>
        <p:spPr bwMode="auto">
          <a:xfrm>
            <a:off x="2069494" y="5485836"/>
            <a:ext cx="82073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註：同時具備</a:t>
            </a:r>
            <a: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種以上資格者僅得擇一計分。</a:t>
            </a:r>
          </a:p>
          <a:p>
            <a:pPr eaLnBrk="1" hangingPunct="1">
              <a:spcBef>
                <a:spcPct val="0"/>
              </a:spcBef>
              <a:buFontTx/>
              <a:buNone/>
            </a:pPr>
            <a:r>
              <a:rPr kumimoji="0" lang="zh-TW" altLang="en-US" sz="1800" dirty="0">
                <a:latin typeface="Arial" panose="020B0604020202020204" pitchFamily="34" charset="0"/>
                <a:ea typeface="微軟正黑體" panose="020B0604030504040204" pitchFamily="34" charset="-120"/>
                <a:cs typeface="Times New Roman" panose="02020603050405020304" pitchFamily="18" charset="0"/>
              </a:rPr>
              <a:t>       </a:t>
            </a:r>
            <a:r>
              <a:rPr kumimoji="0" lang="zh-TW" altLang="en-US" sz="1800" dirty="0">
                <a:latin typeface="微軟正黑體" panose="020B0604030504040204" pitchFamily="34" charset="-120"/>
                <a:ea typeface="微軟正黑體" panose="020B0604030504040204" pitchFamily="34" charset="-120"/>
                <a:cs typeface="Times New Roman" panose="02020603050405020304" pitchFamily="18" charset="0"/>
              </a:rPr>
              <a:t>須持</a:t>
            </a:r>
            <a:r>
              <a:rPr kumimoji="0" lang="zh-TW" altLang="en-US" sz="18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有效期限內</a:t>
            </a:r>
            <a:r>
              <a:rPr kumimoji="0" lang="en-US" altLang="zh-TW" sz="18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a:t>
            </a:r>
            <a:r>
              <a:rPr kumimoji="0" lang="zh-TW" altLang="en-US" sz="18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涵蓋報名期間</a:t>
            </a:r>
            <a:r>
              <a:rPr kumimoji="0" lang="en-US" altLang="zh-TW" sz="18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a:t>
            </a:r>
            <a:r>
              <a:rPr kumimoji="0" lang="zh-TW" altLang="en-US" sz="1800" dirty="0">
                <a:latin typeface="微軟正黑體" panose="020B0604030504040204" pitchFamily="34" charset="-120"/>
                <a:ea typeface="微軟正黑體" panose="020B0604030504040204" pitchFamily="34" charset="-120"/>
                <a:cs typeface="Times New Roman" panose="02020603050405020304" pitchFamily="18" charset="0"/>
              </a:rPr>
              <a:t>之證明：</a:t>
            </a:r>
            <a:r>
              <a:rPr kumimoji="0" lang="zh-TW" altLang="en-US" sz="18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報名期間</a:t>
            </a:r>
            <a:r>
              <a:rPr kumimoji="0" lang="en-US" altLang="zh-TW" sz="18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(112/6/21~112/7/17)</a:t>
            </a:r>
            <a:endParaRPr kumimoji="0" lang="zh-TW" altLang="en-US" sz="18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87385214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群組 9">
            <a:extLst>
              <a:ext uri="{FF2B5EF4-FFF2-40B4-BE49-F238E27FC236}">
                <a16:creationId xmlns:a16="http://schemas.microsoft.com/office/drawing/2014/main" id="{285B929B-3BDC-48FB-8133-0EEE76214C39}"/>
              </a:ext>
            </a:extLst>
          </p:cNvPr>
          <p:cNvGrpSpPr/>
          <p:nvPr/>
        </p:nvGrpSpPr>
        <p:grpSpPr>
          <a:xfrm>
            <a:off x="-967" y="-48054"/>
            <a:ext cx="8374947" cy="698450"/>
            <a:chOff x="-967" y="-39262"/>
            <a:chExt cx="9795745" cy="698450"/>
          </a:xfrm>
        </p:grpSpPr>
        <p:grpSp>
          <p:nvGrpSpPr>
            <p:cNvPr id="11" name="群組 10">
              <a:extLst>
                <a:ext uri="{FF2B5EF4-FFF2-40B4-BE49-F238E27FC236}">
                  <a16:creationId xmlns:a16="http://schemas.microsoft.com/office/drawing/2014/main" id="{AC192EEF-E6FF-4C99-9F4D-D56C0DA6DB5C}"/>
                </a:ext>
              </a:extLst>
            </p:cNvPr>
            <p:cNvGrpSpPr/>
            <p:nvPr/>
          </p:nvGrpSpPr>
          <p:grpSpPr>
            <a:xfrm>
              <a:off x="576" y="12962"/>
              <a:ext cx="9794202" cy="605449"/>
              <a:chOff x="501" y="12962"/>
              <a:chExt cx="8579589" cy="605449"/>
            </a:xfrm>
          </p:grpSpPr>
          <p:sp>
            <p:nvSpPr>
              <p:cNvPr id="13" name="圓角化同側角落矩形 103">
                <a:extLst>
                  <a:ext uri="{FF2B5EF4-FFF2-40B4-BE49-F238E27FC236}">
                    <a16:creationId xmlns:a16="http://schemas.microsoft.com/office/drawing/2014/main" id="{45C00C2C-47AE-44B4-AEE6-9C63450A59F6}"/>
                  </a:ext>
                </a:extLst>
              </p:cNvPr>
              <p:cNvSpPr/>
              <p:nvPr/>
            </p:nvSpPr>
            <p:spPr>
              <a:xfrm rot="16200000" flipH="1">
                <a:off x="3987571" y="-3974108"/>
                <a:ext cx="605449" cy="8579589"/>
              </a:xfrm>
              <a:prstGeom prst="round2SameRect">
                <a:avLst>
                  <a:gd name="adj1" fmla="val 0"/>
                  <a:gd name="adj2" fmla="val 50000"/>
                </a:avLst>
              </a:prstGeom>
              <a:gradFill flip="none" rotWithShape="1">
                <a:gsLst>
                  <a:gs pos="0">
                    <a:srgbClr val="FEDEEC"/>
                  </a:gs>
                  <a:gs pos="48000">
                    <a:srgbClr val="FC79B2"/>
                  </a:gs>
                  <a:gs pos="60000">
                    <a:srgbClr val="FC79B2"/>
                  </a:gs>
                  <a:gs pos="100000">
                    <a:srgbClr val="FEDEEC"/>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14" name="圓角化同側角落矩形 104">
                <a:extLst>
                  <a:ext uri="{FF2B5EF4-FFF2-40B4-BE49-F238E27FC236}">
                    <a16:creationId xmlns:a16="http://schemas.microsoft.com/office/drawing/2014/main" id="{681A5915-0E3A-4F17-A488-DBB7095B0679}"/>
                  </a:ext>
                </a:extLst>
              </p:cNvPr>
              <p:cNvSpPr/>
              <p:nvPr/>
            </p:nvSpPr>
            <p:spPr>
              <a:xfrm rot="16200000" flipH="1">
                <a:off x="4036808" y="-3855886"/>
                <a:ext cx="508000" cy="8334556"/>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12" name="Google Shape;446;p38">
              <a:extLst>
                <a:ext uri="{FF2B5EF4-FFF2-40B4-BE49-F238E27FC236}">
                  <a16:creationId xmlns:a16="http://schemas.microsoft.com/office/drawing/2014/main" id="{3C73BFDD-1386-4966-A1C9-4E741169C74C}"/>
                </a:ext>
              </a:extLst>
            </p:cNvPr>
            <p:cNvSpPr txBox="1">
              <a:spLocks/>
            </p:cNvSpPr>
            <p:nvPr/>
          </p:nvSpPr>
          <p:spPr>
            <a:xfrm>
              <a:off x="-967" y="-39262"/>
              <a:ext cx="9664224"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肆、北、中、南區五專聯合免試入學</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均衡學習</a:t>
              </a:r>
              <a:endParaRPr lang="en-US" dirty="0"/>
            </a:p>
          </p:txBody>
        </p:sp>
      </p:grpSp>
      <p:graphicFrame>
        <p:nvGraphicFramePr>
          <p:cNvPr id="7" name="內容版面配置區 3">
            <a:extLst>
              <a:ext uri="{FF2B5EF4-FFF2-40B4-BE49-F238E27FC236}">
                <a16:creationId xmlns:a16="http://schemas.microsoft.com/office/drawing/2014/main" id="{EC2F7740-21A5-4AB9-B1CA-9667C4E4E97B}"/>
              </a:ext>
            </a:extLst>
          </p:cNvPr>
          <p:cNvGraphicFramePr>
            <a:graphicFrameLocks/>
          </p:cNvGraphicFramePr>
          <p:nvPr>
            <p:extLst>
              <p:ext uri="{D42A27DB-BD31-4B8C-83A1-F6EECF244321}">
                <p14:modId xmlns:p14="http://schemas.microsoft.com/office/powerpoint/2010/main" val="3877218180"/>
              </p:ext>
            </p:extLst>
          </p:nvPr>
        </p:nvGraphicFramePr>
        <p:xfrm>
          <a:off x="2202396" y="818029"/>
          <a:ext cx="7787208" cy="5009185"/>
        </p:xfrm>
        <a:graphic>
          <a:graphicData uri="http://schemas.openxmlformats.org/drawingml/2006/table">
            <a:tbl>
              <a:tblPr firstRow="1" bandRow="1">
                <a:tableStyleId>{5940675A-B579-460E-94D1-54222C63F5DA}</a:tableStyleId>
              </a:tblPr>
              <a:tblGrid>
                <a:gridCol w="2595736">
                  <a:extLst>
                    <a:ext uri="{9D8B030D-6E8A-4147-A177-3AD203B41FA5}">
                      <a16:colId xmlns:a16="http://schemas.microsoft.com/office/drawing/2014/main" val="20000"/>
                    </a:ext>
                  </a:extLst>
                </a:gridCol>
                <a:gridCol w="3750804">
                  <a:extLst>
                    <a:ext uri="{9D8B030D-6E8A-4147-A177-3AD203B41FA5}">
                      <a16:colId xmlns:a16="http://schemas.microsoft.com/office/drawing/2014/main" val="20001"/>
                    </a:ext>
                  </a:extLst>
                </a:gridCol>
                <a:gridCol w="1440668">
                  <a:extLst>
                    <a:ext uri="{9D8B030D-6E8A-4147-A177-3AD203B41FA5}">
                      <a16:colId xmlns:a16="http://schemas.microsoft.com/office/drawing/2014/main" val="20002"/>
                    </a:ext>
                  </a:extLst>
                </a:gridCol>
              </a:tblGrid>
              <a:tr h="1348625">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學習領域</a:t>
                      </a:r>
                    </a:p>
                  </a:txBody>
                  <a:tcPr marT="45716" marB="45716" anchor="ctr">
                    <a:lnL w="12700" cmpd="sng">
                      <a:noFill/>
                    </a:lnL>
                    <a:lnR w="12700" cap="flat" cmpd="sng" algn="ctr">
                      <a:noFill/>
                      <a:prstDash val="dashDot"/>
                      <a:round/>
                      <a:headEnd type="none" w="med" len="med"/>
                      <a:tailEnd type="none" w="med" len="med"/>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EDCCE"/>
                    </a:solidFill>
                  </a:tcPr>
                </a:tc>
                <a:tc gridSpan="2">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七年級上學期至九年級上學期</a:t>
                      </a:r>
                      <a:endPar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共計</a:t>
                      </a:r>
                      <a:r>
                        <a:rPr lang="en-US" altLang="zh-TW" sz="3000" dirty="0">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學期平均成績</a:t>
                      </a:r>
                    </a:p>
                  </a:txBody>
                  <a:tcPr marT="45716" marB="45716" anchor="ctr">
                    <a:lnL w="12700" cap="flat" cmpd="sng" algn="ctr">
                      <a:noFill/>
                      <a:prstDash val="dashDot"/>
                      <a:round/>
                      <a:headEnd type="none" w="med" len="med"/>
                      <a:tailEnd type="none" w="med" len="med"/>
                    </a:lnL>
                    <a:lnR w="12700" cmpd="sng">
                      <a:noFill/>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EDCCE"/>
                    </a:solidFill>
                  </a:tcPr>
                </a:tc>
                <a:tc hMerge="1">
                  <a:txBody>
                    <a:bodyPr/>
                    <a:lstStyle/>
                    <a:p>
                      <a:endParaRPr lang="zh-TW" altLang="en-US" sz="3200" dirty="0"/>
                    </a:p>
                  </a:txBody>
                  <a:tcPr/>
                </a:tc>
                <a:extLst>
                  <a:ext uri="{0D108BD9-81ED-4DB2-BD59-A6C34878D82A}">
                    <a16:rowId xmlns:a16="http://schemas.microsoft.com/office/drawing/2014/main" val="10000"/>
                  </a:ext>
                </a:extLst>
              </a:tr>
              <a:tr h="732112">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健康與體育</a:t>
                      </a:r>
                    </a:p>
                  </a:txBody>
                  <a:tcPr marT="45716" marB="45716" anchor="ctr">
                    <a:lnL w="12700" cmpd="sng">
                      <a:noFill/>
                    </a:lnL>
                    <a:lnR w="12700" cap="flat" cmpd="sng" algn="ctr">
                      <a:noFill/>
                      <a:prstDash val="dashDot"/>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達</a:t>
                      </a: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60</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分以上</a:t>
                      </a:r>
                    </a:p>
                  </a:txBody>
                  <a:tcPr marT="45716" marB="45716"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16" marB="45716" anchor="ctr">
                    <a:lnL w="12700" cap="flat" cmpd="sng" algn="ctr">
                      <a:noFill/>
                      <a:prstDash val="dashDot"/>
                      <a:round/>
                      <a:headEnd type="none" w="med" len="med"/>
                      <a:tailEnd type="none" w="med" len="med"/>
                    </a:lnL>
                    <a:lnR w="12700" cmpd="sng">
                      <a:noFill/>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732112">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藝術</a:t>
                      </a:r>
                    </a:p>
                  </a:txBody>
                  <a:tcPr marT="45716" marB="45716" anchor="ctr">
                    <a:lnL w="12700" cmpd="sng">
                      <a:noFill/>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達</a:t>
                      </a: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60</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分以上</a:t>
                      </a:r>
                    </a:p>
                  </a:txBody>
                  <a:tcPr marT="45716" marB="45716"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16" marB="45716" anchor="ctr">
                    <a:lnL w="12700" cap="flat" cmpd="sng" algn="ctr">
                      <a:noFill/>
                      <a:prstDash val="dashDot"/>
                      <a:round/>
                      <a:headEnd type="none" w="med" len="med"/>
                      <a:tailEnd type="none" w="med" len="med"/>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732112">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綜合活動</a:t>
                      </a:r>
                    </a:p>
                  </a:txBody>
                  <a:tcPr marT="45716" marB="45716" anchor="ctr">
                    <a:lnL w="12700" cmpd="sng">
                      <a:noFill/>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達</a:t>
                      </a: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60</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分以上</a:t>
                      </a:r>
                    </a:p>
                  </a:txBody>
                  <a:tcPr marT="45716" marB="45716"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16" marB="45716" anchor="ctr">
                    <a:lnL w="12700" cap="flat" cmpd="sng" algn="ctr">
                      <a:noFill/>
                      <a:prstDash val="dashDot"/>
                      <a:round/>
                      <a:headEnd type="none" w="med" len="med"/>
                      <a:tailEnd type="none" w="med" len="med"/>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732112">
                <a:tc>
                  <a:txBody>
                    <a:bodyPr/>
                    <a:lstStyle/>
                    <a:p>
                      <a:pPr algn="ctr"/>
                      <a:r>
                        <a:rPr lang="zh-TW" altLang="en-US" sz="2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科技</a:t>
                      </a:r>
                    </a:p>
                  </a:txBody>
                  <a:tcPr marT="45716" marB="45716" anchor="ctr">
                    <a:lnL w="12700" cmpd="sng">
                      <a:noFill/>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達</a:t>
                      </a:r>
                      <a:r>
                        <a:rPr lang="en-US" altLang="zh-TW" sz="2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60</a:t>
                      </a:r>
                      <a:r>
                        <a:rPr lang="zh-TW" altLang="en-US" sz="2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分以上</a:t>
                      </a:r>
                    </a:p>
                  </a:txBody>
                  <a:tcPr marT="45716" marB="45716"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2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2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16" marB="45716" anchor="ctr">
                    <a:lnL w="12700" cap="flat" cmpd="sng" algn="ctr">
                      <a:noFill/>
                      <a:prstDash val="dashDot"/>
                      <a:round/>
                      <a:headEnd type="none" w="med" len="med"/>
                      <a:tailEnd type="none" w="med" len="med"/>
                    </a:lnL>
                    <a:lnR w="12700" cmpd="sng">
                      <a:noFill/>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23630713"/>
                  </a:ext>
                </a:extLst>
              </a:tr>
              <a:tr h="732112">
                <a:tc>
                  <a:txBody>
                    <a:bodyPr/>
                    <a:lstStyle/>
                    <a:p>
                      <a:pPr algn="ctr"/>
                      <a:r>
                        <a:rPr lang="zh-TW" altLang="en-US" sz="2800" b="1" dirty="0">
                          <a:latin typeface="Times New Roman" panose="02020603050405020304" pitchFamily="18" charset="0"/>
                          <a:ea typeface="微軟正黑體" panose="020B0604030504040204" pitchFamily="34" charset="-120"/>
                          <a:cs typeface="Times New Roman" panose="02020603050405020304" pitchFamily="18" charset="0"/>
                        </a:rPr>
                        <a:t>積分上限</a:t>
                      </a:r>
                    </a:p>
                  </a:txBody>
                  <a:tcPr marT="45716" marB="45716" anchor="ctr">
                    <a:lnL w="12700" cmpd="sng">
                      <a:noFill/>
                    </a:lnL>
                    <a:lnR w="12700" cap="flat" cmpd="sng" algn="ctr">
                      <a:noFill/>
                      <a:prstDash val="dashDot"/>
                      <a:round/>
                      <a:headEnd type="none" w="med" len="med"/>
                      <a:tailEnd type="none" w="med" len="med"/>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D3C4E6"/>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800" b="1" dirty="0">
                          <a:latin typeface="Times New Roman" panose="02020603050405020304" pitchFamily="18" charset="0"/>
                          <a:ea typeface="微軟正黑體" panose="020B0604030504040204" pitchFamily="34" charset="-120"/>
                          <a:cs typeface="Times New Roman" panose="02020603050405020304" pitchFamily="18" charset="0"/>
                        </a:rPr>
                        <a:t>6</a:t>
                      </a:r>
                      <a:r>
                        <a:rPr lang="zh-TW" altLang="en-US" sz="2800" b="1"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16" marB="45716" anchor="ctr">
                    <a:lnL w="12700" cap="flat" cmpd="sng" algn="ctr">
                      <a:noFill/>
                      <a:prstDash val="dashDot"/>
                      <a:round/>
                      <a:headEnd type="none" w="med" len="med"/>
                      <a:tailEnd type="none" w="med" len="med"/>
                    </a:lnL>
                    <a:lnR w="12700" cmpd="sng">
                      <a:noFill/>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D3C4E6"/>
                    </a:solidFill>
                  </a:tcPr>
                </a:tc>
                <a:tc hMerge="1">
                  <a:txBody>
                    <a:bodyPr/>
                    <a:lstStyle/>
                    <a:p>
                      <a:pPr algn="ctr"/>
                      <a:endParaRPr lang="zh-TW" altLang="en-US" sz="3200" dirty="0">
                        <a:latin typeface="Arial Unicode MS" pitchFamily="34" charset="-120"/>
                        <a:ea typeface="Arial Unicode MS" pitchFamily="34" charset="-120"/>
                        <a:cs typeface="Arial Unicode MS" pitchFamily="34" charset="-120"/>
                      </a:endParaRPr>
                    </a:p>
                  </a:txBody>
                  <a:tcPr marT="45722" marB="45722"/>
                </a:tc>
                <a:extLst>
                  <a:ext uri="{0D108BD9-81ED-4DB2-BD59-A6C34878D82A}">
                    <a16:rowId xmlns:a16="http://schemas.microsoft.com/office/drawing/2014/main" val="10004"/>
                  </a:ext>
                </a:extLst>
              </a:tr>
            </a:tbl>
          </a:graphicData>
        </a:graphic>
      </p:graphicFrame>
      <p:sp>
        <p:nvSpPr>
          <p:cNvPr id="8" name="文字方塊 7">
            <a:extLst>
              <a:ext uri="{FF2B5EF4-FFF2-40B4-BE49-F238E27FC236}">
                <a16:creationId xmlns:a16="http://schemas.microsoft.com/office/drawing/2014/main" id="{D400D28C-8CCF-4B20-9936-7030F26F19F6}"/>
              </a:ext>
            </a:extLst>
          </p:cNvPr>
          <p:cNvSpPr txBox="1">
            <a:spLocks noChangeArrowheads="1"/>
          </p:cNvSpPr>
          <p:nvPr/>
        </p:nvSpPr>
        <p:spPr bwMode="auto">
          <a:xfrm>
            <a:off x="1992314" y="5990099"/>
            <a:ext cx="82073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marL="457200" indent="-457200" eaLnBrk="1" hangingPunct="1">
              <a:spcBef>
                <a:spcPct val="0"/>
              </a:spcBef>
              <a:buFontTx/>
              <a:buNone/>
            </a:pPr>
            <a:r>
              <a:rPr lang="zh-TW" altLang="en-US" sz="1800" dirty="0">
                <a:latin typeface="Times New Roman" panose="02020603050405020304" pitchFamily="18" charset="0"/>
                <a:ea typeface="標楷體" panose="03000509000000000000" pitchFamily="65" charset="-120"/>
                <a:cs typeface="Times New Roman" panose="02020603050405020304" pitchFamily="18" charset="0"/>
              </a:rPr>
              <a:t>註：依教育部</a:t>
            </a:r>
            <a:r>
              <a:rPr lang="en-US" altLang="zh-TW" sz="1800" dirty="0">
                <a:latin typeface="Times New Roman" panose="02020603050405020304" pitchFamily="18" charset="0"/>
                <a:ea typeface="標楷體" panose="03000509000000000000" pitchFamily="65" charset="-120"/>
                <a:cs typeface="Times New Roman" panose="02020603050405020304" pitchFamily="18" charset="0"/>
              </a:rPr>
              <a:t>110</a:t>
            </a:r>
            <a:r>
              <a:rPr lang="zh-TW" altLang="en-US" sz="1800" dirty="0">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1800" dirty="0">
                <a:latin typeface="Times New Roman" panose="02020603050405020304" pitchFamily="18" charset="0"/>
                <a:ea typeface="標楷體" panose="03000509000000000000" pitchFamily="65" charset="-120"/>
                <a:cs typeface="Times New Roman" panose="02020603050405020304" pitchFamily="18" charset="0"/>
              </a:rPr>
              <a:t>8</a:t>
            </a:r>
            <a:r>
              <a:rPr lang="zh-TW" altLang="en-US" sz="1800" dirty="0">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1800" dirty="0">
                <a:latin typeface="Times New Roman" panose="02020603050405020304" pitchFamily="18" charset="0"/>
                <a:ea typeface="標楷體" panose="03000509000000000000" pitchFamily="65" charset="-120"/>
                <a:cs typeface="Times New Roman" panose="02020603050405020304" pitchFamily="18" charset="0"/>
              </a:rPr>
              <a:t>10</a:t>
            </a:r>
            <a:r>
              <a:rPr lang="zh-TW" altLang="en-US" sz="1800" dirty="0">
                <a:latin typeface="Times New Roman" panose="02020603050405020304" pitchFamily="18" charset="0"/>
                <a:ea typeface="標楷體" panose="03000509000000000000" pitchFamily="65" charset="-120"/>
                <a:cs typeface="Times New Roman" panose="02020603050405020304" pitchFamily="18" charset="0"/>
              </a:rPr>
              <a:t>日臺教技</a:t>
            </a:r>
            <a:r>
              <a:rPr lang="en-US" altLang="zh-TW" sz="18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800" dirty="0">
                <a:latin typeface="Times New Roman" panose="02020603050405020304" pitchFamily="18" charset="0"/>
                <a:ea typeface="標楷體" panose="03000509000000000000" pitchFamily="65" charset="-120"/>
                <a:cs typeface="Times New Roman" panose="02020603050405020304" pitchFamily="18" charset="0"/>
              </a:rPr>
              <a:t>一</a:t>
            </a:r>
            <a:r>
              <a:rPr lang="en-US" altLang="zh-TW" sz="18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800" dirty="0">
                <a:latin typeface="Times New Roman" panose="02020603050405020304" pitchFamily="18" charset="0"/>
                <a:ea typeface="標楷體" panose="03000509000000000000" pitchFamily="65" charset="-120"/>
                <a:cs typeface="Times New Roman" panose="02020603050405020304" pitchFamily="18" charset="0"/>
              </a:rPr>
              <a:t>第</a:t>
            </a:r>
            <a:r>
              <a:rPr lang="en-US" altLang="zh-TW" sz="1800" dirty="0">
                <a:latin typeface="Times New Roman" panose="02020603050405020304" pitchFamily="18" charset="0"/>
                <a:ea typeface="標楷體" panose="03000509000000000000" pitchFamily="65" charset="-120"/>
                <a:cs typeface="Times New Roman" panose="02020603050405020304" pitchFamily="18" charset="0"/>
              </a:rPr>
              <a:t>1100092937A</a:t>
            </a:r>
            <a:r>
              <a:rPr lang="zh-TW" altLang="en-US" sz="1800" dirty="0">
                <a:latin typeface="Times New Roman" panose="02020603050405020304" pitchFamily="18" charset="0"/>
                <a:ea typeface="標楷體" panose="03000509000000000000" pitchFamily="65" charset="-120"/>
                <a:cs typeface="Times New Roman" panose="02020603050405020304" pitchFamily="18" charset="0"/>
              </a:rPr>
              <a:t>號令修正「五專多元入學方案」，新增</a:t>
            </a:r>
            <a:r>
              <a:rPr lang="zh-TW" altLang="en-US" sz="1800" b="1" dirty="0">
                <a:latin typeface="Times New Roman" panose="02020603050405020304" pitchFamily="18" charset="0"/>
                <a:ea typeface="標楷體" panose="03000509000000000000" pitchFamily="65" charset="-120"/>
                <a:cs typeface="Times New Roman" panose="02020603050405020304" pitchFamily="18" charset="0"/>
              </a:rPr>
              <a:t>科技領域</a:t>
            </a:r>
            <a:r>
              <a:rPr lang="zh-TW" altLang="en-US" sz="1800" dirty="0">
                <a:latin typeface="Times New Roman" panose="02020603050405020304" pitchFamily="18" charset="0"/>
                <a:ea typeface="標楷體" panose="03000509000000000000" pitchFamily="65" charset="-120"/>
                <a:cs typeface="Times New Roman" panose="02020603050405020304" pitchFamily="18" charset="0"/>
              </a:rPr>
              <a:t>。</a:t>
            </a:r>
          </a:p>
        </p:txBody>
      </p:sp>
    </p:spTree>
    <p:extLst>
      <p:ext uri="{BB962C8B-B14F-4D97-AF65-F5344CB8AC3E}">
        <p14:creationId xmlns:p14="http://schemas.microsoft.com/office/powerpoint/2010/main" val="225218037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群組 9">
            <a:extLst>
              <a:ext uri="{FF2B5EF4-FFF2-40B4-BE49-F238E27FC236}">
                <a16:creationId xmlns:a16="http://schemas.microsoft.com/office/drawing/2014/main" id="{285B929B-3BDC-48FB-8133-0EEE76214C39}"/>
              </a:ext>
            </a:extLst>
          </p:cNvPr>
          <p:cNvGrpSpPr/>
          <p:nvPr/>
        </p:nvGrpSpPr>
        <p:grpSpPr>
          <a:xfrm>
            <a:off x="-967" y="-48054"/>
            <a:ext cx="9931029" cy="698450"/>
            <a:chOff x="-967" y="-39262"/>
            <a:chExt cx="9795745" cy="698450"/>
          </a:xfrm>
        </p:grpSpPr>
        <p:grpSp>
          <p:nvGrpSpPr>
            <p:cNvPr id="11" name="群組 10">
              <a:extLst>
                <a:ext uri="{FF2B5EF4-FFF2-40B4-BE49-F238E27FC236}">
                  <a16:creationId xmlns:a16="http://schemas.microsoft.com/office/drawing/2014/main" id="{AC192EEF-E6FF-4C99-9F4D-D56C0DA6DB5C}"/>
                </a:ext>
              </a:extLst>
            </p:cNvPr>
            <p:cNvGrpSpPr/>
            <p:nvPr/>
          </p:nvGrpSpPr>
          <p:grpSpPr>
            <a:xfrm>
              <a:off x="576" y="12962"/>
              <a:ext cx="9794202" cy="605449"/>
              <a:chOff x="501" y="12962"/>
              <a:chExt cx="8579589" cy="605449"/>
            </a:xfrm>
          </p:grpSpPr>
          <p:sp>
            <p:nvSpPr>
              <p:cNvPr id="13" name="圓角化同側角落矩形 103">
                <a:extLst>
                  <a:ext uri="{FF2B5EF4-FFF2-40B4-BE49-F238E27FC236}">
                    <a16:creationId xmlns:a16="http://schemas.microsoft.com/office/drawing/2014/main" id="{45C00C2C-47AE-44B4-AEE6-9C63450A59F6}"/>
                  </a:ext>
                </a:extLst>
              </p:cNvPr>
              <p:cNvSpPr/>
              <p:nvPr/>
            </p:nvSpPr>
            <p:spPr>
              <a:xfrm rot="16200000" flipH="1">
                <a:off x="3987571" y="-3974108"/>
                <a:ext cx="605449" cy="8579589"/>
              </a:xfrm>
              <a:prstGeom prst="round2SameRect">
                <a:avLst>
                  <a:gd name="adj1" fmla="val 0"/>
                  <a:gd name="adj2" fmla="val 50000"/>
                </a:avLst>
              </a:prstGeom>
              <a:gradFill flip="none" rotWithShape="1">
                <a:gsLst>
                  <a:gs pos="0">
                    <a:srgbClr val="FEDEEC"/>
                  </a:gs>
                  <a:gs pos="48000">
                    <a:srgbClr val="FC79B2"/>
                  </a:gs>
                  <a:gs pos="60000">
                    <a:srgbClr val="FC79B2"/>
                  </a:gs>
                  <a:gs pos="100000">
                    <a:srgbClr val="FEDEEC"/>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14" name="圓角化同側角落矩形 104">
                <a:extLst>
                  <a:ext uri="{FF2B5EF4-FFF2-40B4-BE49-F238E27FC236}">
                    <a16:creationId xmlns:a16="http://schemas.microsoft.com/office/drawing/2014/main" id="{681A5915-0E3A-4F17-A488-DBB7095B0679}"/>
                  </a:ext>
                </a:extLst>
              </p:cNvPr>
              <p:cNvSpPr/>
              <p:nvPr/>
            </p:nvSpPr>
            <p:spPr>
              <a:xfrm rot="16200000" flipH="1">
                <a:off x="4036808" y="-3855886"/>
                <a:ext cx="508000" cy="8334556"/>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12" name="Google Shape;446;p38">
              <a:extLst>
                <a:ext uri="{FF2B5EF4-FFF2-40B4-BE49-F238E27FC236}">
                  <a16:creationId xmlns:a16="http://schemas.microsoft.com/office/drawing/2014/main" id="{3C73BFDD-1386-4966-A1C9-4E741169C74C}"/>
                </a:ext>
              </a:extLst>
            </p:cNvPr>
            <p:cNvSpPr txBox="1">
              <a:spLocks/>
            </p:cNvSpPr>
            <p:nvPr/>
          </p:nvSpPr>
          <p:spPr>
            <a:xfrm>
              <a:off x="-967" y="-39262"/>
              <a:ext cx="9664224"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肆、北、中、南區五專聯合免試入學</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適性輔導</a:t>
              </a:r>
              <a:endParaRPr lang="en-US" dirty="0"/>
            </a:p>
          </p:txBody>
        </p:sp>
      </p:grpSp>
      <p:graphicFrame>
        <p:nvGraphicFramePr>
          <p:cNvPr id="16" name="Group 25">
            <a:extLst>
              <a:ext uri="{FF2B5EF4-FFF2-40B4-BE49-F238E27FC236}">
                <a16:creationId xmlns:a16="http://schemas.microsoft.com/office/drawing/2014/main" id="{B78091BF-FD13-A4CE-C5FC-510D0F79438E}"/>
              </a:ext>
            </a:extLst>
          </p:cNvPr>
          <p:cNvGraphicFramePr>
            <a:graphicFrameLocks/>
          </p:cNvGraphicFramePr>
          <p:nvPr>
            <p:extLst>
              <p:ext uri="{D42A27DB-BD31-4B8C-83A1-F6EECF244321}">
                <p14:modId xmlns:p14="http://schemas.microsoft.com/office/powerpoint/2010/main" val="2371115338"/>
              </p:ext>
            </p:extLst>
          </p:nvPr>
        </p:nvGraphicFramePr>
        <p:xfrm>
          <a:off x="2399099" y="1123002"/>
          <a:ext cx="7859712" cy="4518024"/>
        </p:xfrm>
        <a:graphic>
          <a:graphicData uri="http://schemas.openxmlformats.org/drawingml/2006/table">
            <a:tbl>
              <a:tblPr/>
              <a:tblGrid>
                <a:gridCol w="3467100">
                  <a:extLst>
                    <a:ext uri="{9D8B030D-6E8A-4147-A177-3AD203B41FA5}">
                      <a16:colId xmlns:a16="http://schemas.microsoft.com/office/drawing/2014/main" val="2761738180"/>
                    </a:ext>
                  </a:extLst>
                </a:gridCol>
                <a:gridCol w="2879725">
                  <a:extLst>
                    <a:ext uri="{9D8B030D-6E8A-4147-A177-3AD203B41FA5}">
                      <a16:colId xmlns:a16="http://schemas.microsoft.com/office/drawing/2014/main" val="1084452672"/>
                    </a:ext>
                  </a:extLst>
                </a:gridCol>
                <a:gridCol w="1512887">
                  <a:extLst>
                    <a:ext uri="{9D8B030D-6E8A-4147-A177-3AD203B41FA5}">
                      <a16:colId xmlns:a16="http://schemas.microsoft.com/office/drawing/2014/main" val="2000183924"/>
                    </a:ext>
                  </a:extLst>
                </a:gridCol>
              </a:tblGrid>
              <a:tr h="746127">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800" b="0" i="0" u="none" strike="noStrike" cap="none" normalizeH="0" baseline="0"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適性輔導</a:t>
                      </a:r>
                    </a:p>
                  </a:txBody>
                  <a:tcPr marT="45714" marB="45714"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solidFill>
                      <a:srgbClr val="FF8989">
                        <a:alpha val="39999"/>
                      </a:srgbClr>
                    </a:solidFill>
                  </a:tcPr>
                </a:tc>
                <a:tc gridSpan="2">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800" b="0" i="0" u="none" strike="noStrike" cap="none" normalizeH="0" baseline="0"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積分採計方式</a:t>
                      </a:r>
                    </a:p>
                  </a:txBody>
                  <a:tcPr marT="45714" marB="45714"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solidFill>
                      <a:srgbClr val="FF8989">
                        <a:alpha val="39999"/>
                      </a:srgbClr>
                    </a:solidFill>
                  </a:tcPr>
                </a:tc>
                <a:tc hMerge="1">
                  <a:txBody>
                    <a:bodyPr/>
                    <a:lstStyle/>
                    <a:p>
                      <a:endParaRPr lang="zh-TW" altLang="en-US"/>
                    </a:p>
                  </a:txBody>
                  <a:tcPr/>
                </a:tc>
                <a:extLst>
                  <a:ext uri="{0D108BD9-81ED-4DB2-BD59-A6C34878D82A}">
                    <a16:rowId xmlns:a16="http://schemas.microsoft.com/office/drawing/2014/main" val="2657365426"/>
                  </a:ext>
                </a:extLst>
              </a:tr>
              <a:tr h="1227141">
                <a:tc rowSpan="3">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altLang="zh-TW" sz="2800" b="0" i="0" u="none" strike="noStrike" cap="none" normalizeH="0" baseline="0"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2800" b="0" i="0" u="none" strike="noStrike" cap="none" normalizeH="0" baseline="0"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生涯發展規劃書</a:t>
                      </a:r>
                      <a:r>
                        <a:rPr kumimoji="0" lang="en-US" altLang="zh-TW" sz="2800" b="0" i="0" u="none" strike="noStrike" cap="none" normalizeH="0" baseline="0"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a:t>
                      </a:r>
                    </a:p>
                    <a:p>
                      <a:pPr marL="0" marR="0" lvl="0" indent="0" algn="ctr" defTabSz="914400" rtl="0" eaLnBrk="1" fontAlgn="base" latinLnBrk="0" hangingPunct="1">
                        <a:lnSpc>
                          <a:spcPct val="100000"/>
                        </a:lnSpc>
                        <a:spcBef>
                          <a:spcPts val="300"/>
                        </a:spcBef>
                        <a:spcAft>
                          <a:spcPts val="300"/>
                        </a:spcAft>
                        <a:buClrTx/>
                        <a:buSzTx/>
                        <a:buFontTx/>
                        <a:buNone/>
                        <a:tabLst/>
                      </a:pPr>
                      <a:r>
                        <a:rPr kumimoji="0" lang="zh-TW" altLang="en-US" sz="2800" b="0" i="0" u="none" strike="noStrike" cap="none" normalizeH="0" baseline="0"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2800" b="0" i="0" u="none" strike="noStrike" cap="none" normalizeH="0" baseline="0" dirty="0">
                          <a:ln>
                            <a:noFill/>
                          </a:ln>
                          <a:solidFill>
                            <a:schemeClr val="hlink"/>
                          </a:solidFill>
                          <a:effectLst/>
                          <a:latin typeface="Times New Roman" panose="02020603050405020304" pitchFamily="18" charset="0"/>
                          <a:ea typeface="微軟正黑體" panose="020B0604030504040204" pitchFamily="34" charset="-120"/>
                          <a:cs typeface="Times New Roman" panose="02020603050405020304" pitchFamily="18" charset="0"/>
                        </a:rPr>
                        <a:t>家長意見</a:t>
                      </a:r>
                      <a:r>
                        <a:rPr kumimoji="0" lang="zh-TW" altLang="en-US" sz="2800" b="0" i="0" u="none" strike="noStrike" cap="none" normalizeH="0" baseline="0"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a:t>
                      </a:r>
                      <a:endParaRPr kumimoji="0" lang="en-US" altLang="zh-TW" sz="2800" b="0" i="0" u="none" strike="noStrike" cap="none" normalizeH="0" baseline="0"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endParaRPr>
                    </a:p>
                    <a:p>
                      <a:pPr marL="0" marR="0" lvl="0" indent="0" algn="ctr" defTabSz="914400" rtl="0" eaLnBrk="1" fontAlgn="base" latinLnBrk="0" hangingPunct="1">
                        <a:lnSpc>
                          <a:spcPct val="100000"/>
                        </a:lnSpc>
                        <a:spcBef>
                          <a:spcPts val="300"/>
                        </a:spcBef>
                        <a:spcAft>
                          <a:spcPts val="300"/>
                        </a:spcAft>
                        <a:buClrTx/>
                        <a:buSzTx/>
                        <a:buFontTx/>
                        <a:buNone/>
                        <a:tabLst/>
                      </a:pPr>
                      <a:r>
                        <a:rPr kumimoji="0" lang="zh-TW" altLang="en-US" sz="2800" b="0" i="0" u="none" strike="noStrike" cap="none" normalizeH="0" baseline="0"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2800" b="0" i="0" u="none" strike="noStrike" cap="none" normalizeH="0" baseline="0" dirty="0">
                          <a:ln>
                            <a:noFill/>
                          </a:ln>
                          <a:solidFill>
                            <a:schemeClr val="hlink"/>
                          </a:solidFill>
                          <a:effectLst/>
                          <a:latin typeface="Times New Roman" panose="02020603050405020304" pitchFamily="18" charset="0"/>
                          <a:ea typeface="微軟正黑體" panose="020B0604030504040204" pitchFamily="34" charset="-120"/>
                          <a:cs typeface="Times New Roman" panose="02020603050405020304" pitchFamily="18" charset="0"/>
                        </a:rPr>
                        <a:t>導師意見</a:t>
                      </a:r>
                      <a:r>
                        <a:rPr kumimoji="0" lang="zh-TW" altLang="en-US" sz="2800" b="0" i="0" u="none" strike="noStrike" cap="none" normalizeH="0" baseline="0"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a:t>
                      </a:r>
                      <a:endParaRPr kumimoji="0" lang="en-US" altLang="zh-TW" sz="2800" b="0" i="0" u="none" strike="noStrike" cap="none" normalizeH="0" baseline="0"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endParaRPr>
                    </a:p>
                    <a:p>
                      <a:pPr marL="0" marR="0" lvl="0" indent="0" algn="ctr" defTabSz="914400" rtl="0" eaLnBrk="1" fontAlgn="base" latinLnBrk="0" hangingPunct="1">
                        <a:lnSpc>
                          <a:spcPct val="100000"/>
                        </a:lnSpc>
                        <a:spcBef>
                          <a:spcPts val="300"/>
                        </a:spcBef>
                        <a:spcAft>
                          <a:spcPts val="300"/>
                        </a:spcAft>
                        <a:buClrTx/>
                        <a:buSzTx/>
                        <a:buFontTx/>
                        <a:buNone/>
                        <a:tabLst/>
                      </a:pPr>
                      <a:r>
                        <a:rPr kumimoji="0" lang="zh-TW" altLang="en-US" sz="2800" b="0" i="0" u="none" strike="noStrike" cap="none" normalizeH="0" baseline="0"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2800" b="0" i="0" u="none" strike="noStrike" cap="none" normalizeH="0" baseline="0" dirty="0">
                          <a:ln>
                            <a:noFill/>
                          </a:ln>
                          <a:solidFill>
                            <a:schemeClr val="hlink"/>
                          </a:solidFill>
                          <a:effectLst/>
                          <a:latin typeface="Times New Roman" panose="02020603050405020304" pitchFamily="18" charset="0"/>
                          <a:ea typeface="微軟正黑體" panose="020B0604030504040204" pitchFamily="34" charset="-120"/>
                          <a:cs typeface="Times New Roman" panose="02020603050405020304" pitchFamily="18" charset="0"/>
                        </a:rPr>
                        <a:t>輔導教師意見</a:t>
                      </a:r>
                      <a:r>
                        <a:rPr kumimoji="0" lang="zh-TW" altLang="en-US" sz="2800" b="0" i="0" u="none" strike="noStrike" cap="none" normalizeH="0" baseline="0"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a:t>
                      </a:r>
                      <a:endParaRPr kumimoji="0" lang="en-US" altLang="zh-TW" sz="2800" b="0" i="0" u="none" strike="noStrike" cap="none" normalizeH="0" baseline="0"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800" b="0" i="0" u="none" strike="noStrike" cap="none" normalizeH="0" baseline="0"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勾選結果</a:t>
                      </a:r>
                      <a:endParaRPr kumimoji="0" lang="en-US" altLang="zh-TW" sz="2800" b="0" i="0" u="none" strike="noStrike" cap="none" normalizeH="0" baseline="0"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TW" sz="2800" b="0" i="0" u="none" strike="noStrike" cap="none" normalizeH="0" baseline="0"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TW" sz="2800" b="0" i="0" u="none" strike="noStrike" cap="none" normalizeH="0" baseline="0"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2800" b="0" i="0" u="none" strike="noStrike" cap="none" normalizeH="0" baseline="0"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T="45714" marB="45714"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solidFill>
                      <a:srgbClr val="8064A2">
                        <a:alpha val="20000"/>
                      </a:srgbClr>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800" b="0" i="0" u="none" strike="noStrike" cap="none" normalizeH="0" baseline="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3</a:t>
                      </a:r>
                      <a:r>
                        <a:rPr kumimoji="0" lang="zh-TW" altLang="en-US" sz="2800" b="0" i="0" u="none" strike="noStrike" cap="none" normalizeH="0" baseline="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者皆勾選五專</a:t>
                      </a:r>
                    </a:p>
                  </a:txBody>
                  <a:tcPr marT="45714" marB="45714"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064A2">
                        <a:alpha val="20000"/>
                      </a:srgbClr>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800" b="0" i="0" u="none" strike="noStrike" cap="none" normalizeH="0" baseline="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3</a:t>
                      </a:r>
                      <a:r>
                        <a:rPr kumimoji="0" lang="zh-TW" altLang="en-US" sz="2800" b="0" i="0" u="none" strike="noStrike" cap="none" normalizeH="0" baseline="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14" marB="45714"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98818875"/>
                  </a:ext>
                </a:extLst>
              </a:tr>
              <a:tr h="1295403">
                <a:tc vMerge="1">
                  <a:txBody>
                    <a:bodyPr/>
                    <a:lstStyle/>
                    <a:p>
                      <a:endParaRPr lang="zh-TW" altLang="en-US"/>
                    </a:p>
                  </a:txBody>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800" b="0" i="0" u="none" strike="noStrike" cap="none" normalizeH="0" baseline="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任</a:t>
                      </a:r>
                      <a:r>
                        <a:rPr kumimoji="0" lang="en-US" altLang="zh-TW" sz="2800" b="0" i="0" u="none" strike="noStrike" cap="none" normalizeH="0" baseline="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2</a:t>
                      </a:r>
                      <a:r>
                        <a:rPr kumimoji="0" lang="zh-TW" altLang="en-US" sz="2800" b="0" i="0" u="none" strike="noStrike" cap="none" normalizeH="0" baseline="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者勾選五專</a:t>
                      </a:r>
                    </a:p>
                  </a:txBody>
                  <a:tcPr marT="45714" marB="45714"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064A2">
                        <a:alpha val="20000"/>
                      </a:srgbClr>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800" b="0" i="0" u="none" strike="noStrike" cap="none" normalizeH="0" baseline="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2</a:t>
                      </a:r>
                      <a:r>
                        <a:rPr kumimoji="0" lang="zh-TW" altLang="en-US" sz="2800" b="0" i="0" u="none" strike="noStrike" cap="none" normalizeH="0" baseline="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14" marB="45714"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9114903"/>
                  </a:ext>
                </a:extLst>
              </a:tr>
              <a:tr h="1249353">
                <a:tc vMerge="1">
                  <a:txBody>
                    <a:bodyPr/>
                    <a:lstStyle/>
                    <a:p>
                      <a:endParaRPr lang="zh-TW" altLang="en-US"/>
                    </a:p>
                  </a:txBody>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800" b="0" i="0" u="none" strike="noStrike" cap="none" normalizeH="0" baseline="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任</a:t>
                      </a:r>
                      <a:r>
                        <a:rPr kumimoji="0" lang="en-US" altLang="zh-TW" sz="2800" b="0" i="0" u="none" strike="noStrike" cap="none" normalizeH="0" baseline="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1</a:t>
                      </a:r>
                      <a:r>
                        <a:rPr kumimoji="0" lang="zh-TW" altLang="en-US" sz="2800" b="0" i="0" u="none" strike="noStrike" cap="none" normalizeH="0" baseline="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者勾選五專</a:t>
                      </a:r>
                    </a:p>
                  </a:txBody>
                  <a:tcPr marT="45714" marB="45714"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solidFill>
                      <a:srgbClr val="8064A2">
                        <a:alpha val="20000"/>
                      </a:srgbClr>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800" b="0" i="0" u="none" strike="noStrike" cap="none" normalizeH="0" baseline="0"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1</a:t>
                      </a:r>
                      <a:r>
                        <a:rPr kumimoji="0" lang="zh-TW" altLang="en-US" sz="2800" b="0" i="0" u="none" strike="noStrike" cap="none" normalizeH="0" baseline="0"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14" marB="45714"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4137326056"/>
                  </a:ext>
                </a:extLst>
              </a:tr>
            </a:tbl>
          </a:graphicData>
        </a:graphic>
      </p:graphicFrame>
      <p:sp>
        <p:nvSpPr>
          <p:cNvPr id="18" name="文字方塊 4">
            <a:extLst>
              <a:ext uri="{FF2B5EF4-FFF2-40B4-BE49-F238E27FC236}">
                <a16:creationId xmlns:a16="http://schemas.microsoft.com/office/drawing/2014/main" id="{1CCA6BC9-A7AB-55C2-9699-5FCFF9D65EBB}"/>
              </a:ext>
            </a:extLst>
          </p:cNvPr>
          <p:cNvSpPr txBox="1">
            <a:spLocks noChangeArrowheads="1"/>
          </p:cNvSpPr>
          <p:nvPr/>
        </p:nvSpPr>
        <p:spPr bwMode="auto">
          <a:xfrm>
            <a:off x="1588050" y="5876925"/>
            <a:ext cx="80645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r" eaLnBrk="1" hangingPunct="1">
              <a:spcBef>
                <a:spcPct val="0"/>
              </a:spcBef>
              <a:buFontTx/>
              <a:buNone/>
            </a:pPr>
            <a:r>
              <a:rPr lang="zh-TW" altLang="en-US" sz="1600" dirty="0">
                <a:latin typeface="Times New Roman" panose="02020603050405020304" pitchFamily="18" charset="0"/>
                <a:ea typeface="微軟正黑體" panose="020B0604030504040204" pitchFamily="34" charset="-120"/>
                <a:cs typeface="Times New Roman" panose="02020603050405020304" pitchFamily="18" charset="0"/>
              </a:rPr>
              <a:t>註：若報名學生為</a:t>
            </a:r>
            <a:r>
              <a:rPr lang="zh-TW" altLang="en-US" sz="16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非應屆</a:t>
            </a:r>
            <a:r>
              <a:rPr lang="zh-TW" altLang="en-US" sz="1600" dirty="0">
                <a:latin typeface="Times New Roman" panose="02020603050405020304" pitchFamily="18" charset="0"/>
                <a:ea typeface="微軟正黑體" panose="020B0604030504040204" pitchFamily="34" charset="-120"/>
                <a:cs typeface="Times New Roman" panose="02020603050405020304" pitchFamily="18" charset="0"/>
              </a:rPr>
              <a:t>畢業生，則本項積分以</a:t>
            </a:r>
            <a:r>
              <a:rPr lang="en-US" altLang="zh-TW" sz="16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16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分</a:t>
            </a:r>
            <a:r>
              <a:rPr lang="zh-TW" altLang="en-US" sz="1600" dirty="0">
                <a:latin typeface="Times New Roman" panose="02020603050405020304" pitchFamily="18" charset="0"/>
                <a:ea typeface="微軟正黑體" panose="020B0604030504040204" pitchFamily="34" charset="-120"/>
                <a:cs typeface="Times New Roman" panose="02020603050405020304" pitchFamily="18" charset="0"/>
              </a:rPr>
              <a:t>計。</a:t>
            </a:r>
          </a:p>
        </p:txBody>
      </p:sp>
      <p:grpSp>
        <p:nvGrpSpPr>
          <p:cNvPr id="24" name="群組 23"/>
          <p:cNvGrpSpPr/>
          <p:nvPr/>
        </p:nvGrpSpPr>
        <p:grpSpPr>
          <a:xfrm>
            <a:off x="1213503" y="4272897"/>
            <a:ext cx="3071159" cy="2246831"/>
            <a:chOff x="468313" y="4437063"/>
            <a:chExt cx="3003550" cy="2039937"/>
          </a:xfrm>
        </p:grpSpPr>
        <p:pic>
          <p:nvPicPr>
            <p:cNvPr id="25" name="Picture 24">
              <a:extLst>
                <a:ext uri="{FF2B5EF4-FFF2-40B4-BE49-F238E27FC236}">
                  <a16:creationId xmlns:a16="http://schemas.microsoft.com/office/drawing/2014/main" id="{7679D099-EE76-9C8C-04EF-EEFE63EE93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4437063"/>
              <a:ext cx="1463675" cy="2016125"/>
            </a:xfrm>
            <a:prstGeom prst="rect">
              <a:avLst/>
            </a:prstGeom>
            <a:noFill/>
            <a:effectLst>
              <a:outerShdw dist="107763" dir="2700000"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pic>
        <p:pic>
          <p:nvPicPr>
            <p:cNvPr id="26" name="Picture 25">
              <a:extLst>
                <a:ext uri="{FF2B5EF4-FFF2-40B4-BE49-F238E27FC236}">
                  <a16:creationId xmlns:a16="http://schemas.microsoft.com/office/drawing/2014/main" id="{C901CB17-0E9C-BE95-104E-D7D2A980D1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050" y="4437063"/>
              <a:ext cx="1420813" cy="2039937"/>
            </a:xfrm>
            <a:prstGeom prst="rect">
              <a:avLst/>
            </a:prstGeom>
            <a:noFill/>
            <a:effectLst>
              <a:outerShdw dist="107763" dir="2700000"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pic>
        <p:grpSp>
          <p:nvGrpSpPr>
            <p:cNvPr id="27" name="Group 28">
              <a:extLst>
                <a:ext uri="{FF2B5EF4-FFF2-40B4-BE49-F238E27FC236}">
                  <a16:creationId xmlns:a16="http://schemas.microsoft.com/office/drawing/2014/main" id="{A7BE3702-1751-439E-B552-C5C2B62EBC17}"/>
                </a:ext>
              </a:extLst>
            </p:cNvPr>
            <p:cNvGrpSpPr>
              <a:grpSpLocks/>
            </p:cNvGrpSpPr>
            <p:nvPr/>
          </p:nvGrpSpPr>
          <p:grpSpPr bwMode="auto">
            <a:xfrm>
              <a:off x="3128963" y="5157788"/>
              <a:ext cx="290512" cy="808037"/>
              <a:chOff x="1971" y="3249"/>
              <a:chExt cx="183" cy="509"/>
            </a:xfrm>
          </p:grpSpPr>
          <p:sp>
            <p:nvSpPr>
              <p:cNvPr id="28" name="Rectangle 21">
                <a:extLst>
                  <a:ext uri="{FF2B5EF4-FFF2-40B4-BE49-F238E27FC236}">
                    <a16:creationId xmlns:a16="http://schemas.microsoft.com/office/drawing/2014/main" id="{4693D42F-9D64-521B-A4C9-EC21019975F3}"/>
                  </a:ext>
                </a:extLst>
              </p:cNvPr>
              <p:cNvSpPr>
                <a:spLocks noChangeArrowheads="1"/>
              </p:cNvSpPr>
              <p:nvPr/>
            </p:nvSpPr>
            <p:spPr bwMode="auto">
              <a:xfrm>
                <a:off x="1973" y="3249"/>
                <a:ext cx="181" cy="123"/>
              </a:xfrm>
              <a:prstGeom prst="rect">
                <a:avLst/>
              </a:prstGeom>
              <a:noFill/>
              <a:ln w="254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endParaRPr lang="zh-TW" altLang="en-US" sz="1200">
                  <a:latin typeface="Arial" panose="020B0604020202020204" pitchFamily="34" charset="0"/>
                </a:endParaRPr>
              </a:p>
            </p:txBody>
          </p:sp>
          <p:sp>
            <p:nvSpPr>
              <p:cNvPr id="29" name="Rectangle 21">
                <a:extLst>
                  <a:ext uri="{FF2B5EF4-FFF2-40B4-BE49-F238E27FC236}">
                    <a16:creationId xmlns:a16="http://schemas.microsoft.com/office/drawing/2014/main" id="{2C15D40A-A79F-94B4-ADD3-EDF62D7F8196}"/>
                  </a:ext>
                </a:extLst>
              </p:cNvPr>
              <p:cNvSpPr>
                <a:spLocks noChangeArrowheads="1"/>
              </p:cNvSpPr>
              <p:nvPr/>
            </p:nvSpPr>
            <p:spPr bwMode="auto">
              <a:xfrm>
                <a:off x="1971" y="3439"/>
                <a:ext cx="181" cy="123"/>
              </a:xfrm>
              <a:prstGeom prst="rect">
                <a:avLst/>
              </a:prstGeom>
              <a:noFill/>
              <a:ln w="254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endParaRPr lang="zh-TW" altLang="en-US" sz="1200">
                  <a:latin typeface="Arial" panose="020B0604020202020204" pitchFamily="34" charset="0"/>
                </a:endParaRPr>
              </a:p>
            </p:txBody>
          </p:sp>
          <p:sp>
            <p:nvSpPr>
              <p:cNvPr id="30" name="Rectangle 21">
                <a:extLst>
                  <a:ext uri="{FF2B5EF4-FFF2-40B4-BE49-F238E27FC236}">
                    <a16:creationId xmlns:a16="http://schemas.microsoft.com/office/drawing/2014/main" id="{E954C4A6-53B9-5787-AF42-EA3D950CDF48}"/>
                  </a:ext>
                </a:extLst>
              </p:cNvPr>
              <p:cNvSpPr>
                <a:spLocks noChangeArrowheads="1"/>
              </p:cNvSpPr>
              <p:nvPr/>
            </p:nvSpPr>
            <p:spPr bwMode="auto">
              <a:xfrm>
                <a:off x="1972" y="3635"/>
                <a:ext cx="181" cy="123"/>
              </a:xfrm>
              <a:prstGeom prst="rect">
                <a:avLst/>
              </a:prstGeom>
              <a:noFill/>
              <a:ln w="254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endParaRPr lang="zh-TW" altLang="en-US" sz="1200">
                  <a:latin typeface="Arial" panose="020B0604020202020204" pitchFamily="34" charset="0"/>
                </a:endParaRPr>
              </a:p>
            </p:txBody>
          </p:sp>
        </p:grpSp>
      </p:grpSp>
    </p:spTree>
    <p:extLst>
      <p:ext uri="{BB962C8B-B14F-4D97-AF65-F5344CB8AC3E}">
        <p14:creationId xmlns:p14="http://schemas.microsoft.com/office/powerpoint/2010/main" val="265179232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群組 9">
            <a:extLst>
              <a:ext uri="{FF2B5EF4-FFF2-40B4-BE49-F238E27FC236}">
                <a16:creationId xmlns:a16="http://schemas.microsoft.com/office/drawing/2014/main" id="{285B929B-3BDC-48FB-8133-0EEE76214C39}"/>
              </a:ext>
            </a:extLst>
          </p:cNvPr>
          <p:cNvGrpSpPr/>
          <p:nvPr/>
        </p:nvGrpSpPr>
        <p:grpSpPr>
          <a:xfrm>
            <a:off x="-966" y="-48054"/>
            <a:ext cx="9114487" cy="698450"/>
            <a:chOff x="-967" y="-39262"/>
            <a:chExt cx="9795745" cy="698450"/>
          </a:xfrm>
        </p:grpSpPr>
        <p:grpSp>
          <p:nvGrpSpPr>
            <p:cNvPr id="11" name="群組 10">
              <a:extLst>
                <a:ext uri="{FF2B5EF4-FFF2-40B4-BE49-F238E27FC236}">
                  <a16:creationId xmlns:a16="http://schemas.microsoft.com/office/drawing/2014/main" id="{AC192EEF-E6FF-4C99-9F4D-D56C0DA6DB5C}"/>
                </a:ext>
              </a:extLst>
            </p:cNvPr>
            <p:cNvGrpSpPr/>
            <p:nvPr/>
          </p:nvGrpSpPr>
          <p:grpSpPr>
            <a:xfrm>
              <a:off x="576" y="12962"/>
              <a:ext cx="9794202" cy="605449"/>
              <a:chOff x="501" y="12962"/>
              <a:chExt cx="8579589" cy="605449"/>
            </a:xfrm>
          </p:grpSpPr>
          <p:sp>
            <p:nvSpPr>
              <p:cNvPr id="13" name="圓角化同側角落矩形 103">
                <a:extLst>
                  <a:ext uri="{FF2B5EF4-FFF2-40B4-BE49-F238E27FC236}">
                    <a16:creationId xmlns:a16="http://schemas.microsoft.com/office/drawing/2014/main" id="{45C00C2C-47AE-44B4-AEE6-9C63450A59F6}"/>
                  </a:ext>
                </a:extLst>
              </p:cNvPr>
              <p:cNvSpPr/>
              <p:nvPr/>
            </p:nvSpPr>
            <p:spPr>
              <a:xfrm rot="16200000" flipH="1">
                <a:off x="3987571" y="-3974108"/>
                <a:ext cx="605449" cy="8579589"/>
              </a:xfrm>
              <a:prstGeom prst="round2SameRect">
                <a:avLst>
                  <a:gd name="adj1" fmla="val 0"/>
                  <a:gd name="adj2" fmla="val 50000"/>
                </a:avLst>
              </a:prstGeom>
              <a:gradFill flip="none" rotWithShape="1">
                <a:gsLst>
                  <a:gs pos="0">
                    <a:srgbClr val="FEDEEC"/>
                  </a:gs>
                  <a:gs pos="48000">
                    <a:srgbClr val="FC79B2"/>
                  </a:gs>
                  <a:gs pos="60000">
                    <a:srgbClr val="FC79B2"/>
                  </a:gs>
                  <a:gs pos="100000">
                    <a:srgbClr val="FEDEEC"/>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14" name="圓角化同側角落矩形 104">
                <a:extLst>
                  <a:ext uri="{FF2B5EF4-FFF2-40B4-BE49-F238E27FC236}">
                    <a16:creationId xmlns:a16="http://schemas.microsoft.com/office/drawing/2014/main" id="{681A5915-0E3A-4F17-A488-DBB7095B0679}"/>
                  </a:ext>
                </a:extLst>
              </p:cNvPr>
              <p:cNvSpPr/>
              <p:nvPr/>
            </p:nvSpPr>
            <p:spPr>
              <a:xfrm rot="16200000" flipH="1">
                <a:off x="4036808" y="-3855886"/>
                <a:ext cx="508000" cy="8334556"/>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12" name="Google Shape;446;p38">
              <a:extLst>
                <a:ext uri="{FF2B5EF4-FFF2-40B4-BE49-F238E27FC236}">
                  <a16:creationId xmlns:a16="http://schemas.microsoft.com/office/drawing/2014/main" id="{3C73BFDD-1386-4966-A1C9-4E741169C74C}"/>
                </a:ext>
              </a:extLst>
            </p:cNvPr>
            <p:cNvSpPr txBox="1">
              <a:spLocks/>
            </p:cNvSpPr>
            <p:nvPr/>
          </p:nvSpPr>
          <p:spPr>
            <a:xfrm>
              <a:off x="-967" y="-39262"/>
              <a:ext cx="9664224"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肆、北、中、南區五專聯合免試入學</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國中教育會考</a:t>
              </a:r>
              <a:endParaRPr lang="en-US" dirty="0"/>
            </a:p>
          </p:txBody>
        </p:sp>
      </p:grpSp>
      <p:graphicFrame>
        <p:nvGraphicFramePr>
          <p:cNvPr id="7" name="內容版面配置區 3">
            <a:extLst>
              <a:ext uri="{FF2B5EF4-FFF2-40B4-BE49-F238E27FC236}">
                <a16:creationId xmlns:a16="http://schemas.microsoft.com/office/drawing/2014/main" id="{99330153-7319-4B2D-97B3-E3EF29682C5D}"/>
              </a:ext>
            </a:extLst>
          </p:cNvPr>
          <p:cNvGraphicFramePr>
            <a:graphicFrameLocks/>
          </p:cNvGraphicFramePr>
          <p:nvPr>
            <p:extLst>
              <p:ext uri="{D42A27DB-BD31-4B8C-83A1-F6EECF244321}">
                <p14:modId xmlns:p14="http://schemas.microsoft.com/office/powerpoint/2010/main" val="4008728570"/>
              </p:ext>
            </p:extLst>
          </p:nvPr>
        </p:nvGraphicFramePr>
        <p:xfrm>
          <a:off x="2207568" y="1326357"/>
          <a:ext cx="7776864" cy="4205289"/>
        </p:xfrm>
        <a:graphic>
          <a:graphicData uri="http://schemas.openxmlformats.org/drawingml/2006/table">
            <a:tbl>
              <a:tblPr firstRow="1" bandRow="1">
                <a:tableStyleId>{5940675A-B579-460E-94D1-54222C63F5DA}</a:tableStyleId>
              </a:tblPr>
              <a:tblGrid>
                <a:gridCol w="1915079">
                  <a:extLst>
                    <a:ext uri="{9D8B030D-6E8A-4147-A177-3AD203B41FA5}">
                      <a16:colId xmlns:a16="http://schemas.microsoft.com/office/drawing/2014/main" val="20000"/>
                    </a:ext>
                  </a:extLst>
                </a:gridCol>
                <a:gridCol w="1172357">
                  <a:extLst>
                    <a:ext uri="{9D8B030D-6E8A-4147-A177-3AD203B41FA5}">
                      <a16:colId xmlns:a16="http://schemas.microsoft.com/office/drawing/2014/main" val="20001"/>
                    </a:ext>
                  </a:extLst>
                </a:gridCol>
                <a:gridCol w="1172357">
                  <a:extLst>
                    <a:ext uri="{9D8B030D-6E8A-4147-A177-3AD203B41FA5}">
                      <a16:colId xmlns:a16="http://schemas.microsoft.com/office/drawing/2014/main" val="20002"/>
                    </a:ext>
                  </a:extLst>
                </a:gridCol>
                <a:gridCol w="1172357">
                  <a:extLst>
                    <a:ext uri="{9D8B030D-6E8A-4147-A177-3AD203B41FA5}">
                      <a16:colId xmlns:a16="http://schemas.microsoft.com/office/drawing/2014/main" val="20003"/>
                    </a:ext>
                  </a:extLst>
                </a:gridCol>
                <a:gridCol w="1172357">
                  <a:extLst>
                    <a:ext uri="{9D8B030D-6E8A-4147-A177-3AD203B41FA5}">
                      <a16:colId xmlns:a16="http://schemas.microsoft.com/office/drawing/2014/main" val="20004"/>
                    </a:ext>
                  </a:extLst>
                </a:gridCol>
                <a:gridCol w="1172357">
                  <a:extLst>
                    <a:ext uri="{9D8B030D-6E8A-4147-A177-3AD203B41FA5}">
                      <a16:colId xmlns:a16="http://schemas.microsoft.com/office/drawing/2014/main" val="20005"/>
                    </a:ext>
                  </a:extLst>
                </a:gridCol>
              </a:tblGrid>
              <a:tr h="841058">
                <a:tc rowSpan="2">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會考成績</a:t>
                      </a:r>
                    </a:p>
                  </a:txBody>
                  <a:tcPr marT="45722" marB="45722" anchor="ctr">
                    <a:lnL w="12700" cmpd="sng">
                      <a:noFill/>
                    </a:lnL>
                    <a:lnR w="12700" cap="flat" cmpd="sng" algn="ctr">
                      <a:noFill/>
                      <a:prstDash val="dashDot"/>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tc gridSpan="5">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採計科目</a:t>
                      </a:r>
                    </a:p>
                  </a:txBody>
                  <a:tcPr marT="45722" marB="45722" anchor="ctr">
                    <a:lnL w="12700" cap="flat" cmpd="sng" algn="ctr">
                      <a:noFill/>
                      <a:prstDash val="dashDot"/>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tc hMerge="1">
                  <a:txBody>
                    <a:bodyPr/>
                    <a:lstStyle/>
                    <a:p>
                      <a:pPr algn="ctr"/>
                      <a:endParaRPr lang="zh-TW" altLang="en-US" sz="3200" dirty="0">
                        <a:latin typeface="Arial Unicode MS" pitchFamily="34" charset="-120"/>
                        <a:ea typeface="Arial Unicode MS" pitchFamily="34" charset="-120"/>
                        <a:cs typeface="Arial Unicode MS" pitchFamily="34" charset="-120"/>
                      </a:endParaRPr>
                    </a:p>
                  </a:txBody>
                  <a:tcPr/>
                </a:tc>
                <a:tc hMerge="1">
                  <a:txBody>
                    <a:bodyPr/>
                    <a:lstStyle/>
                    <a:p>
                      <a:pPr algn="ctr"/>
                      <a:endParaRPr lang="zh-TW" altLang="en-US" sz="3200" dirty="0">
                        <a:latin typeface="Arial Unicode MS" pitchFamily="34" charset="-120"/>
                        <a:ea typeface="Arial Unicode MS" pitchFamily="34" charset="-120"/>
                        <a:cs typeface="Arial Unicode MS" pitchFamily="34" charset="-120"/>
                      </a:endParaRPr>
                    </a:p>
                  </a:txBody>
                  <a:tcPr/>
                </a:tc>
                <a:tc hMerge="1">
                  <a:txBody>
                    <a:bodyPr/>
                    <a:lstStyle/>
                    <a:p>
                      <a:pPr algn="ctr"/>
                      <a:endParaRPr lang="zh-TW" altLang="en-US" sz="3200" dirty="0">
                        <a:latin typeface="Arial Unicode MS" pitchFamily="34" charset="-120"/>
                        <a:ea typeface="Arial Unicode MS" pitchFamily="34" charset="-120"/>
                        <a:cs typeface="Arial Unicode MS" pitchFamily="34" charset="-120"/>
                      </a:endParaRPr>
                    </a:p>
                  </a:txBody>
                  <a:tcPr/>
                </a:tc>
                <a:tc hMerge="1">
                  <a:txBody>
                    <a:bodyPr/>
                    <a:lstStyle/>
                    <a:p>
                      <a:pPr algn="ctr"/>
                      <a:endParaRPr lang="zh-TW" altLang="en-US" sz="3200" dirty="0">
                        <a:latin typeface="Arial Unicode MS" pitchFamily="34" charset="-120"/>
                        <a:ea typeface="Arial Unicode MS" pitchFamily="34" charset="-120"/>
                        <a:cs typeface="Arial Unicode MS" pitchFamily="34" charset="-120"/>
                      </a:endParaRPr>
                    </a:p>
                  </a:txBody>
                  <a:tcPr/>
                </a:tc>
                <a:extLst>
                  <a:ext uri="{0D108BD9-81ED-4DB2-BD59-A6C34878D82A}">
                    <a16:rowId xmlns:a16="http://schemas.microsoft.com/office/drawing/2014/main" val="10000"/>
                  </a:ext>
                </a:extLst>
              </a:tr>
              <a:tr h="841058">
                <a:tc vMerge="1">
                  <a:txBody>
                    <a:bodyPr/>
                    <a:lstStyle/>
                    <a:p>
                      <a:pPr algn="ctr"/>
                      <a:endParaRPr lang="zh-TW" altLang="en-US" sz="3200" dirty="0">
                        <a:latin typeface="Arial Unicode MS" pitchFamily="34" charset="-120"/>
                        <a:ea typeface="Arial Unicode MS" pitchFamily="34" charset="-120"/>
                        <a:cs typeface="Arial Unicode MS" pitchFamily="34" charset="-120"/>
                      </a:endParaRPr>
                    </a:p>
                  </a:txBody>
                  <a:tcPr/>
                </a:tc>
                <a:tc>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國文</a:t>
                      </a:r>
                    </a:p>
                  </a:txBody>
                  <a:tcPr marT="45722" marB="45722"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tc>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數學</a:t>
                      </a:r>
                    </a:p>
                  </a:txBody>
                  <a:tcPr marT="45722" marB="45722"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tc>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英語</a:t>
                      </a:r>
                    </a:p>
                  </a:txBody>
                  <a:tcPr marT="45722" marB="45722"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tc>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自然</a:t>
                      </a:r>
                    </a:p>
                  </a:txBody>
                  <a:tcPr marT="45722" marB="45722"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tc>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社會</a:t>
                      </a:r>
                    </a:p>
                  </a:txBody>
                  <a:tcPr marT="45722" marB="45722"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extLst>
                  <a:ext uri="{0D108BD9-81ED-4DB2-BD59-A6C34878D82A}">
                    <a16:rowId xmlns:a16="http://schemas.microsoft.com/office/drawing/2014/main" val="10001"/>
                  </a:ext>
                </a:extLst>
              </a:tr>
              <a:tr h="841057">
                <a:tc>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精熟</a:t>
                      </a:r>
                      <a:r>
                        <a:rPr lang="en-US" altLang="zh-TW" sz="3000" dirty="0">
                          <a:latin typeface="Times New Roman" panose="02020603050405020304" pitchFamily="18" charset="0"/>
                          <a:ea typeface="微軟正黑體" panose="020B0604030504040204" pitchFamily="34" charset="-120"/>
                          <a:cs typeface="Times New Roman" panose="02020603050405020304" pitchFamily="18" charset="0"/>
                        </a:rPr>
                        <a:t>(A)</a:t>
                      </a:r>
                      <a:endPar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T="45722" marB="45722"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281C9">
                        <a:alpha val="20000"/>
                      </a:srgbClr>
                    </a:solidFill>
                  </a:tcPr>
                </a:tc>
                <a:tc gridSpan="5">
                  <a:txBody>
                    <a:bodyPr/>
                    <a:lstStyle/>
                    <a:p>
                      <a:pPr algn="ctr"/>
                      <a:r>
                        <a:rPr lang="en-US" altLang="zh-TW" sz="3000" dirty="0">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2" marB="45722"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zh-TW" altLang="en-US" sz="32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2" marB="45722" anchor="ctr">
                    <a:solidFill>
                      <a:schemeClr val="accent4">
                        <a:alpha val="20000"/>
                      </a:schemeClr>
                    </a:solidFill>
                  </a:tcPr>
                </a:tc>
                <a:tc hMerge="1">
                  <a:txBody>
                    <a:bodyPr/>
                    <a:lstStyle/>
                    <a:p>
                      <a:pPr algn="ctr"/>
                      <a:endParaRPr lang="zh-TW" altLang="en-US" sz="32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2" marB="45722" anchor="ctr">
                    <a:solidFill>
                      <a:schemeClr val="accent4">
                        <a:alpha val="20000"/>
                      </a:schemeClr>
                    </a:solidFill>
                  </a:tcPr>
                </a:tc>
                <a:tc hMerge="1">
                  <a:txBody>
                    <a:bodyPr/>
                    <a:lstStyle/>
                    <a:p>
                      <a:pPr algn="ctr"/>
                      <a:endParaRPr lang="zh-TW" altLang="en-US" sz="32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2" marB="45722" anchor="ctr">
                    <a:solidFill>
                      <a:schemeClr val="accent4">
                        <a:alpha val="20000"/>
                      </a:schemeClr>
                    </a:solidFill>
                  </a:tcPr>
                </a:tc>
                <a:tc hMerge="1">
                  <a:txBody>
                    <a:bodyPr/>
                    <a:lstStyle/>
                    <a:p>
                      <a:pPr algn="ctr"/>
                      <a:endParaRPr lang="zh-TW" altLang="en-US" sz="32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2" marB="45722" anchor="ctr">
                    <a:solidFill>
                      <a:schemeClr val="accent4">
                        <a:alpha val="20000"/>
                      </a:schemeClr>
                    </a:solidFill>
                  </a:tcPr>
                </a:tc>
                <a:extLst>
                  <a:ext uri="{0D108BD9-81ED-4DB2-BD59-A6C34878D82A}">
                    <a16:rowId xmlns:a16="http://schemas.microsoft.com/office/drawing/2014/main" val="10002"/>
                  </a:ext>
                </a:extLst>
              </a:tr>
              <a:tr h="841058">
                <a:tc>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基礎</a:t>
                      </a:r>
                      <a:r>
                        <a:rPr lang="en-US" altLang="zh-TW" sz="3000" dirty="0">
                          <a:latin typeface="Times New Roman" panose="02020603050405020304" pitchFamily="18" charset="0"/>
                          <a:ea typeface="微軟正黑體" panose="020B0604030504040204" pitchFamily="34" charset="-120"/>
                          <a:cs typeface="Times New Roman" panose="02020603050405020304" pitchFamily="18" charset="0"/>
                        </a:rPr>
                        <a:t>(B)</a:t>
                      </a:r>
                      <a:endPar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T="45722" marB="45722"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281C9">
                        <a:alpha val="20000"/>
                      </a:srgbClr>
                    </a:solidFill>
                  </a:tcPr>
                </a:tc>
                <a:tc gridSpan="5">
                  <a:txBody>
                    <a:bodyPr/>
                    <a:lstStyle/>
                    <a:p>
                      <a:pPr algn="ctr"/>
                      <a:r>
                        <a:rPr lang="en-US" altLang="zh-TW" sz="3000" dirty="0">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2" marB="45722"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zh-TW" altLang="en-US" sz="32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2" marB="45722" anchor="ctr">
                    <a:solidFill>
                      <a:schemeClr val="accent4">
                        <a:alpha val="20000"/>
                      </a:schemeClr>
                    </a:solidFill>
                  </a:tcPr>
                </a:tc>
                <a:tc hMerge="1">
                  <a:txBody>
                    <a:bodyPr/>
                    <a:lstStyle/>
                    <a:p>
                      <a:pPr algn="ctr"/>
                      <a:endParaRPr lang="zh-TW" altLang="en-US" sz="32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2" marB="45722" anchor="ctr">
                    <a:solidFill>
                      <a:schemeClr val="accent4">
                        <a:alpha val="20000"/>
                      </a:schemeClr>
                    </a:solidFill>
                  </a:tcPr>
                </a:tc>
                <a:tc hMerge="1">
                  <a:txBody>
                    <a:bodyPr/>
                    <a:lstStyle/>
                    <a:p>
                      <a:pPr algn="ctr"/>
                      <a:endParaRPr lang="zh-TW" altLang="en-US" sz="32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2" marB="45722" anchor="ctr">
                    <a:solidFill>
                      <a:schemeClr val="accent4">
                        <a:alpha val="20000"/>
                      </a:schemeClr>
                    </a:solidFill>
                  </a:tcPr>
                </a:tc>
                <a:tc hMerge="1">
                  <a:txBody>
                    <a:bodyPr/>
                    <a:lstStyle/>
                    <a:p>
                      <a:pPr algn="ctr"/>
                      <a:endParaRPr lang="zh-TW" altLang="en-US" sz="32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2" marB="45722" anchor="ctr">
                    <a:solidFill>
                      <a:schemeClr val="accent4">
                        <a:alpha val="20000"/>
                      </a:schemeClr>
                    </a:solidFill>
                  </a:tcPr>
                </a:tc>
                <a:extLst>
                  <a:ext uri="{0D108BD9-81ED-4DB2-BD59-A6C34878D82A}">
                    <a16:rowId xmlns:a16="http://schemas.microsoft.com/office/drawing/2014/main" val="10003"/>
                  </a:ext>
                </a:extLst>
              </a:tr>
              <a:tr h="841058">
                <a:tc>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待加強</a:t>
                      </a:r>
                      <a:r>
                        <a:rPr lang="en-US" altLang="zh-TW" sz="3000" dirty="0">
                          <a:latin typeface="Times New Roman" panose="02020603050405020304" pitchFamily="18" charset="0"/>
                          <a:ea typeface="微軟正黑體" panose="020B0604030504040204" pitchFamily="34" charset="-120"/>
                          <a:cs typeface="Times New Roman" panose="02020603050405020304" pitchFamily="18" charset="0"/>
                        </a:rPr>
                        <a:t>(C)</a:t>
                      </a:r>
                      <a:endPar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T="45722" marB="45722"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A281C9">
                        <a:alpha val="20000"/>
                      </a:srgbClr>
                    </a:solidFill>
                  </a:tcPr>
                </a:tc>
                <a:tc gridSpan="5">
                  <a:txBody>
                    <a:bodyPr/>
                    <a:lstStyle/>
                    <a:p>
                      <a:pPr algn="ctr"/>
                      <a:r>
                        <a:rPr lang="en-US" altLang="zh-TW" sz="3000"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2" marB="45722"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pPr algn="ctr"/>
                      <a:endParaRPr lang="zh-TW" altLang="en-US" sz="32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2" marB="45722" anchor="ctr">
                    <a:solidFill>
                      <a:schemeClr val="accent4">
                        <a:alpha val="20000"/>
                      </a:schemeClr>
                    </a:solidFill>
                  </a:tcPr>
                </a:tc>
                <a:tc hMerge="1">
                  <a:txBody>
                    <a:bodyPr/>
                    <a:lstStyle/>
                    <a:p>
                      <a:pPr algn="ctr"/>
                      <a:endParaRPr lang="zh-TW" altLang="en-US" sz="32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2" marB="45722" anchor="ctr">
                    <a:solidFill>
                      <a:schemeClr val="accent4">
                        <a:alpha val="20000"/>
                      </a:schemeClr>
                    </a:solidFill>
                  </a:tcPr>
                </a:tc>
                <a:tc hMerge="1">
                  <a:txBody>
                    <a:bodyPr/>
                    <a:lstStyle/>
                    <a:p>
                      <a:pPr algn="ctr"/>
                      <a:endParaRPr lang="zh-TW" altLang="en-US" sz="32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2" marB="45722" anchor="ctr">
                    <a:solidFill>
                      <a:schemeClr val="accent4">
                        <a:alpha val="20000"/>
                      </a:schemeClr>
                    </a:solidFill>
                  </a:tcPr>
                </a:tc>
                <a:tc hMerge="1">
                  <a:txBody>
                    <a:bodyPr/>
                    <a:lstStyle/>
                    <a:p>
                      <a:pPr algn="ctr"/>
                      <a:endParaRPr lang="zh-TW" altLang="en-US" sz="32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2" marB="45722" anchor="ctr">
                    <a:solidFill>
                      <a:schemeClr val="accent4">
                        <a:alpha val="20000"/>
                      </a:schemeClr>
                    </a:solidFill>
                  </a:tcPr>
                </a:tc>
                <a:extLst>
                  <a:ext uri="{0D108BD9-81ED-4DB2-BD59-A6C34878D82A}">
                    <a16:rowId xmlns:a16="http://schemas.microsoft.com/office/drawing/2014/main" val="10004"/>
                  </a:ext>
                </a:extLst>
              </a:tr>
            </a:tbl>
          </a:graphicData>
        </a:graphic>
      </p:graphicFrame>
      <p:sp>
        <p:nvSpPr>
          <p:cNvPr id="8" name="文字方塊 4">
            <a:extLst>
              <a:ext uri="{FF2B5EF4-FFF2-40B4-BE49-F238E27FC236}">
                <a16:creationId xmlns:a16="http://schemas.microsoft.com/office/drawing/2014/main" id="{7DCFB2AD-699F-EF02-11DF-DA151B19D72E}"/>
              </a:ext>
            </a:extLst>
          </p:cNvPr>
          <p:cNvSpPr txBox="1">
            <a:spLocks noChangeArrowheads="1"/>
          </p:cNvSpPr>
          <p:nvPr/>
        </p:nvSpPr>
        <p:spPr bwMode="auto">
          <a:xfrm>
            <a:off x="2225526" y="5805488"/>
            <a:ext cx="75596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zh-TW" altLang="en-US" sz="18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註：</a:t>
            </a:r>
            <a:r>
              <a:rPr lang="zh-TW" altLang="en-US" sz="1800" dirty="0">
                <a:solidFill>
                  <a:srgbClr val="FF0000"/>
                </a:solidFill>
                <a:latin typeface="Arial" panose="020B0604020202020204" pitchFamily="34" charset="0"/>
                <a:ea typeface="微軟正黑體" panose="020B0604030504040204" pitchFamily="34" charset="-120"/>
                <a:cs typeface="Times New Roman" panose="02020603050405020304" pitchFamily="18" charset="0"/>
              </a:rPr>
              <a:t>國中教育會考成績採計以</a:t>
            </a:r>
            <a:r>
              <a:rPr lang="en-US" altLang="zh-TW" sz="1800" b="1" dirty="0">
                <a:solidFill>
                  <a:srgbClr val="FF0000"/>
                </a:solidFill>
                <a:latin typeface="Arial" panose="020B0604020202020204" pitchFamily="34" charset="0"/>
                <a:ea typeface="微軟正黑體" panose="020B0604030504040204" pitchFamily="34" charset="-120"/>
                <a:cs typeface="Times New Roman" panose="02020603050405020304" pitchFamily="18" charset="0"/>
              </a:rPr>
              <a:t>112</a:t>
            </a:r>
            <a:r>
              <a:rPr lang="zh-TW" altLang="en-US" sz="1800" dirty="0">
                <a:solidFill>
                  <a:srgbClr val="FF0000"/>
                </a:solidFill>
                <a:latin typeface="Arial" panose="020B0604020202020204" pitchFamily="34" charset="0"/>
                <a:ea typeface="微軟正黑體" panose="020B0604030504040204" pitchFamily="34" charset="-120"/>
                <a:cs typeface="Times New Roman" panose="02020603050405020304" pitchFamily="18" charset="0"/>
              </a:rPr>
              <a:t>年度取得之成績為準 </a:t>
            </a:r>
          </a:p>
        </p:txBody>
      </p:sp>
    </p:spTree>
    <p:extLst>
      <p:ext uri="{BB962C8B-B14F-4D97-AF65-F5344CB8AC3E}">
        <p14:creationId xmlns:p14="http://schemas.microsoft.com/office/powerpoint/2010/main" val="363165026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群組 9">
            <a:extLst>
              <a:ext uri="{FF2B5EF4-FFF2-40B4-BE49-F238E27FC236}">
                <a16:creationId xmlns:a16="http://schemas.microsoft.com/office/drawing/2014/main" id="{285B929B-3BDC-48FB-8133-0EEE76214C39}"/>
              </a:ext>
            </a:extLst>
          </p:cNvPr>
          <p:cNvGrpSpPr/>
          <p:nvPr/>
        </p:nvGrpSpPr>
        <p:grpSpPr>
          <a:xfrm>
            <a:off x="-966" y="-48054"/>
            <a:ext cx="10623247" cy="698450"/>
            <a:chOff x="-967" y="-39262"/>
            <a:chExt cx="9795745" cy="698450"/>
          </a:xfrm>
        </p:grpSpPr>
        <p:grpSp>
          <p:nvGrpSpPr>
            <p:cNvPr id="11" name="群組 10">
              <a:extLst>
                <a:ext uri="{FF2B5EF4-FFF2-40B4-BE49-F238E27FC236}">
                  <a16:creationId xmlns:a16="http://schemas.microsoft.com/office/drawing/2014/main" id="{AC192EEF-E6FF-4C99-9F4D-D56C0DA6DB5C}"/>
                </a:ext>
              </a:extLst>
            </p:cNvPr>
            <p:cNvGrpSpPr/>
            <p:nvPr/>
          </p:nvGrpSpPr>
          <p:grpSpPr>
            <a:xfrm>
              <a:off x="576" y="12962"/>
              <a:ext cx="9794202" cy="605449"/>
              <a:chOff x="501" y="12962"/>
              <a:chExt cx="8579589" cy="605449"/>
            </a:xfrm>
          </p:grpSpPr>
          <p:sp>
            <p:nvSpPr>
              <p:cNvPr id="13" name="圓角化同側角落矩形 103">
                <a:extLst>
                  <a:ext uri="{FF2B5EF4-FFF2-40B4-BE49-F238E27FC236}">
                    <a16:creationId xmlns:a16="http://schemas.microsoft.com/office/drawing/2014/main" id="{45C00C2C-47AE-44B4-AEE6-9C63450A59F6}"/>
                  </a:ext>
                </a:extLst>
              </p:cNvPr>
              <p:cNvSpPr/>
              <p:nvPr/>
            </p:nvSpPr>
            <p:spPr>
              <a:xfrm rot="16200000" flipH="1">
                <a:off x="3987571" y="-3974108"/>
                <a:ext cx="605449" cy="8579589"/>
              </a:xfrm>
              <a:prstGeom prst="round2SameRect">
                <a:avLst>
                  <a:gd name="adj1" fmla="val 0"/>
                  <a:gd name="adj2" fmla="val 50000"/>
                </a:avLst>
              </a:prstGeom>
              <a:gradFill flip="none" rotWithShape="1">
                <a:gsLst>
                  <a:gs pos="0">
                    <a:srgbClr val="FEDEEC"/>
                  </a:gs>
                  <a:gs pos="48000">
                    <a:srgbClr val="FC79B2"/>
                  </a:gs>
                  <a:gs pos="60000">
                    <a:srgbClr val="FC79B2"/>
                  </a:gs>
                  <a:gs pos="100000">
                    <a:srgbClr val="FEDEEC"/>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14" name="圓角化同側角落矩形 104">
                <a:extLst>
                  <a:ext uri="{FF2B5EF4-FFF2-40B4-BE49-F238E27FC236}">
                    <a16:creationId xmlns:a16="http://schemas.microsoft.com/office/drawing/2014/main" id="{681A5915-0E3A-4F17-A488-DBB7095B0679}"/>
                  </a:ext>
                </a:extLst>
              </p:cNvPr>
              <p:cNvSpPr/>
              <p:nvPr/>
            </p:nvSpPr>
            <p:spPr>
              <a:xfrm rot="16200000" flipH="1">
                <a:off x="4036808" y="-3855886"/>
                <a:ext cx="508000" cy="8334556"/>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12" name="Google Shape;446;p38">
              <a:extLst>
                <a:ext uri="{FF2B5EF4-FFF2-40B4-BE49-F238E27FC236}">
                  <a16:creationId xmlns:a16="http://schemas.microsoft.com/office/drawing/2014/main" id="{3C73BFDD-1386-4966-A1C9-4E741169C74C}"/>
                </a:ext>
              </a:extLst>
            </p:cNvPr>
            <p:cNvSpPr txBox="1">
              <a:spLocks/>
            </p:cNvSpPr>
            <p:nvPr/>
          </p:nvSpPr>
          <p:spPr>
            <a:xfrm>
              <a:off x="-967" y="-39262"/>
              <a:ext cx="9664224"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肆、北、中、南區五專聯合免試入學</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其他</a:t>
              </a:r>
              <a:r>
                <a:rPr lang="en-US" altLang="zh-TW" sz="2400" b="1" kern="0" dirty="0">
                  <a:solidFill>
                    <a:prstClr val="black"/>
                  </a:solidFill>
                  <a:latin typeface="微軟正黑體" panose="020B0604030504040204" pitchFamily="34" charset="-120"/>
                  <a:ea typeface="微軟正黑體" panose="020B0604030504040204" pitchFamily="34" charset="-120"/>
                  <a:cs typeface="Arial" pitchFamily="34" charset="0"/>
                </a:rPr>
                <a:t>(</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招生學校自訂項目</a:t>
              </a:r>
              <a:r>
                <a:rPr lang="en-US" altLang="zh-TW" sz="2400" b="1" kern="0" dirty="0">
                  <a:solidFill>
                    <a:prstClr val="black"/>
                  </a:solidFill>
                  <a:latin typeface="微軟正黑體" panose="020B0604030504040204" pitchFamily="34" charset="-120"/>
                  <a:ea typeface="微軟正黑體" panose="020B0604030504040204" pitchFamily="34" charset="-120"/>
                  <a:cs typeface="Arial" pitchFamily="34" charset="0"/>
                </a:rPr>
                <a:t>)</a:t>
              </a:r>
              <a:endParaRPr lang="en-US" dirty="0"/>
            </a:p>
          </p:txBody>
        </p:sp>
      </p:grpSp>
      <p:sp>
        <p:nvSpPr>
          <p:cNvPr id="7" name="內容版面配置區 2">
            <a:extLst>
              <a:ext uri="{FF2B5EF4-FFF2-40B4-BE49-F238E27FC236}">
                <a16:creationId xmlns:a16="http://schemas.microsoft.com/office/drawing/2014/main" id="{14FC7D09-D32F-4796-A797-588D50BD026D}"/>
              </a:ext>
            </a:extLst>
          </p:cNvPr>
          <p:cNvSpPr txBox="1">
            <a:spLocks/>
          </p:cNvSpPr>
          <p:nvPr/>
        </p:nvSpPr>
        <p:spPr>
          <a:xfrm>
            <a:off x="1981200" y="871002"/>
            <a:ext cx="8229600" cy="45259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TW" altLang="en-US" dirty="0">
                <a:ea typeface="微軟正黑體" panose="020B0604030504040204" pitchFamily="34" charset="-120"/>
              </a:rPr>
              <a:t>由各五專招生學校自行訂定，亦可不訂。</a:t>
            </a:r>
            <a:endParaRPr lang="en-US" altLang="zh-TW" dirty="0">
              <a:ea typeface="微軟正黑體" panose="020B0604030504040204" pitchFamily="34" charset="-120"/>
            </a:endParaRPr>
          </a:p>
          <a:p>
            <a:r>
              <a:rPr lang="zh-TW" altLang="en-US" dirty="0">
                <a:ea typeface="微軟正黑體" panose="020B0604030504040204" pitchFamily="34" charset="-120"/>
              </a:rPr>
              <a:t>本項目積分上限為</a:t>
            </a:r>
            <a:r>
              <a:rPr lang="en-US" altLang="zh-TW" dirty="0">
                <a:solidFill>
                  <a:srgbClr val="FF0000"/>
                </a:solidFill>
                <a:ea typeface="微軟正黑體" panose="020B0604030504040204" pitchFamily="34" charset="-120"/>
              </a:rPr>
              <a:t>5</a:t>
            </a:r>
            <a:r>
              <a:rPr lang="zh-TW" altLang="en-US" dirty="0">
                <a:ea typeface="微軟正黑體" panose="020B0604030504040204" pitchFamily="34" charset="-120"/>
              </a:rPr>
              <a:t>分。</a:t>
            </a:r>
          </a:p>
          <a:p>
            <a:r>
              <a:rPr lang="zh-TW" altLang="en-US" dirty="0">
                <a:ea typeface="微軟正黑體" panose="020B0604030504040204" pitchFamily="34" charset="-120"/>
              </a:rPr>
              <a:t>採計自</a:t>
            </a:r>
            <a:r>
              <a:rPr lang="zh-TW" altLang="en-US" dirty="0">
                <a:solidFill>
                  <a:srgbClr val="FF0000"/>
                </a:solidFill>
                <a:ea typeface="微軟正黑體" panose="020B0604030504040204" pitchFamily="34" charset="-120"/>
              </a:rPr>
              <a:t>國中就學「後」至</a:t>
            </a:r>
            <a:r>
              <a:rPr lang="en-US" altLang="zh-TW" dirty="0">
                <a:solidFill>
                  <a:srgbClr val="FF0000"/>
                </a:solidFill>
                <a:ea typeface="微軟正黑體" panose="020B0604030504040204" pitchFamily="34" charset="-120"/>
              </a:rPr>
              <a:t>112</a:t>
            </a:r>
            <a:r>
              <a:rPr lang="zh-TW" altLang="en-US" dirty="0">
                <a:solidFill>
                  <a:srgbClr val="FF0000"/>
                </a:solidFill>
                <a:ea typeface="微軟正黑體" panose="020B0604030504040204" pitchFamily="34" charset="-120"/>
              </a:rPr>
              <a:t>年</a:t>
            </a:r>
            <a:r>
              <a:rPr lang="en-US" altLang="zh-TW" dirty="0">
                <a:solidFill>
                  <a:srgbClr val="FF0000"/>
                </a:solidFill>
                <a:ea typeface="微軟正黑體" panose="020B0604030504040204" pitchFamily="34" charset="-120"/>
              </a:rPr>
              <a:t>5</a:t>
            </a:r>
            <a:r>
              <a:rPr lang="zh-TW" altLang="en-US" dirty="0">
                <a:solidFill>
                  <a:srgbClr val="FF0000"/>
                </a:solidFill>
                <a:ea typeface="微軟正黑體" panose="020B0604030504040204" pitchFamily="34" charset="-120"/>
              </a:rPr>
              <a:t>月</a:t>
            </a:r>
            <a:r>
              <a:rPr lang="en-US" altLang="zh-TW" dirty="0">
                <a:solidFill>
                  <a:srgbClr val="FF0000"/>
                </a:solidFill>
                <a:ea typeface="微軟正黑體" panose="020B0604030504040204" pitchFamily="34" charset="-120"/>
              </a:rPr>
              <a:t>14</a:t>
            </a:r>
            <a:r>
              <a:rPr lang="zh-TW" altLang="en-US" dirty="0">
                <a:solidFill>
                  <a:srgbClr val="FF0000"/>
                </a:solidFill>
                <a:ea typeface="微軟正黑體" panose="020B0604030504040204" pitchFamily="34" charset="-120"/>
              </a:rPr>
              <a:t>日</a:t>
            </a:r>
            <a:r>
              <a:rPr lang="en-US" altLang="zh-TW" dirty="0">
                <a:solidFill>
                  <a:srgbClr val="FF0000"/>
                </a:solidFill>
                <a:ea typeface="微軟正黑體" panose="020B0604030504040204" pitchFamily="34" charset="-120"/>
              </a:rPr>
              <a:t>(</a:t>
            </a:r>
            <a:r>
              <a:rPr lang="zh-TW" altLang="en-US" dirty="0">
                <a:solidFill>
                  <a:srgbClr val="FF0000"/>
                </a:solidFill>
                <a:ea typeface="微軟正黑體" panose="020B0604030504040204" pitchFamily="34" charset="-120"/>
              </a:rPr>
              <a:t>含</a:t>
            </a:r>
            <a:r>
              <a:rPr lang="en-US" altLang="zh-TW" dirty="0">
                <a:solidFill>
                  <a:srgbClr val="FF0000"/>
                </a:solidFill>
                <a:ea typeface="微軟正黑體" panose="020B0604030504040204" pitchFamily="34" charset="-120"/>
              </a:rPr>
              <a:t>)</a:t>
            </a:r>
            <a:r>
              <a:rPr lang="zh-TW" altLang="en-US" dirty="0">
                <a:solidFill>
                  <a:srgbClr val="FF0000"/>
                </a:solidFill>
                <a:ea typeface="微軟正黑體" panose="020B0604030504040204" pitchFamily="34" charset="-120"/>
              </a:rPr>
              <a:t>前</a:t>
            </a:r>
            <a:r>
              <a:rPr lang="zh-TW" altLang="en-US" dirty="0">
                <a:ea typeface="微軟正黑體" panose="020B0604030504040204" pitchFamily="34" charset="-120"/>
              </a:rPr>
              <a:t>取得之證明文件為主。</a:t>
            </a:r>
            <a:endParaRPr lang="en-US" altLang="zh-TW" dirty="0">
              <a:ea typeface="微軟正黑體" panose="020B0604030504040204" pitchFamily="34" charset="-120"/>
            </a:endParaRPr>
          </a:p>
        </p:txBody>
      </p:sp>
      <p:sp>
        <p:nvSpPr>
          <p:cNvPr id="15" name="標題 1">
            <a:extLst>
              <a:ext uri="{FF2B5EF4-FFF2-40B4-BE49-F238E27FC236}">
                <a16:creationId xmlns:a16="http://schemas.microsoft.com/office/drawing/2014/main" id="{C733E79C-BE9D-A0F1-120C-A8A4320952F9}"/>
              </a:ext>
            </a:extLst>
          </p:cNvPr>
          <p:cNvSpPr txBox="1">
            <a:spLocks/>
          </p:cNvSpPr>
          <p:nvPr/>
        </p:nvSpPr>
        <p:spPr bwMode="auto">
          <a:xfrm>
            <a:off x="4317207" y="2997200"/>
            <a:ext cx="34893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a:spcBef>
                <a:spcPct val="0"/>
              </a:spcBef>
              <a:buFontTx/>
              <a:buNone/>
            </a:pPr>
            <a:r>
              <a:rPr kumimoji="0"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以國立虎尾科技大學為例</a:t>
            </a:r>
          </a:p>
        </p:txBody>
      </p:sp>
      <p:graphicFrame>
        <p:nvGraphicFramePr>
          <p:cNvPr id="16" name="Group 83">
            <a:extLst>
              <a:ext uri="{FF2B5EF4-FFF2-40B4-BE49-F238E27FC236}">
                <a16:creationId xmlns:a16="http://schemas.microsoft.com/office/drawing/2014/main" id="{2EB98B08-D538-D25F-4E85-64ABFFFFEE8E}"/>
              </a:ext>
            </a:extLst>
          </p:cNvPr>
          <p:cNvGraphicFramePr>
            <a:graphicFrameLocks noGrp="1"/>
          </p:cNvGraphicFramePr>
          <p:nvPr>
            <p:extLst>
              <p:ext uri="{D42A27DB-BD31-4B8C-83A1-F6EECF244321}">
                <p14:modId xmlns:p14="http://schemas.microsoft.com/office/powerpoint/2010/main" val="2484969534"/>
              </p:ext>
            </p:extLst>
          </p:nvPr>
        </p:nvGraphicFramePr>
        <p:xfrm>
          <a:off x="1940719" y="3429000"/>
          <a:ext cx="8497888" cy="2952453"/>
        </p:xfrm>
        <a:graphic>
          <a:graphicData uri="http://schemas.openxmlformats.org/drawingml/2006/table">
            <a:tbl>
              <a:tblPr/>
              <a:tblGrid>
                <a:gridCol w="1871663">
                  <a:extLst>
                    <a:ext uri="{9D8B030D-6E8A-4147-A177-3AD203B41FA5}">
                      <a16:colId xmlns:a16="http://schemas.microsoft.com/office/drawing/2014/main" val="2315518900"/>
                    </a:ext>
                  </a:extLst>
                </a:gridCol>
                <a:gridCol w="576262">
                  <a:extLst>
                    <a:ext uri="{9D8B030D-6E8A-4147-A177-3AD203B41FA5}">
                      <a16:colId xmlns:a16="http://schemas.microsoft.com/office/drawing/2014/main" val="3536421497"/>
                    </a:ext>
                  </a:extLst>
                </a:gridCol>
                <a:gridCol w="647700">
                  <a:extLst>
                    <a:ext uri="{9D8B030D-6E8A-4147-A177-3AD203B41FA5}">
                      <a16:colId xmlns:a16="http://schemas.microsoft.com/office/drawing/2014/main" val="2175613889"/>
                    </a:ext>
                  </a:extLst>
                </a:gridCol>
                <a:gridCol w="647700">
                  <a:extLst>
                    <a:ext uri="{9D8B030D-6E8A-4147-A177-3AD203B41FA5}">
                      <a16:colId xmlns:a16="http://schemas.microsoft.com/office/drawing/2014/main" val="3094874281"/>
                    </a:ext>
                  </a:extLst>
                </a:gridCol>
                <a:gridCol w="1009650">
                  <a:extLst>
                    <a:ext uri="{9D8B030D-6E8A-4147-A177-3AD203B41FA5}">
                      <a16:colId xmlns:a16="http://schemas.microsoft.com/office/drawing/2014/main" val="1488627208"/>
                    </a:ext>
                  </a:extLst>
                </a:gridCol>
                <a:gridCol w="935038">
                  <a:extLst>
                    <a:ext uri="{9D8B030D-6E8A-4147-A177-3AD203B41FA5}">
                      <a16:colId xmlns:a16="http://schemas.microsoft.com/office/drawing/2014/main" val="2815521240"/>
                    </a:ext>
                  </a:extLst>
                </a:gridCol>
                <a:gridCol w="1081087">
                  <a:extLst>
                    <a:ext uri="{9D8B030D-6E8A-4147-A177-3AD203B41FA5}">
                      <a16:colId xmlns:a16="http://schemas.microsoft.com/office/drawing/2014/main" val="476609739"/>
                    </a:ext>
                  </a:extLst>
                </a:gridCol>
                <a:gridCol w="1150938">
                  <a:extLst>
                    <a:ext uri="{9D8B030D-6E8A-4147-A177-3AD203B41FA5}">
                      <a16:colId xmlns:a16="http://schemas.microsoft.com/office/drawing/2014/main" val="2800967957"/>
                    </a:ext>
                  </a:extLst>
                </a:gridCol>
                <a:gridCol w="577850">
                  <a:extLst>
                    <a:ext uri="{9D8B030D-6E8A-4147-A177-3AD203B41FA5}">
                      <a16:colId xmlns:a16="http://schemas.microsoft.com/office/drawing/2014/main" val="2567785795"/>
                    </a:ext>
                  </a:extLst>
                </a:gridCol>
              </a:tblGrid>
              <a:tr h="393700">
                <a:tc rowSpan="2">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400" b="1" i="0" u="none" strike="noStrike" cap="none" normalizeH="0" baseline="0" dirty="0">
                          <a:ln>
                            <a:noFill/>
                          </a:ln>
                          <a:solidFill>
                            <a:schemeClr val="tx1"/>
                          </a:solidFill>
                          <a:effectLst/>
                          <a:latin typeface="標楷體" pitchFamily="65" charset="-120"/>
                          <a:ea typeface="標楷體" pitchFamily="65" charset="-120"/>
                          <a:cs typeface="Times New Roman" panose="02020603050405020304" pitchFamily="18" charset="0"/>
                        </a:rPr>
                        <a:t>全民英語能力</a:t>
                      </a:r>
                      <a:r>
                        <a:rPr kumimoji="1" lang="zh-TW" altLang="en-US" sz="1400" b="1" i="0" u="none" strike="noStrike" cap="none" normalizeH="0" baseline="0" dirty="0">
                          <a:ln>
                            <a:noFill/>
                          </a:ln>
                          <a:solidFill>
                            <a:schemeClr val="tx1"/>
                          </a:solidFill>
                          <a:effectLst/>
                          <a:latin typeface="Times New Roman" panose="02020603050405020304" pitchFamily="18" charset="0"/>
                          <a:ea typeface="標楷體" pitchFamily="65" charset="-120"/>
                          <a:cs typeface="Times New Roman" panose="02020603050405020304" pitchFamily="18" charset="0"/>
                        </a:rPr>
                        <a:t/>
                      </a:r>
                      <a:br>
                        <a:rPr kumimoji="1" lang="zh-TW" altLang="en-US" sz="1400" b="1" i="0" u="none" strike="noStrike" cap="none" normalizeH="0" baseline="0" dirty="0">
                          <a:ln>
                            <a:noFill/>
                          </a:ln>
                          <a:solidFill>
                            <a:schemeClr val="tx1"/>
                          </a:solidFill>
                          <a:effectLst/>
                          <a:latin typeface="Times New Roman" panose="02020603050405020304" pitchFamily="18" charset="0"/>
                          <a:ea typeface="標楷體" pitchFamily="65" charset="-120"/>
                          <a:cs typeface="Times New Roman" panose="02020603050405020304" pitchFamily="18" charset="0"/>
                        </a:rPr>
                      </a:br>
                      <a:r>
                        <a:rPr kumimoji="1" lang="zh-TW" altLang="en-US" sz="1400" b="1" i="0" u="none" strike="noStrike" cap="none" normalizeH="0" baseline="0" dirty="0">
                          <a:ln>
                            <a:noFill/>
                          </a:ln>
                          <a:solidFill>
                            <a:schemeClr val="tx1"/>
                          </a:solidFill>
                          <a:effectLst/>
                          <a:latin typeface="標楷體" pitchFamily="65" charset="-120"/>
                          <a:ea typeface="標楷體" pitchFamily="65" charset="-120"/>
                          <a:cs typeface="Times New Roman" panose="02020603050405020304" pitchFamily="18" charset="0"/>
                        </a:rPr>
                        <a:t>分級檢定測驗</a:t>
                      </a:r>
                      <a:r>
                        <a:rPr kumimoji="1" lang="en-US" altLang="zh-TW" sz="1400" b="1" i="0" u="none" strike="noStrike" cap="none" normalizeH="0" baseline="0" dirty="0">
                          <a:ln>
                            <a:noFill/>
                          </a:ln>
                          <a:solidFill>
                            <a:schemeClr val="tx1"/>
                          </a:solidFill>
                          <a:effectLst/>
                          <a:latin typeface="Times New Roman" panose="02020603050405020304" pitchFamily="18" charset="0"/>
                          <a:ea typeface="標楷體" pitchFamily="65" charset="-120"/>
                          <a:cs typeface="Times New Roman" panose="02020603050405020304" pitchFamily="18" charset="0"/>
                        </a:rPr>
                        <a:t>(GEPT)</a:t>
                      </a:r>
                      <a:endParaRPr kumimoji="1" lang="en-US" altLang="zh-TW" sz="1400" b="1" i="0" u="none" strike="noStrike" cap="none" normalizeH="0" baseline="0" dirty="0">
                        <a:ln>
                          <a:noFill/>
                        </a:ln>
                        <a:solidFill>
                          <a:schemeClr val="tx1"/>
                        </a:solidFill>
                        <a:effectLst/>
                        <a:latin typeface="Arial" panose="020B0604020202020204" pitchFamily="34" charset="0"/>
                        <a:ea typeface="標楷體" pitchFamily="65" charset="-120"/>
                        <a:cs typeface="Times New Roman" panose="02020603050405020304" pitchFamily="18"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BE7F1"/>
                    </a:solidFill>
                  </a:tcPr>
                </a:tc>
                <a:tc gridSpan="3">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400" b="1" i="0" u="none" strike="noStrike" cap="none" normalizeH="0" baseline="0">
                          <a:ln>
                            <a:noFill/>
                          </a:ln>
                          <a:solidFill>
                            <a:schemeClr val="tx1"/>
                          </a:solidFill>
                          <a:effectLst/>
                          <a:latin typeface="標楷體" pitchFamily="65" charset="-120"/>
                          <a:ea typeface="標楷體" pitchFamily="65" charset="-120"/>
                          <a:cs typeface="Times New Roman" panose="02020603050405020304" pitchFamily="18" charset="0"/>
                        </a:rPr>
                        <a:t>托福測驗</a:t>
                      </a:r>
                      <a:r>
                        <a:rPr kumimoji="1" lang="zh-TW" altLang="en-US" sz="1400" b="1" i="0" u="none" strike="noStrike" cap="none" normalizeH="0" baseline="0">
                          <a:ln>
                            <a:noFill/>
                          </a:ln>
                          <a:solidFill>
                            <a:schemeClr val="tx1"/>
                          </a:solidFill>
                          <a:effectLst/>
                          <a:latin typeface="Times New Roman" panose="02020603050405020304" pitchFamily="18" charset="0"/>
                          <a:ea typeface="標楷體" pitchFamily="65" charset="-120"/>
                          <a:cs typeface="Times New Roman" panose="02020603050405020304" pitchFamily="18" charset="0"/>
                        </a:rPr>
                        <a:t> </a:t>
                      </a:r>
                      <a:r>
                        <a:rPr kumimoji="1" lang="en-US" altLang="zh-TW" sz="1400" b="1" i="0" u="none" strike="noStrike" cap="none" normalizeH="0" baseline="0">
                          <a:ln>
                            <a:noFill/>
                          </a:ln>
                          <a:solidFill>
                            <a:schemeClr val="tx1"/>
                          </a:solidFill>
                          <a:effectLst/>
                          <a:latin typeface="Times New Roman" panose="02020603050405020304" pitchFamily="18" charset="0"/>
                          <a:ea typeface="標楷體" pitchFamily="65" charset="-120"/>
                          <a:cs typeface="Times New Roman" panose="02020603050405020304" pitchFamily="18" charset="0"/>
                        </a:rPr>
                        <a:t>TOEFL</a:t>
                      </a:r>
                      <a:endParaRPr kumimoji="1" lang="en-US" altLang="zh-TW" sz="1400" b="1" i="0" u="none" strike="noStrike" cap="none" normalizeH="0" baseline="0">
                        <a:ln>
                          <a:noFill/>
                        </a:ln>
                        <a:solidFill>
                          <a:schemeClr val="tx1"/>
                        </a:solidFill>
                        <a:effectLst/>
                        <a:latin typeface="Arial" panose="020B0604020202020204" pitchFamily="34" charset="0"/>
                        <a:ea typeface="標楷體" pitchFamily="65" charset="-120"/>
                        <a:cs typeface="Times New Roman" panose="02020603050405020304" pitchFamily="18"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BE7F1"/>
                    </a:solidFill>
                  </a:tcPr>
                </a:tc>
                <a:tc hMerge="1">
                  <a:txBody>
                    <a:bodyPr/>
                    <a:lstStyle/>
                    <a:p>
                      <a:endParaRPr lang="zh-TW" altLang="en-US"/>
                    </a:p>
                  </a:txBody>
                  <a:tcPr/>
                </a:tc>
                <a:tc hMerge="1">
                  <a:txBody>
                    <a:bodyPr/>
                    <a:lstStyle/>
                    <a:p>
                      <a:endParaRPr lang="zh-TW" altLang="en-US"/>
                    </a:p>
                  </a:txBody>
                  <a:tcPr/>
                </a:tc>
                <a:tc rowSpan="2">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400" b="1" i="0" u="none" strike="noStrike" cap="none" normalizeH="0" baseline="0">
                          <a:ln>
                            <a:noFill/>
                          </a:ln>
                          <a:solidFill>
                            <a:schemeClr val="tx1"/>
                          </a:solidFill>
                          <a:effectLst/>
                          <a:latin typeface="標楷體" pitchFamily="65" charset="-120"/>
                          <a:ea typeface="標楷體" pitchFamily="65" charset="-120"/>
                          <a:cs typeface="Times New Roman" panose="02020603050405020304" pitchFamily="18" charset="0"/>
                        </a:rPr>
                        <a:t>多益測驗</a:t>
                      </a:r>
                      <a:r>
                        <a:rPr kumimoji="1" lang="zh-TW" altLang="en-US" sz="1400" b="1" i="0" u="none" strike="noStrike" cap="none" normalizeH="0" baseline="0">
                          <a:ln>
                            <a:noFill/>
                          </a:ln>
                          <a:solidFill>
                            <a:schemeClr val="tx1"/>
                          </a:solidFill>
                          <a:effectLst/>
                          <a:latin typeface="Times New Roman" panose="02020603050405020304" pitchFamily="18" charset="0"/>
                          <a:ea typeface="標楷體" pitchFamily="65" charset="-120"/>
                          <a:cs typeface="Times New Roman" panose="02020603050405020304" pitchFamily="18" charset="0"/>
                        </a:rPr>
                        <a:t/>
                      </a:r>
                      <a:br>
                        <a:rPr kumimoji="1" lang="zh-TW" altLang="en-US" sz="1400" b="1" i="0" u="none" strike="noStrike" cap="none" normalizeH="0" baseline="0">
                          <a:ln>
                            <a:noFill/>
                          </a:ln>
                          <a:solidFill>
                            <a:schemeClr val="tx1"/>
                          </a:solidFill>
                          <a:effectLst/>
                          <a:latin typeface="Times New Roman" panose="02020603050405020304" pitchFamily="18" charset="0"/>
                          <a:ea typeface="標楷體" pitchFamily="65" charset="-120"/>
                          <a:cs typeface="Times New Roman" panose="02020603050405020304" pitchFamily="18" charset="0"/>
                        </a:rPr>
                      </a:br>
                      <a:r>
                        <a:rPr kumimoji="1" lang="en-US" altLang="zh-TW" sz="1400" b="1" i="0" u="none" strike="noStrike" cap="none" normalizeH="0" baseline="0">
                          <a:ln>
                            <a:noFill/>
                          </a:ln>
                          <a:solidFill>
                            <a:schemeClr val="tx1"/>
                          </a:solidFill>
                          <a:effectLst/>
                          <a:latin typeface="Times New Roman" panose="02020603050405020304" pitchFamily="18" charset="0"/>
                          <a:ea typeface="標楷體" pitchFamily="65" charset="-120"/>
                          <a:cs typeface="Times New Roman" panose="02020603050405020304" pitchFamily="18" charset="0"/>
                        </a:rPr>
                        <a:t>TOEIC</a:t>
                      </a:r>
                      <a:endParaRPr kumimoji="1" lang="en-US" altLang="zh-TW" sz="1400" b="1" i="0" u="none" strike="noStrike" cap="none" normalizeH="0" baseline="0">
                        <a:ln>
                          <a:noFill/>
                        </a:ln>
                        <a:solidFill>
                          <a:schemeClr val="tx1"/>
                        </a:solidFill>
                        <a:effectLst/>
                        <a:latin typeface="Arial" panose="020B0604020202020204" pitchFamily="34" charset="0"/>
                        <a:ea typeface="標楷體" pitchFamily="65" charset="-120"/>
                        <a:cs typeface="Times New Roman" panose="02020603050405020304" pitchFamily="18"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BE7F1"/>
                    </a:solidFill>
                  </a:tcPr>
                </a:tc>
                <a:tc rowSpan="2">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400" b="1" i="0" u="none" strike="noStrike" cap="none" normalizeH="0" baseline="0">
                          <a:ln>
                            <a:noFill/>
                          </a:ln>
                          <a:solidFill>
                            <a:schemeClr val="tx1"/>
                          </a:solidFill>
                          <a:effectLst/>
                          <a:latin typeface="標楷體" pitchFamily="65" charset="-120"/>
                          <a:ea typeface="標楷體" pitchFamily="65" charset="-120"/>
                          <a:cs typeface="Times New Roman" panose="02020603050405020304" pitchFamily="18" charset="0"/>
                        </a:rPr>
                        <a:t>雅思測驗</a:t>
                      </a:r>
                      <a:r>
                        <a:rPr kumimoji="1" lang="zh-TW" altLang="en-US" sz="1400" b="1" i="0" u="none" strike="noStrike" cap="none" normalizeH="0" baseline="0">
                          <a:ln>
                            <a:noFill/>
                          </a:ln>
                          <a:solidFill>
                            <a:schemeClr val="tx1"/>
                          </a:solidFill>
                          <a:effectLst/>
                          <a:latin typeface="Times New Roman" panose="02020603050405020304" pitchFamily="18" charset="0"/>
                          <a:ea typeface="標楷體" pitchFamily="65" charset="-120"/>
                          <a:cs typeface="Times New Roman" panose="02020603050405020304" pitchFamily="18" charset="0"/>
                        </a:rPr>
                        <a:t/>
                      </a:r>
                      <a:br>
                        <a:rPr kumimoji="1" lang="zh-TW" altLang="en-US" sz="1400" b="1" i="0" u="none" strike="noStrike" cap="none" normalizeH="0" baseline="0">
                          <a:ln>
                            <a:noFill/>
                          </a:ln>
                          <a:solidFill>
                            <a:schemeClr val="tx1"/>
                          </a:solidFill>
                          <a:effectLst/>
                          <a:latin typeface="Times New Roman" panose="02020603050405020304" pitchFamily="18" charset="0"/>
                          <a:ea typeface="標楷體" pitchFamily="65" charset="-120"/>
                          <a:cs typeface="Times New Roman" panose="02020603050405020304" pitchFamily="18" charset="0"/>
                        </a:rPr>
                      </a:br>
                      <a:r>
                        <a:rPr kumimoji="1" lang="en-US" altLang="zh-TW" sz="1400" b="1" i="0" u="none" strike="noStrike" cap="none" normalizeH="0" baseline="0">
                          <a:ln>
                            <a:noFill/>
                          </a:ln>
                          <a:solidFill>
                            <a:schemeClr val="tx1"/>
                          </a:solidFill>
                          <a:effectLst/>
                          <a:latin typeface="Times New Roman" panose="02020603050405020304" pitchFamily="18" charset="0"/>
                          <a:ea typeface="標楷體" pitchFamily="65" charset="-120"/>
                          <a:cs typeface="Times New Roman" panose="02020603050405020304" pitchFamily="18" charset="0"/>
                        </a:rPr>
                        <a:t>IELTS</a:t>
                      </a:r>
                      <a:endParaRPr kumimoji="1" lang="en-US" altLang="zh-TW" sz="1400" b="1" i="0" u="none" strike="noStrike" cap="none" normalizeH="0" baseline="0">
                        <a:ln>
                          <a:noFill/>
                        </a:ln>
                        <a:solidFill>
                          <a:schemeClr val="tx1"/>
                        </a:solidFill>
                        <a:effectLst/>
                        <a:latin typeface="Arial" panose="020B0604020202020204" pitchFamily="34" charset="0"/>
                        <a:ea typeface="標楷體" pitchFamily="65" charset="-120"/>
                        <a:cs typeface="Times New Roman" panose="02020603050405020304" pitchFamily="18"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BE7F1"/>
                    </a:solidFill>
                  </a:tcPr>
                </a:tc>
                <a:tc gridSpan="2">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400" b="1" i="0" u="none" strike="noStrike" cap="none" normalizeH="0" baseline="0">
                          <a:ln>
                            <a:noFill/>
                          </a:ln>
                          <a:solidFill>
                            <a:schemeClr val="tx1"/>
                          </a:solidFill>
                          <a:effectLst/>
                          <a:latin typeface="標楷體" pitchFamily="65" charset="-120"/>
                          <a:ea typeface="標楷體" pitchFamily="65" charset="-120"/>
                          <a:cs typeface="Times New Roman" panose="02020603050405020304" pitchFamily="18" charset="0"/>
                        </a:rPr>
                        <a:t>劍橋測驗</a:t>
                      </a:r>
                      <a:endParaRPr kumimoji="1" lang="zh-TW" altLang="en-US" sz="1400" b="1" i="0" u="none" strike="noStrike" cap="none" normalizeH="0" baseline="0">
                        <a:ln>
                          <a:noFill/>
                        </a:ln>
                        <a:solidFill>
                          <a:schemeClr val="tx1"/>
                        </a:solidFill>
                        <a:effectLst/>
                        <a:latin typeface="Arial" panose="020B0604020202020204" pitchFamily="34" charset="0"/>
                        <a:ea typeface="標楷體" pitchFamily="65" charset="-120"/>
                        <a:cs typeface="Times New Roman" panose="02020603050405020304" pitchFamily="18"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BE7F1"/>
                    </a:solidFill>
                  </a:tcPr>
                </a:tc>
                <a:tc hMerge="1">
                  <a:txBody>
                    <a:bodyPr/>
                    <a:lstStyle/>
                    <a:p>
                      <a:endParaRPr lang="zh-TW" altLang="en-US"/>
                    </a:p>
                  </a:txBody>
                  <a:tcPr/>
                </a:tc>
                <a:tc rowSpan="2">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400" b="1" i="0" u="none" strike="noStrike" cap="none" normalizeH="0" baseline="0">
                          <a:ln>
                            <a:noFill/>
                          </a:ln>
                          <a:solidFill>
                            <a:schemeClr val="tx1"/>
                          </a:solidFill>
                          <a:effectLst/>
                          <a:latin typeface="標楷體" pitchFamily="65" charset="-120"/>
                          <a:ea typeface="標楷體" pitchFamily="65" charset="-120"/>
                          <a:cs typeface="Times New Roman" panose="02020603050405020304" pitchFamily="18" charset="0"/>
                        </a:rPr>
                        <a:t>積分</a:t>
                      </a:r>
                      <a:endParaRPr kumimoji="1" lang="zh-TW" altLang="en-US" sz="1400" b="1" i="0" u="none" strike="noStrike" cap="none" normalizeH="0" baseline="0">
                        <a:ln>
                          <a:noFill/>
                        </a:ln>
                        <a:solidFill>
                          <a:schemeClr val="tx1"/>
                        </a:solidFill>
                        <a:effectLst/>
                        <a:latin typeface="Arial" panose="020B0604020202020204" pitchFamily="34" charset="0"/>
                        <a:ea typeface="標楷體" pitchFamily="65" charset="-120"/>
                        <a:cs typeface="Times New Roman" panose="02020603050405020304" pitchFamily="18"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BE7F1"/>
                    </a:solidFill>
                  </a:tcPr>
                </a:tc>
                <a:extLst>
                  <a:ext uri="{0D108BD9-81ED-4DB2-BD59-A6C34878D82A}">
                    <a16:rowId xmlns:a16="http://schemas.microsoft.com/office/drawing/2014/main" val="3185411183"/>
                  </a:ext>
                </a:extLst>
              </a:tr>
              <a:tr h="517525">
                <a:tc vMerge="1">
                  <a:txBody>
                    <a:bodyPr/>
                    <a:lstStyle/>
                    <a:p>
                      <a:endParaRPr lang="zh-TW" altLang="en-US"/>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400" b="1" i="0" u="none" strike="noStrike" cap="none" normalizeH="0" baseline="0">
                          <a:ln>
                            <a:noFill/>
                          </a:ln>
                          <a:solidFill>
                            <a:schemeClr val="tx1"/>
                          </a:solidFill>
                          <a:effectLst/>
                          <a:latin typeface="標楷體" pitchFamily="65" charset="-120"/>
                          <a:ea typeface="標楷體" pitchFamily="65" charset="-120"/>
                          <a:cs typeface="Times New Roman" panose="02020603050405020304" pitchFamily="18" charset="0"/>
                        </a:rPr>
                        <a:t>電腦</a:t>
                      </a:r>
                      <a:endParaRPr kumimoji="1" lang="zh-TW" altLang="en-US" sz="1400" b="1" i="0" u="none" strike="noStrike" cap="none" normalizeH="0" baseline="0">
                        <a:ln>
                          <a:noFill/>
                        </a:ln>
                        <a:solidFill>
                          <a:schemeClr val="tx1"/>
                        </a:solidFill>
                        <a:effectLst/>
                        <a:latin typeface="Arial" panose="020B0604020202020204" pitchFamily="34" charset="0"/>
                        <a:ea typeface="標楷體" pitchFamily="65" charset="-120"/>
                        <a:cs typeface="Times New Roman" panose="02020603050405020304" pitchFamily="18"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BE7F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400" b="1" i="0" u="none" strike="noStrike" cap="none" normalizeH="0" baseline="0">
                          <a:ln>
                            <a:noFill/>
                          </a:ln>
                          <a:solidFill>
                            <a:schemeClr val="tx1"/>
                          </a:solidFill>
                          <a:effectLst/>
                          <a:latin typeface="標楷體" pitchFamily="65" charset="-120"/>
                          <a:ea typeface="標楷體" pitchFamily="65" charset="-120"/>
                          <a:cs typeface="Times New Roman" panose="02020603050405020304" pitchFamily="18" charset="0"/>
                        </a:rPr>
                        <a:t>紙筆</a:t>
                      </a:r>
                      <a:endParaRPr kumimoji="1" lang="zh-TW" altLang="en-US" sz="1400" b="1" i="0" u="none" strike="noStrike" cap="none" normalizeH="0" baseline="0">
                        <a:ln>
                          <a:noFill/>
                        </a:ln>
                        <a:solidFill>
                          <a:schemeClr val="tx1"/>
                        </a:solidFill>
                        <a:effectLst/>
                        <a:latin typeface="Arial" panose="020B0604020202020204" pitchFamily="34" charset="0"/>
                        <a:ea typeface="標楷體" pitchFamily="65" charset="-120"/>
                        <a:cs typeface="Times New Roman" panose="02020603050405020304" pitchFamily="18"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BE7F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400" b="1" i="0" u="none" strike="noStrike" cap="none" normalizeH="0" baseline="0">
                          <a:ln>
                            <a:noFill/>
                          </a:ln>
                          <a:solidFill>
                            <a:schemeClr val="tx1"/>
                          </a:solidFill>
                          <a:effectLst/>
                          <a:latin typeface="標楷體" pitchFamily="65" charset="-120"/>
                          <a:ea typeface="標楷體" pitchFamily="65" charset="-120"/>
                          <a:cs typeface="Times New Roman" panose="02020603050405020304" pitchFamily="18" charset="0"/>
                        </a:rPr>
                        <a:t>網路</a:t>
                      </a:r>
                      <a:endParaRPr kumimoji="1" lang="zh-TW" altLang="en-US" sz="1400" b="1" i="0" u="none" strike="noStrike" cap="none" normalizeH="0" baseline="0">
                        <a:ln>
                          <a:noFill/>
                        </a:ln>
                        <a:solidFill>
                          <a:schemeClr val="tx1"/>
                        </a:solidFill>
                        <a:effectLst/>
                        <a:latin typeface="Arial" panose="020B0604020202020204" pitchFamily="34" charset="0"/>
                        <a:ea typeface="標楷體" pitchFamily="65" charset="-120"/>
                        <a:cs typeface="Times New Roman" panose="02020603050405020304" pitchFamily="18"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BE7F1"/>
                    </a:solidFill>
                  </a:tcPr>
                </a:tc>
                <a:tc vMerge="1">
                  <a:txBody>
                    <a:bodyPr/>
                    <a:lstStyle/>
                    <a:p>
                      <a:endParaRPr lang="zh-TW" altLang="en-US"/>
                    </a:p>
                  </a:txBody>
                  <a:tcPr/>
                </a:tc>
                <a:tc vMerge="1">
                  <a:txBody>
                    <a:bodyPr/>
                    <a:lstStyle/>
                    <a:p>
                      <a:endParaRPr lang="zh-TW" altLang="en-US"/>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400" b="1" i="0" u="none" strike="noStrike" cap="none" normalizeH="0" baseline="0">
                          <a:ln>
                            <a:noFill/>
                          </a:ln>
                          <a:solidFill>
                            <a:schemeClr val="tx1"/>
                          </a:solidFill>
                          <a:effectLst/>
                          <a:latin typeface="Times New Roman" panose="02020603050405020304" pitchFamily="18" charset="0"/>
                          <a:ea typeface="標楷體" pitchFamily="65" charset="-120"/>
                          <a:cs typeface="Times New Roman" panose="02020603050405020304" pitchFamily="18" charset="0"/>
                        </a:rPr>
                        <a:t>Cambridge Main Suite</a:t>
                      </a:r>
                      <a:endParaRPr kumimoji="1" lang="en-US" altLang="zh-TW" sz="1400" b="1" i="0" u="none" strike="noStrike" cap="none" normalizeH="0" baseline="0">
                        <a:ln>
                          <a:noFill/>
                        </a:ln>
                        <a:solidFill>
                          <a:schemeClr val="tx1"/>
                        </a:solidFill>
                        <a:effectLst/>
                        <a:latin typeface="Arial" panose="020B0604020202020204" pitchFamily="34" charset="0"/>
                        <a:ea typeface="標楷體" pitchFamily="65" charset="-120"/>
                        <a:cs typeface="Times New Roman" panose="02020603050405020304" pitchFamily="18"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BE7F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400" b="1" i="0" u="none" strike="noStrike" cap="none" normalizeH="0" baseline="0">
                          <a:ln>
                            <a:noFill/>
                          </a:ln>
                          <a:solidFill>
                            <a:schemeClr val="tx1"/>
                          </a:solidFill>
                          <a:effectLst/>
                          <a:latin typeface="Times New Roman" panose="02020603050405020304" pitchFamily="18" charset="0"/>
                          <a:ea typeface="標楷體" pitchFamily="65" charset="-120"/>
                          <a:cs typeface="Times New Roman" panose="02020603050405020304" pitchFamily="18" charset="0"/>
                        </a:rPr>
                        <a:t>BULATS</a:t>
                      </a:r>
                      <a:endParaRPr kumimoji="1" lang="en-US" altLang="zh-TW" sz="1400" b="1" i="0" u="none" strike="noStrike" cap="none" normalizeH="0" baseline="0">
                        <a:ln>
                          <a:noFill/>
                        </a:ln>
                        <a:solidFill>
                          <a:schemeClr val="tx1"/>
                        </a:solidFill>
                        <a:effectLst/>
                        <a:latin typeface="Arial" panose="020B0604020202020204" pitchFamily="34" charset="0"/>
                        <a:ea typeface="標楷體" pitchFamily="65" charset="-120"/>
                        <a:cs typeface="Times New Roman" panose="02020603050405020304" pitchFamily="18"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BE7F1"/>
                    </a:solidFill>
                  </a:tcPr>
                </a:tc>
                <a:tc vMerge="1">
                  <a:txBody>
                    <a:bodyPr/>
                    <a:lstStyle/>
                    <a:p>
                      <a:endParaRPr lang="zh-TW" altLang="en-US"/>
                    </a:p>
                  </a:txBody>
                  <a:tcPr/>
                </a:tc>
                <a:extLst>
                  <a:ext uri="{0D108BD9-81ED-4DB2-BD59-A6C34878D82A}">
                    <a16:rowId xmlns:a16="http://schemas.microsoft.com/office/drawing/2014/main" val="2762096745"/>
                  </a:ext>
                </a:extLst>
              </a:tr>
              <a:tr h="517525">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400" b="0" i="0" u="none" strike="noStrike" cap="none" normalizeH="0" baseline="0">
                          <a:ln>
                            <a:noFill/>
                          </a:ln>
                          <a:solidFill>
                            <a:schemeClr val="tx1"/>
                          </a:solidFill>
                          <a:effectLst/>
                          <a:latin typeface="標楷體" pitchFamily="65" charset="-120"/>
                          <a:ea typeface="標楷體" pitchFamily="65" charset="-120"/>
                          <a:cs typeface="Times New Roman" panose="02020603050405020304" pitchFamily="18" charset="0"/>
                        </a:rPr>
                        <a:t>中高級複試</a:t>
                      </a:r>
                      <a:r>
                        <a:rPr kumimoji="1" lang="en-US" altLang="zh-TW" sz="1400" b="0" i="0" u="none" strike="noStrike" cap="none" normalizeH="0" baseline="0">
                          <a:ln>
                            <a:noFill/>
                          </a:ln>
                          <a:solidFill>
                            <a:schemeClr val="tx1"/>
                          </a:solidFill>
                          <a:effectLst/>
                          <a:latin typeface="Times New Roman" panose="02020603050405020304" pitchFamily="18" charset="0"/>
                          <a:ea typeface="標楷體" pitchFamily="65" charset="-120"/>
                          <a:cs typeface="Times New Roman" panose="02020603050405020304" pitchFamily="18" charset="0"/>
                        </a:rPr>
                        <a:t>(</a:t>
                      </a:r>
                      <a:r>
                        <a:rPr kumimoji="1" lang="zh-TW" altLang="en-US" sz="1400" b="0" i="0" u="none" strike="noStrike" cap="none" normalizeH="0" baseline="0">
                          <a:ln>
                            <a:noFill/>
                          </a:ln>
                          <a:solidFill>
                            <a:schemeClr val="tx1"/>
                          </a:solidFill>
                          <a:effectLst/>
                          <a:latin typeface="標楷體" pitchFamily="65" charset="-120"/>
                          <a:ea typeface="標楷體" pitchFamily="65" charset="-120"/>
                          <a:cs typeface="Times New Roman" panose="02020603050405020304" pitchFamily="18" charset="0"/>
                        </a:rPr>
                        <a:t>含</a:t>
                      </a:r>
                      <a:r>
                        <a:rPr kumimoji="1" lang="en-US" altLang="zh-TW" sz="1400" b="0" i="0" u="none" strike="noStrike" cap="none" normalizeH="0" baseline="0">
                          <a:ln>
                            <a:noFill/>
                          </a:ln>
                          <a:solidFill>
                            <a:schemeClr val="tx1"/>
                          </a:solidFill>
                          <a:effectLst/>
                          <a:latin typeface="Times New Roman" panose="02020603050405020304" pitchFamily="18" charset="0"/>
                          <a:ea typeface="標楷體" pitchFamily="65" charset="-120"/>
                          <a:cs typeface="Times New Roman" panose="02020603050405020304" pitchFamily="18" charset="0"/>
                        </a:rPr>
                        <a:t>)</a:t>
                      </a:r>
                      <a:r>
                        <a:rPr kumimoji="1" lang="zh-TW" altLang="en-US" sz="1400" b="0" i="0" u="none" strike="noStrike" cap="none" normalizeH="0" baseline="0">
                          <a:ln>
                            <a:noFill/>
                          </a:ln>
                          <a:solidFill>
                            <a:schemeClr val="tx1"/>
                          </a:solidFill>
                          <a:effectLst/>
                          <a:latin typeface="標楷體" pitchFamily="65" charset="-120"/>
                          <a:ea typeface="標楷體" pitchFamily="65" charset="-120"/>
                          <a:cs typeface="Times New Roman" panose="02020603050405020304" pitchFamily="18" charset="0"/>
                        </a:rPr>
                        <a:t>以上及格</a:t>
                      </a:r>
                      <a:endParaRPr kumimoji="1" lang="zh-TW" altLang="en-US" sz="1400" b="0" i="0" u="none" strike="noStrike" cap="none" normalizeH="0" baseline="0">
                        <a:ln>
                          <a:noFill/>
                        </a:ln>
                        <a:solidFill>
                          <a:schemeClr val="tx1"/>
                        </a:solidFill>
                        <a:effectLst/>
                        <a:latin typeface="Arial" panose="020B0604020202020204" pitchFamily="34" charset="0"/>
                        <a:ea typeface="標楷體" pitchFamily="65" charset="-120"/>
                        <a:cs typeface="Times New Roman" panose="02020603050405020304" pitchFamily="18"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BE7F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a:ln>
                            <a:noFill/>
                          </a:ln>
                          <a:solidFill>
                            <a:srgbClr val="0000FF"/>
                          </a:solidFill>
                          <a:effectLst/>
                          <a:latin typeface="Times New Roman" panose="02020603050405020304" pitchFamily="18" charset="0"/>
                          <a:ea typeface="標楷體" pitchFamily="65" charset="-120"/>
                          <a:cs typeface="Times New Roman" panose="02020603050405020304" pitchFamily="18" charset="0"/>
                        </a:rPr>
                        <a:t>220</a:t>
                      </a:r>
                      <a:endParaRPr kumimoji="1" lang="en-US" altLang="zh-TW" sz="1400" b="0" i="0" u="none" strike="noStrike" cap="none" normalizeH="0" baseline="0">
                        <a:ln>
                          <a:noFill/>
                        </a:ln>
                        <a:solidFill>
                          <a:srgbClr val="0000FF"/>
                        </a:solidFill>
                        <a:effectLst/>
                        <a:latin typeface="Arial" panose="020B0604020202020204" pitchFamily="34" charset="0"/>
                        <a:ea typeface="標楷體" pitchFamily="65" charset="-120"/>
                        <a:cs typeface="Times New Roman" panose="02020603050405020304" pitchFamily="18"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BE7F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a:ln>
                            <a:noFill/>
                          </a:ln>
                          <a:solidFill>
                            <a:srgbClr val="0000FF"/>
                          </a:solidFill>
                          <a:effectLst/>
                          <a:latin typeface="Times New Roman" panose="02020603050405020304" pitchFamily="18" charset="0"/>
                          <a:ea typeface="標楷體" pitchFamily="65" charset="-120"/>
                          <a:cs typeface="Times New Roman" panose="02020603050405020304" pitchFamily="18" charset="0"/>
                        </a:rPr>
                        <a:t>560</a:t>
                      </a:r>
                      <a:endParaRPr kumimoji="1" lang="en-US" altLang="zh-TW" sz="1400" b="0" i="0" u="none" strike="noStrike" cap="none" normalizeH="0" baseline="0">
                        <a:ln>
                          <a:noFill/>
                        </a:ln>
                        <a:solidFill>
                          <a:srgbClr val="0000FF"/>
                        </a:solidFill>
                        <a:effectLst/>
                        <a:latin typeface="Arial" panose="020B0604020202020204" pitchFamily="34" charset="0"/>
                        <a:ea typeface="標楷體" pitchFamily="65" charset="-120"/>
                        <a:cs typeface="Times New Roman" panose="02020603050405020304" pitchFamily="18"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BE7F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a:ln>
                            <a:noFill/>
                          </a:ln>
                          <a:solidFill>
                            <a:srgbClr val="0000FF"/>
                          </a:solidFill>
                          <a:effectLst/>
                          <a:latin typeface="Times New Roman" panose="02020603050405020304" pitchFamily="18" charset="0"/>
                          <a:ea typeface="標楷體" pitchFamily="65" charset="-120"/>
                          <a:cs typeface="Times New Roman" panose="02020603050405020304" pitchFamily="18" charset="0"/>
                        </a:rPr>
                        <a:t>83</a:t>
                      </a:r>
                      <a:endParaRPr kumimoji="1" lang="en-US" altLang="zh-TW" sz="1400" b="0" i="0" u="none" strike="noStrike" cap="none" normalizeH="0" baseline="0">
                        <a:ln>
                          <a:noFill/>
                        </a:ln>
                        <a:solidFill>
                          <a:srgbClr val="0000FF"/>
                        </a:solidFill>
                        <a:effectLst/>
                        <a:latin typeface="Arial" panose="020B0604020202020204" pitchFamily="34" charset="0"/>
                        <a:ea typeface="標楷體" pitchFamily="65" charset="-120"/>
                        <a:cs typeface="Times New Roman" panose="02020603050405020304" pitchFamily="18"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BE7F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a:ln>
                            <a:noFill/>
                          </a:ln>
                          <a:solidFill>
                            <a:srgbClr val="0000FF"/>
                          </a:solidFill>
                          <a:effectLst/>
                          <a:latin typeface="Times New Roman" panose="02020603050405020304" pitchFamily="18" charset="0"/>
                          <a:ea typeface="標楷體" pitchFamily="65" charset="-120"/>
                          <a:cs typeface="Times New Roman" panose="02020603050405020304" pitchFamily="18" charset="0"/>
                        </a:rPr>
                        <a:t>880</a:t>
                      </a:r>
                      <a:endParaRPr kumimoji="1" lang="en-US" altLang="zh-TW" sz="1400" b="0" i="0" u="none" strike="noStrike" cap="none" normalizeH="0" baseline="0">
                        <a:ln>
                          <a:noFill/>
                        </a:ln>
                        <a:solidFill>
                          <a:srgbClr val="0000FF"/>
                        </a:solidFill>
                        <a:effectLst/>
                        <a:latin typeface="Arial" panose="020B0604020202020204" pitchFamily="34" charset="0"/>
                        <a:ea typeface="標楷體" pitchFamily="65" charset="-120"/>
                        <a:cs typeface="Times New Roman" panose="02020603050405020304" pitchFamily="18"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BE7F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a:ln>
                            <a:noFill/>
                          </a:ln>
                          <a:solidFill>
                            <a:srgbClr val="0000FF"/>
                          </a:solidFill>
                          <a:effectLst/>
                          <a:latin typeface="Times New Roman" panose="02020603050405020304" pitchFamily="18" charset="0"/>
                          <a:ea typeface="標楷體" pitchFamily="65" charset="-120"/>
                          <a:cs typeface="Times New Roman" panose="02020603050405020304" pitchFamily="18" charset="0"/>
                        </a:rPr>
                        <a:t>6.5</a:t>
                      </a:r>
                      <a:endParaRPr kumimoji="1" lang="en-US" altLang="zh-TW" sz="1400" b="0" i="0" u="none" strike="noStrike" cap="none" normalizeH="0" baseline="0">
                        <a:ln>
                          <a:noFill/>
                        </a:ln>
                        <a:solidFill>
                          <a:srgbClr val="0000FF"/>
                        </a:solidFill>
                        <a:effectLst/>
                        <a:latin typeface="Arial" panose="020B0604020202020204" pitchFamily="34" charset="0"/>
                        <a:ea typeface="標楷體" pitchFamily="65" charset="-120"/>
                        <a:cs typeface="Times New Roman" panose="02020603050405020304" pitchFamily="18"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BE7F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a:ln>
                            <a:noFill/>
                          </a:ln>
                          <a:solidFill>
                            <a:srgbClr val="0000FF"/>
                          </a:solidFill>
                          <a:effectLst/>
                          <a:latin typeface="Times New Roman" panose="02020603050405020304" pitchFamily="18" charset="0"/>
                          <a:ea typeface="標楷體" pitchFamily="65" charset="-120"/>
                          <a:cs typeface="Times New Roman" panose="02020603050405020304" pitchFamily="18" charset="0"/>
                        </a:rPr>
                        <a:t>CPE</a:t>
                      </a:r>
                      <a:endParaRPr kumimoji="1" lang="en-US" altLang="zh-TW" sz="1400" b="0" i="0" u="none" strike="noStrike" cap="none" normalizeH="0" baseline="0">
                        <a:ln>
                          <a:noFill/>
                        </a:ln>
                        <a:solidFill>
                          <a:srgbClr val="0000FF"/>
                        </a:solidFill>
                        <a:effectLst/>
                        <a:latin typeface="Arial" panose="020B0604020202020204" pitchFamily="34" charset="0"/>
                        <a:ea typeface="標楷體" pitchFamily="65" charset="-120"/>
                        <a:cs typeface="Times New Roman" panose="02020603050405020304" pitchFamily="18"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BE7F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300" b="0" i="0" u="none" strike="noStrike" cap="none" normalizeH="0" baseline="0">
                          <a:ln>
                            <a:noFill/>
                          </a:ln>
                          <a:solidFill>
                            <a:srgbClr val="0000FF"/>
                          </a:solidFill>
                          <a:effectLst/>
                          <a:latin typeface="Times New Roman" panose="02020603050405020304" pitchFamily="18" charset="0"/>
                          <a:ea typeface="標楷體" pitchFamily="65" charset="-120"/>
                          <a:cs typeface="Times New Roman" panose="02020603050405020304" pitchFamily="18" charset="0"/>
                        </a:rPr>
                        <a:t>ALTE Level 5</a:t>
                      </a:r>
                      <a:endParaRPr kumimoji="1" lang="en-US" altLang="zh-TW" sz="1300" b="0" i="0" u="none" strike="noStrike" cap="none" normalizeH="0" baseline="0">
                        <a:ln>
                          <a:noFill/>
                        </a:ln>
                        <a:solidFill>
                          <a:srgbClr val="0000FF"/>
                        </a:solidFill>
                        <a:effectLst/>
                        <a:latin typeface="Arial" panose="020B0604020202020204" pitchFamily="34" charset="0"/>
                        <a:ea typeface="標楷體" pitchFamily="65" charset="-120"/>
                        <a:cs typeface="Times New Roman" panose="02020603050405020304" pitchFamily="18"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BE7F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400" b="1" i="0" u="none" strike="noStrike" cap="none" normalizeH="0" baseline="0">
                          <a:ln>
                            <a:noFill/>
                          </a:ln>
                          <a:solidFill>
                            <a:srgbClr val="0000FF"/>
                          </a:solidFill>
                          <a:effectLst/>
                          <a:latin typeface="Times New Roman" panose="02020603050405020304" pitchFamily="18" charset="0"/>
                          <a:ea typeface="標楷體" pitchFamily="65" charset="-120"/>
                          <a:cs typeface="Times New Roman" panose="02020603050405020304" pitchFamily="18" charset="0"/>
                        </a:rPr>
                        <a:t>5</a:t>
                      </a:r>
                      <a:endParaRPr kumimoji="1" lang="en-US" altLang="zh-TW" sz="1400" b="0" i="0" u="none" strike="noStrike" cap="none" normalizeH="0" baseline="0">
                        <a:ln>
                          <a:noFill/>
                        </a:ln>
                        <a:solidFill>
                          <a:srgbClr val="0000FF"/>
                        </a:solidFill>
                        <a:effectLst/>
                        <a:latin typeface="Arial" panose="020B0604020202020204" pitchFamily="34" charset="0"/>
                        <a:ea typeface="標楷體" pitchFamily="65" charset="-120"/>
                        <a:cs typeface="Times New Roman" panose="02020603050405020304" pitchFamily="18"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BE7F1"/>
                    </a:solidFill>
                  </a:tcPr>
                </a:tc>
                <a:extLst>
                  <a:ext uri="{0D108BD9-81ED-4DB2-BD59-A6C34878D82A}">
                    <a16:rowId xmlns:a16="http://schemas.microsoft.com/office/drawing/2014/main" val="105748131"/>
                  </a:ext>
                </a:extLst>
              </a:tr>
              <a:tr h="374650">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400" b="0" i="0" u="none" strike="noStrike" cap="none" normalizeH="0" baseline="0">
                          <a:ln>
                            <a:noFill/>
                          </a:ln>
                          <a:solidFill>
                            <a:schemeClr val="tx1"/>
                          </a:solidFill>
                          <a:effectLst/>
                          <a:latin typeface="標楷體" pitchFamily="65" charset="-120"/>
                          <a:ea typeface="標楷體" pitchFamily="65" charset="-120"/>
                          <a:cs typeface="Times New Roman" panose="02020603050405020304" pitchFamily="18" charset="0"/>
                        </a:rPr>
                        <a:t>中高級初試及格</a:t>
                      </a:r>
                      <a:endParaRPr kumimoji="1" lang="zh-TW" altLang="en-US" sz="1400" b="0" i="0" u="none" strike="noStrike" cap="none" normalizeH="0" baseline="0">
                        <a:ln>
                          <a:noFill/>
                        </a:ln>
                        <a:solidFill>
                          <a:schemeClr val="tx1"/>
                        </a:solidFill>
                        <a:effectLst/>
                        <a:latin typeface="Arial" panose="020B0604020202020204" pitchFamily="34" charset="0"/>
                        <a:ea typeface="標楷體" pitchFamily="65" charset="-120"/>
                        <a:cs typeface="Times New Roman" panose="02020603050405020304" pitchFamily="18"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BE7F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a:ln>
                            <a:noFill/>
                          </a:ln>
                          <a:solidFill>
                            <a:srgbClr val="0000FF"/>
                          </a:solidFill>
                          <a:effectLst/>
                          <a:latin typeface="Times New Roman" panose="02020603050405020304" pitchFamily="18" charset="0"/>
                          <a:ea typeface="標楷體" pitchFamily="65" charset="-120"/>
                          <a:cs typeface="Times New Roman" panose="02020603050405020304" pitchFamily="18" charset="0"/>
                        </a:rPr>
                        <a:t>190</a:t>
                      </a:r>
                      <a:endParaRPr kumimoji="1" lang="en-US" altLang="zh-TW" sz="1400" b="0" i="0" u="none" strike="noStrike" cap="none" normalizeH="0" baseline="0">
                        <a:ln>
                          <a:noFill/>
                        </a:ln>
                        <a:solidFill>
                          <a:srgbClr val="0000FF"/>
                        </a:solidFill>
                        <a:effectLst/>
                        <a:latin typeface="Arial" panose="020B0604020202020204" pitchFamily="34" charset="0"/>
                        <a:ea typeface="標楷體" pitchFamily="65" charset="-120"/>
                        <a:cs typeface="Times New Roman" panose="02020603050405020304" pitchFamily="18"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BE7F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a:ln>
                            <a:noFill/>
                          </a:ln>
                          <a:solidFill>
                            <a:srgbClr val="0000FF"/>
                          </a:solidFill>
                          <a:effectLst/>
                          <a:latin typeface="Times New Roman" panose="02020603050405020304" pitchFamily="18" charset="0"/>
                          <a:ea typeface="標楷體" pitchFamily="65" charset="-120"/>
                          <a:cs typeface="Times New Roman" panose="02020603050405020304" pitchFamily="18" charset="0"/>
                        </a:rPr>
                        <a:t>520</a:t>
                      </a:r>
                      <a:endParaRPr kumimoji="1" lang="en-US" altLang="zh-TW" sz="1400" b="0" i="0" u="none" strike="noStrike" cap="none" normalizeH="0" baseline="0">
                        <a:ln>
                          <a:noFill/>
                        </a:ln>
                        <a:solidFill>
                          <a:srgbClr val="0000FF"/>
                        </a:solidFill>
                        <a:effectLst/>
                        <a:latin typeface="Arial" panose="020B0604020202020204" pitchFamily="34" charset="0"/>
                        <a:ea typeface="標楷體" pitchFamily="65" charset="-120"/>
                        <a:cs typeface="Times New Roman" panose="02020603050405020304" pitchFamily="18"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BE7F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a:ln>
                            <a:noFill/>
                          </a:ln>
                          <a:solidFill>
                            <a:srgbClr val="0000FF"/>
                          </a:solidFill>
                          <a:effectLst/>
                          <a:latin typeface="Times New Roman" panose="02020603050405020304" pitchFamily="18" charset="0"/>
                          <a:ea typeface="標楷體" pitchFamily="65" charset="-120"/>
                          <a:cs typeface="Times New Roman" panose="02020603050405020304" pitchFamily="18" charset="0"/>
                        </a:rPr>
                        <a:t>68</a:t>
                      </a:r>
                      <a:endParaRPr kumimoji="1" lang="en-US" altLang="zh-TW" sz="1400" b="0" i="0" u="none" strike="noStrike" cap="none" normalizeH="0" baseline="0">
                        <a:ln>
                          <a:noFill/>
                        </a:ln>
                        <a:solidFill>
                          <a:srgbClr val="0000FF"/>
                        </a:solidFill>
                        <a:effectLst/>
                        <a:latin typeface="Arial" panose="020B0604020202020204" pitchFamily="34" charset="0"/>
                        <a:ea typeface="標楷體" pitchFamily="65" charset="-120"/>
                        <a:cs typeface="Times New Roman" panose="02020603050405020304" pitchFamily="18"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BE7F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a:ln>
                            <a:noFill/>
                          </a:ln>
                          <a:solidFill>
                            <a:srgbClr val="0000FF"/>
                          </a:solidFill>
                          <a:effectLst/>
                          <a:latin typeface="Times New Roman" panose="02020603050405020304" pitchFamily="18" charset="0"/>
                          <a:ea typeface="標楷體" pitchFamily="65" charset="-120"/>
                          <a:cs typeface="Times New Roman" panose="02020603050405020304" pitchFamily="18" charset="0"/>
                        </a:rPr>
                        <a:t>750</a:t>
                      </a:r>
                      <a:endParaRPr kumimoji="1" lang="en-US" altLang="zh-TW" sz="1400" b="0" i="0" u="none" strike="noStrike" cap="none" normalizeH="0" baseline="0">
                        <a:ln>
                          <a:noFill/>
                        </a:ln>
                        <a:solidFill>
                          <a:srgbClr val="0000FF"/>
                        </a:solidFill>
                        <a:effectLst/>
                        <a:latin typeface="Arial" panose="020B0604020202020204" pitchFamily="34" charset="0"/>
                        <a:ea typeface="標楷體" pitchFamily="65" charset="-120"/>
                        <a:cs typeface="Times New Roman" panose="02020603050405020304" pitchFamily="18"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BE7F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a:ln>
                            <a:noFill/>
                          </a:ln>
                          <a:solidFill>
                            <a:srgbClr val="0000FF"/>
                          </a:solidFill>
                          <a:effectLst/>
                          <a:latin typeface="Times New Roman" panose="02020603050405020304" pitchFamily="18" charset="0"/>
                          <a:ea typeface="標楷體" pitchFamily="65" charset="-120"/>
                          <a:cs typeface="Times New Roman" panose="02020603050405020304" pitchFamily="18" charset="0"/>
                        </a:rPr>
                        <a:t>5.5</a:t>
                      </a:r>
                      <a:endParaRPr kumimoji="1" lang="en-US" altLang="zh-TW" sz="1400" b="0" i="0" u="none" strike="noStrike" cap="none" normalizeH="0" baseline="0">
                        <a:ln>
                          <a:noFill/>
                        </a:ln>
                        <a:solidFill>
                          <a:srgbClr val="0000FF"/>
                        </a:solidFill>
                        <a:effectLst/>
                        <a:latin typeface="Arial" panose="020B0604020202020204" pitchFamily="34" charset="0"/>
                        <a:ea typeface="標楷體" pitchFamily="65" charset="-120"/>
                        <a:cs typeface="Times New Roman" panose="02020603050405020304" pitchFamily="18"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BE7F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a:ln>
                            <a:noFill/>
                          </a:ln>
                          <a:solidFill>
                            <a:srgbClr val="0000FF"/>
                          </a:solidFill>
                          <a:effectLst/>
                          <a:latin typeface="Times New Roman" panose="02020603050405020304" pitchFamily="18" charset="0"/>
                          <a:ea typeface="標楷體" pitchFamily="65" charset="-120"/>
                          <a:cs typeface="Times New Roman" panose="02020603050405020304" pitchFamily="18" charset="0"/>
                        </a:rPr>
                        <a:t>CAE</a:t>
                      </a:r>
                      <a:endParaRPr kumimoji="1" lang="en-US" altLang="zh-TW" sz="1400" b="0" i="0" u="none" strike="noStrike" cap="none" normalizeH="0" baseline="0">
                        <a:ln>
                          <a:noFill/>
                        </a:ln>
                        <a:solidFill>
                          <a:srgbClr val="0000FF"/>
                        </a:solidFill>
                        <a:effectLst/>
                        <a:latin typeface="Arial" panose="020B0604020202020204" pitchFamily="34" charset="0"/>
                        <a:ea typeface="標楷體" pitchFamily="65" charset="-120"/>
                        <a:cs typeface="Times New Roman" panose="02020603050405020304" pitchFamily="18"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BE7F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300" b="0" i="0" u="none" strike="noStrike" cap="none" normalizeH="0" baseline="0">
                          <a:ln>
                            <a:noFill/>
                          </a:ln>
                          <a:solidFill>
                            <a:srgbClr val="0000FF"/>
                          </a:solidFill>
                          <a:effectLst/>
                          <a:latin typeface="Times New Roman" panose="02020603050405020304" pitchFamily="18" charset="0"/>
                          <a:ea typeface="標楷體" pitchFamily="65" charset="-120"/>
                          <a:cs typeface="Times New Roman" panose="02020603050405020304" pitchFamily="18" charset="0"/>
                        </a:rPr>
                        <a:t>ALTE Level 4</a:t>
                      </a:r>
                      <a:endParaRPr kumimoji="1" lang="en-US" altLang="zh-TW" sz="1300" b="0" i="0" u="none" strike="noStrike" cap="none" normalizeH="0" baseline="0">
                        <a:ln>
                          <a:noFill/>
                        </a:ln>
                        <a:solidFill>
                          <a:srgbClr val="0000FF"/>
                        </a:solidFill>
                        <a:effectLst/>
                        <a:latin typeface="Arial" panose="020B0604020202020204" pitchFamily="34" charset="0"/>
                        <a:ea typeface="標楷體" pitchFamily="65" charset="-120"/>
                        <a:cs typeface="Times New Roman" panose="02020603050405020304" pitchFamily="18"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BE7F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400" b="1" i="0" u="none" strike="noStrike" cap="none" normalizeH="0" baseline="0">
                          <a:ln>
                            <a:noFill/>
                          </a:ln>
                          <a:solidFill>
                            <a:srgbClr val="0000FF"/>
                          </a:solidFill>
                          <a:effectLst/>
                          <a:latin typeface="Times New Roman" panose="02020603050405020304" pitchFamily="18" charset="0"/>
                          <a:ea typeface="標楷體" pitchFamily="65" charset="-120"/>
                          <a:cs typeface="Times New Roman" panose="02020603050405020304" pitchFamily="18" charset="0"/>
                        </a:rPr>
                        <a:t>4</a:t>
                      </a:r>
                      <a:endParaRPr kumimoji="1" lang="en-US" altLang="zh-TW" sz="1400" b="0" i="0" u="none" strike="noStrike" cap="none" normalizeH="0" baseline="0">
                        <a:ln>
                          <a:noFill/>
                        </a:ln>
                        <a:solidFill>
                          <a:srgbClr val="0000FF"/>
                        </a:solidFill>
                        <a:effectLst/>
                        <a:latin typeface="Arial" panose="020B0604020202020204" pitchFamily="34" charset="0"/>
                        <a:ea typeface="標楷體" pitchFamily="65" charset="-120"/>
                        <a:cs typeface="Times New Roman" panose="02020603050405020304" pitchFamily="18"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BE7F1"/>
                    </a:solidFill>
                  </a:tcPr>
                </a:tc>
                <a:extLst>
                  <a:ext uri="{0D108BD9-81ED-4DB2-BD59-A6C34878D82A}">
                    <a16:rowId xmlns:a16="http://schemas.microsoft.com/office/drawing/2014/main" val="2094023776"/>
                  </a:ext>
                </a:extLst>
              </a:tr>
              <a:tr h="342900">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400" b="0" i="0" u="none" strike="noStrike" cap="none" normalizeH="0" baseline="0">
                          <a:ln>
                            <a:noFill/>
                          </a:ln>
                          <a:solidFill>
                            <a:schemeClr val="tx1"/>
                          </a:solidFill>
                          <a:effectLst/>
                          <a:latin typeface="標楷體" pitchFamily="65" charset="-120"/>
                          <a:ea typeface="標楷體" pitchFamily="65" charset="-120"/>
                          <a:cs typeface="Times New Roman" panose="02020603050405020304" pitchFamily="18" charset="0"/>
                        </a:rPr>
                        <a:t>中級複試及格</a:t>
                      </a:r>
                      <a:endParaRPr kumimoji="1" lang="zh-TW" altLang="en-US" sz="1400" b="0" i="0" u="none" strike="noStrike" cap="none" normalizeH="0" baseline="0">
                        <a:ln>
                          <a:noFill/>
                        </a:ln>
                        <a:solidFill>
                          <a:schemeClr val="tx1"/>
                        </a:solidFill>
                        <a:effectLst/>
                        <a:latin typeface="Arial" panose="020B0604020202020204" pitchFamily="34" charset="0"/>
                        <a:ea typeface="標楷體" pitchFamily="65" charset="-120"/>
                        <a:cs typeface="Times New Roman" panose="02020603050405020304" pitchFamily="18"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BE7F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a:ln>
                            <a:noFill/>
                          </a:ln>
                          <a:solidFill>
                            <a:srgbClr val="0000FF"/>
                          </a:solidFill>
                          <a:effectLst/>
                          <a:latin typeface="Times New Roman" panose="02020603050405020304" pitchFamily="18" charset="0"/>
                          <a:ea typeface="標楷體" pitchFamily="65" charset="-120"/>
                          <a:cs typeface="Times New Roman" panose="02020603050405020304" pitchFamily="18" charset="0"/>
                        </a:rPr>
                        <a:t>173</a:t>
                      </a:r>
                      <a:endParaRPr kumimoji="1" lang="en-US" altLang="zh-TW" sz="1400" b="0" i="0" u="none" strike="noStrike" cap="none" normalizeH="0" baseline="0">
                        <a:ln>
                          <a:noFill/>
                        </a:ln>
                        <a:solidFill>
                          <a:srgbClr val="0000FF"/>
                        </a:solidFill>
                        <a:effectLst/>
                        <a:latin typeface="Arial" panose="020B0604020202020204" pitchFamily="34" charset="0"/>
                        <a:ea typeface="標楷體" pitchFamily="65" charset="-120"/>
                        <a:cs typeface="Times New Roman" panose="02020603050405020304" pitchFamily="18"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BE7F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a:ln>
                            <a:noFill/>
                          </a:ln>
                          <a:solidFill>
                            <a:srgbClr val="0000FF"/>
                          </a:solidFill>
                          <a:effectLst/>
                          <a:latin typeface="Times New Roman" panose="02020603050405020304" pitchFamily="18" charset="0"/>
                          <a:ea typeface="標楷體" pitchFamily="65" charset="-120"/>
                          <a:cs typeface="Times New Roman" panose="02020603050405020304" pitchFamily="18" charset="0"/>
                        </a:rPr>
                        <a:t>500</a:t>
                      </a:r>
                      <a:endParaRPr kumimoji="1" lang="en-US" altLang="zh-TW" sz="1400" b="0" i="0" u="none" strike="noStrike" cap="none" normalizeH="0" baseline="0">
                        <a:ln>
                          <a:noFill/>
                        </a:ln>
                        <a:solidFill>
                          <a:srgbClr val="0000FF"/>
                        </a:solidFill>
                        <a:effectLst/>
                        <a:latin typeface="Arial" panose="020B0604020202020204" pitchFamily="34" charset="0"/>
                        <a:ea typeface="標楷體" pitchFamily="65" charset="-120"/>
                        <a:cs typeface="Times New Roman" panose="02020603050405020304" pitchFamily="18"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BE7F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a:ln>
                            <a:noFill/>
                          </a:ln>
                          <a:solidFill>
                            <a:srgbClr val="0000FF"/>
                          </a:solidFill>
                          <a:effectLst/>
                          <a:latin typeface="Times New Roman" panose="02020603050405020304" pitchFamily="18" charset="0"/>
                          <a:ea typeface="標楷體" pitchFamily="65" charset="-120"/>
                          <a:cs typeface="Times New Roman" panose="02020603050405020304" pitchFamily="18" charset="0"/>
                        </a:rPr>
                        <a:t>61</a:t>
                      </a:r>
                      <a:endParaRPr kumimoji="1" lang="en-US" altLang="zh-TW" sz="1400" b="0" i="0" u="none" strike="noStrike" cap="none" normalizeH="0" baseline="0">
                        <a:ln>
                          <a:noFill/>
                        </a:ln>
                        <a:solidFill>
                          <a:srgbClr val="0000FF"/>
                        </a:solidFill>
                        <a:effectLst/>
                        <a:latin typeface="Arial" panose="020B0604020202020204" pitchFamily="34" charset="0"/>
                        <a:ea typeface="標楷體" pitchFamily="65" charset="-120"/>
                        <a:cs typeface="Times New Roman" panose="02020603050405020304" pitchFamily="18"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BE7F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a:ln>
                            <a:noFill/>
                          </a:ln>
                          <a:solidFill>
                            <a:srgbClr val="0000FF"/>
                          </a:solidFill>
                          <a:effectLst/>
                          <a:latin typeface="Times New Roman" panose="02020603050405020304" pitchFamily="18" charset="0"/>
                          <a:ea typeface="標楷體" pitchFamily="65" charset="-120"/>
                          <a:cs typeface="Times New Roman" panose="02020603050405020304" pitchFamily="18" charset="0"/>
                        </a:rPr>
                        <a:t>650</a:t>
                      </a:r>
                      <a:endParaRPr kumimoji="1" lang="en-US" altLang="zh-TW" sz="1400" b="0" i="0" u="none" strike="noStrike" cap="none" normalizeH="0" baseline="0">
                        <a:ln>
                          <a:noFill/>
                        </a:ln>
                        <a:solidFill>
                          <a:srgbClr val="0000FF"/>
                        </a:solidFill>
                        <a:effectLst/>
                        <a:latin typeface="Arial" panose="020B0604020202020204" pitchFamily="34" charset="0"/>
                        <a:ea typeface="標楷體" pitchFamily="65" charset="-120"/>
                        <a:cs typeface="Times New Roman" panose="02020603050405020304" pitchFamily="18"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BE7F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a:ln>
                            <a:noFill/>
                          </a:ln>
                          <a:solidFill>
                            <a:srgbClr val="0000FF"/>
                          </a:solidFill>
                          <a:effectLst/>
                          <a:latin typeface="Times New Roman" panose="02020603050405020304" pitchFamily="18" charset="0"/>
                          <a:ea typeface="標楷體" pitchFamily="65" charset="-120"/>
                          <a:cs typeface="Times New Roman" panose="02020603050405020304" pitchFamily="18" charset="0"/>
                        </a:rPr>
                        <a:t>5.0</a:t>
                      </a:r>
                      <a:endParaRPr kumimoji="1" lang="en-US" altLang="zh-TW" sz="1400" b="0" i="0" u="none" strike="noStrike" cap="none" normalizeH="0" baseline="0">
                        <a:ln>
                          <a:noFill/>
                        </a:ln>
                        <a:solidFill>
                          <a:srgbClr val="0000FF"/>
                        </a:solidFill>
                        <a:effectLst/>
                        <a:latin typeface="Arial" panose="020B0604020202020204" pitchFamily="34" charset="0"/>
                        <a:ea typeface="標楷體" pitchFamily="65" charset="-120"/>
                        <a:cs typeface="Times New Roman" panose="02020603050405020304" pitchFamily="18"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BE7F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a:ln>
                            <a:noFill/>
                          </a:ln>
                          <a:solidFill>
                            <a:srgbClr val="0000FF"/>
                          </a:solidFill>
                          <a:effectLst/>
                          <a:latin typeface="Times New Roman" panose="02020603050405020304" pitchFamily="18" charset="0"/>
                          <a:ea typeface="標楷體" pitchFamily="65" charset="-120"/>
                          <a:cs typeface="Times New Roman" panose="02020603050405020304" pitchFamily="18" charset="0"/>
                        </a:rPr>
                        <a:t>FCE</a:t>
                      </a:r>
                      <a:endParaRPr kumimoji="1" lang="en-US" altLang="zh-TW" sz="1400" b="0" i="0" u="none" strike="noStrike" cap="none" normalizeH="0" baseline="0">
                        <a:ln>
                          <a:noFill/>
                        </a:ln>
                        <a:solidFill>
                          <a:srgbClr val="0000FF"/>
                        </a:solidFill>
                        <a:effectLst/>
                        <a:latin typeface="Arial" panose="020B0604020202020204" pitchFamily="34" charset="0"/>
                        <a:ea typeface="標楷體" pitchFamily="65" charset="-120"/>
                        <a:cs typeface="Times New Roman" panose="02020603050405020304" pitchFamily="18"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BE7F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300" b="0" i="0" u="none" strike="noStrike" cap="none" normalizeH="0" baseline="0">
                          <a:ln>
                            <a:noFill/>
                          </a:ln>
                          <a:solidFill>
                            <a:srgbClr val="0000FF"/>
                          </a:solidFill>
                          <a:effectLst/>
                          <a:latin typeface="Times New Roman" panose="02020603050405020304" pitchFamily="18" charset="0"/>
                          <a:ea typeface="標楷體" pitchFamily="65" charset="-120"/>
                          <a:cs typeface="Times New Roman" panose="02020603050405020304" pitchFamily="18" charset="0"/>
                        </a:rPr>
                        <a:t>ALTE Level 3</a:t>
                      </a:r>
                      <a:endParaRPr kumimoji="1" lang="en-US" altLang="zh-TW" sz="1300" b="0" i="0" u="none" strike="noStrike" cap="none" normalizeH="0" baseline="0">
                        <a:ln>
                          <a:noFill/>
                        </a:ln>
                        <a:solidFill>
                          <a:srgbClr val="0000FF"/>
                        </a:solidFill>
                        <a:effectLst/>
                        <a:latin typeface="Arial" panose="020B0604020202020204" pitchFamily="34" charset="0"/>
                        <a:ea typeface="標楷體" pitchFamily="65" charset="-120"/>
                        <a:cs typeface="Times New Roman" panose="02020603050405020304" pitchFamily="18"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BE7F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400" b="1" i="0" u="none" strike="noStrike" cap="none" normalizeH="0" baseline="0">
                          <a:ln>
                            <a:noFill/>
                          </a:ln>
                          <a:solidFill>
                            <a:srgbClr val="0000FF"/>
                          </a:solidFill>
                          <a:effectLst/>
                          <a:latin typeface="Times New Roman" panose="02020603050405020304" pitchFamily="18" charset="0"/>
                          <a:ea typeface="標楷體" pitchFamily="65" charset="-120"/>
                          <a:cs typeface="Times New Roman" panose="02020603050405020304" pitchFamily="18" charset="0"/>
                        </a:rPr>
                        <a:t>3</a:t>
                      </a:r>
                      <a:endParaRPr kumimoji="1" lang="en-US" altLang="zh-TW" sz="1400" b="0" i="0" u="none" strike="noStrike" cap="none" normalizeH="0" baseline="0">
                        <a:ln>
                          <a:noFill/>
                        </a:ln>
                        <a:solidFill>
                          <a:srgbClr val="0000FF"/>
                        </a:solidFill>
                        <a:effectLst/>
                        <a:latin typeface="Arial" panose="020B0604020202020204" pitchFamily="34" charset="0"/>
                        <a:ea typeface="標楷體" pitchFamily="65" charset="-120"/>
                        <a:cs typeface="Times New Roman" panose="02020603050405020304" pitchFamily="18"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BE7F1"/>
                    </a:solidFill>
                  </a:tcPr>
                </a:tc>
                <a:extLst>
                  <a:ext uri="{0D108BD9-81ED-4DB2-BD59-A6C34878D82A}">
                    <a16:rowId xmlns:a16="http://schemas.microsoft.com/office/drawing/2014/main" val="2996199711"/>
                  </a:ext>
                </a:extLst>
              </a:tr>
              <a:tr h="382588">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400" b="0" i="0" u="none" strike="noStrike" cap="none" normalizeH="0" baseline="0">
                          <a:ln>
                            <a:noFill/>
                          </a:ln>
                          <a:solidFill>
                            <a:schemeClr val="tx1"/>
                          </a:solidFill>
                          <a:effectLst/>
                          <a:latin typeface="標楷體" pitchFamily="65" charset="-120"/>
                          <a:ea typeface="標楷體" pitchFamily="65" charset="-120"/>
                          <a:cs typeface="Times New Roman" panose="02020603050405020304" pitchFamily="18" charset="0"/>
                        </a:rPr>
                        <a:t>中級初試及格</a:t>
                      </a:r>
                      <a:endParaRPr kumimoji="1" lang="zh-TW" altLang="en-US" sz="1400" b="0" i="0" u="none" strike="noStrike" cap="none" normalizeH="0" baseline="0">
                        <a:ln>
                          <a:noFill/>
                        </a:ln>
                        <a:solidFill>
                          <a:schemeClr val="tx1"/>
                        </a:solidFill>
                        <a:effectLst/>
                        <a:latin typeface="Arial" panose="020B0604020202020204" pitchFamily="34" charset="0"/>
                        <a:ea typeface="標楷體" pitchFamily="65" charset="-120"/>
                        <a:cs typeface="Times New Roman" panose="02020603050405020304" pitchFamily="18"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BE7F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a:ln>
                            <a:noFill/>
                          </a:ln>
                          <a:solidFill>
                            <a:srgbClr val="0000FF"/>
                          </a:solidFill>
                          <a:effectLst/>
                          <a:latin typeface="Times New Roman" panose="02020603050405020304" pitchFamily="18" charset="0"/>
                          <a:ea typeface="標楷體" pitchFamily="65" charset="-120"/>
                          <a:cs typeface="Times New Roman" panose="02020603050405020304" pitchFamily="18" charset="0"/>
                        </a:rPr>
                        <a:t>133</a:t>
                      </a:r>
                      <a:endParaRPr kumimoji="1" lang="en-US" altLang="zh-TW" sz="1400" b="0" i="0" u="none" strike="noStrike" cap="none" normalizeH="0" baseline="0">
                        <a:ln>
                          <a:noFill/>
                        </a:ln>
                        <a:solidFill>
                          <a:srgbClr val="0000FF"/>
                        </a:solidFill>
                        <a:effectLst/>
                        <a:latin typeface="Arial" panose="020B0604020202020204" pitchFamily="34" charset="0"/>
                        <a:ea typeface="標楷體" pitchFamily="65" charset="-120"/>
                        <a:cs typeface="Times New Roman" panose="02020603050405020304" pitchFamily="18"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BE7F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a:ln>
                            <a:noFill/>
                          </a:ln>
                          <a:solidFill>
                            <a:srgbClr val="0000FF"/>
                          </a:solidFill>
                          <a:effectLst/>
                          <a:latin typeface="Times New Roman" panose="02020603050405020304" pitchFamily="18" charset="0"/>
                          <a:ea typeface="標楷體" pitchFamily="65" charset="-120"/>
                          <a:cs typeface="Times New Roman" panose="02020603050405020304" pitchFamily="18" charset="0"/>
                        </a:rPr>
                        <a:t>450</a:t>
                      </a:r>
                      <a:endParaRPr kumimoji="1" lang="en-US" altLang="zh-TW" sz="1400" b="0" i="0" u="none" strike="noStrike" cap="none" normalizeH="0" baseline="0">
                        <a:ln>
                          <a:noFill/>
                        </a:ln>
                        <a:solidFill>
                          <a:srgbClr val="0000FF"/>
                        </a:solidFill>
                        <a:effectLst/>
                        <a:latin typeface="Arial" panose="020B0604020202020204" pitchFamily="34" charset="0"/>
                        <a:ea typeface="標楷體" pitchFamily="65" charset="-120"/>
                        <a:cs typeface="Times New Roman" panose="02020603050405020304" pitchFamily="18"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BE7F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a:ln>
                            <a:noFill/>
                          </a:ln>
                          <a:solidFill>
                            <a:srgbClr val="0000FF"/>
                          </a:solidFill>
                          <a:effectLst/>
                          <a:latin typeface="Times New Roman" panose="02020603050405020304" pitchFamily="18" charset="0"/>
                          <a:ea typeface="標楷體" pitchFamily="65" charset="-120"/>
                          <a:cs typeface="Times New Roman" panose="02020603050405020304" pitchFamily="18" charset="0"/>
                        </a:rPr>
                        <a:t>45</a:t>
                      </a:r>
                      <a:endParaRPr kumimoji="1" lang="en-US" altLang="zh-TW" sz="1400" b="0" i="0" u="none" strike="noStrike" cap="none" normalizeH="0" baseline="0">
                        <a:ln>
                          <a:noFill/>
                        </a:ln>
                        <a:solidFill>
                          <a:srgbClr val="0000FF"/>
                        </a:solidFill>
                        <a:effectLst/>
                        <a:latin typeface="Arial" panose="020B0604020202020204" pitchFamily="34" charset="0"/>
                        <a:ea typeface="標楷體" pitchFamily="65" charset="-120"/>
                        <a:cs typeface="Times New Roman" panose="02020603050405020304" pitchFamily="18"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BE7F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a:ln>
                            <a:noFill/>
                          </a:ln>
                          <a:solidFill>
                            <a:srgbClr val="0000FF"/>
                          </a:solidFill>
                          <a:effectLst/>
                          <a:latin typeface="Times New Roman" panose="02020603050405020304" pitchFamily="18" charset="0"/>
                          <a:ea typeface="標楷體" pitchFamily="65" charset="-120"/>
                          <a:cs typeface="Times New Roman" panose="02020603050405020304" pitchFamily="18" charset="0"/>
                        </a:rPr>
                        <a:t>400</a:t>
                      </a:r>
                      <a:endParaRPr kumimoji="1" lang="en-US" altLang="zh-TW" sz="1400" b="0" i="0" u="none" strike="noStrike" cap="none" normalizeH="0" baseline="0">
                        <a:ln>
                          <a:noFill/>
                        </a:ln>
                        <a:solidFill>
                          <a:srgbClr val="0000FF"/>
                        </a:solidFill>
                        <a:effectLst/>
                        <a:latin typeface="Arial" panose="020B0604020202020204" pitchFamily="34" charset="0"/>
                        <a:ea typeface="標楷體" pitchFamily="65" charset="-120"/>
                        <a:cs typeface="Times New Roman" panose="02020603050405020304" pitchFamily="18"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BE7F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a:ln>
                            <a:noFill/>
                          </a:ln>
                          <a:solidFill>
                            <a:srgbClr val="0000FF"/>
                          </a:solidFill>
                          <a:effectLst/>
                          <a:latin typeface="Times New Roman" panose="02020603050405020304" pitchFamily="18" charset="0"/>
                          <a:ea typeface="標楷體" pitchFamily="65" charset="-120"/>
                          <a:cs typeface="Times New Roman" panose="02020603050405020304" pitchFamily="18" charset="0"/>
                        </a:rPr>
                        <a:t>3.5</a:t>
                      </a:r>
                      <a:endParaRPr kumimoji="1" lang="en-US" altLang="zh-TW" sz="1400" b="0" i="0" u="none" strike="noStrike" cap="none" normalizeH="0" baseline="0">
                        <a:ln>
                          <a:noFill/>
                        </a:ln>
                        <a:solidFill>
                          <a:srgbClr val="0000FF"/>
                        </a:solidFill>
                        <a:effectLst/>
                        <a:latin typeface="Arial" panose="020B0604020202020204" pitchFamily="34" charset="0"/>
                        <a:ea typeface="標楷體" pitchFamily="65" charset="-120"/>
                        <a:cs typeface="Times New Roman" panose="02020603050405020304" pitchFamily="18"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BE7F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a:ln>
                            <a:noFill/>
                          </a:ln>
                          <a:solidFill>
                            <a:srgbClr val="0000FF"/>
                          </a:solidFill>
                          <a:effectLst/>
                          <a:latin typeface="Times New Roman" panose="02020603050405020304" pitchFamily="18" charset="0"/>
                          <a:ea typeface="標楷體" pitchFamily="65" charset="-120"/>
                          <a:cs typeface="Times New Roman" panose="02020603050405020304" pitchFamily="18" charset="0"/>
                        </a:rPr>
                        <a:t>PET</a:t>
                      </a:r>
                      <a:endParaRPr kumimoji="1" lang="en-US" altLang="zh-TW" sz="1400" b="0" i="0" u="none" strike="noStrike" cap="none" normalizeH="0" baseline="0">
                        <a:ln>
                          <a:noFill/>
                        </a:ln>
                        <a:solidFill>
                          <a:srgbClr val="0000FF"/>
                        </a:solidFill>
                        <a:effectLst/>
                        <a:latin typeface="Arial" panose="020B0604020202020204" pitchFamily="34" charset="0"/>
                        <a:ea typeface="標楷體" pitchFamily="65" charset="-120"/>
                        <a:cs typeface="Times New Roman" panose="02020603050405020304" pitchFamily="18"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BE7F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300" b="0" i="0" u="none" strike="noStrike" cap="none" normalizeH="0" baseline="0">
                          <a:ln>
                            <a:noFill/>
                          </a:ln>
                          <a:solidFill>
                            <a:srgbClr val="0000FF"/>
                          </a:solidFill>
                          <a:effectLst/>
                          <a:latin typeface="Times New Roman" panose="02020603050405020304" pitchFamily="18" charset="0"/>
                          <a:ea typeface="標楷體" pitchFamily="65" charset="-120"/>
                          <a:cs typeface="Times New Roman" panose="02020603050405020304" pitchFamily="18" charset="0"/>
                        </a:rPr>
                        <a:t>ALTE Level 2</a:t>
                      </a:r>
                      <a:endParaRPr kumimoji="1" lang="en-US" altLang="zh-TW" sz="1300" b="0" i="0" u="none" strike="noStrike" cap="none" normalizeH="0" baseline="0">
                        <a:ln>
                          <a:noFill/>
                        </a:ln>
                        <a:solidFill>
                          <a:srgbClr val="0000FF"/>
                        </a:solidFill>
                        <a:effectLst/>
                        <a:latin typeface="Arial" panose="020B0604020202020204" pitchFamily="34" charset="0"/>
                        <a:ea typeface="標楷體" pitchFamily="65" charset="-120"/>
                        <a:cs typeface="Times New Roman" panose="02020603050405020304" pitchFamily="18"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BE7F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400" b="1" i="0" u="none" strike="noStrike" cap="none" normalizeH="0" baseline="0">
                          <a:ln>
                            <a:noFill/>
                          </a:ln>
                          <a:solidFill>
                            <a:srgbClr val="0000FF"/>
                          </a:solidFill>
                          <a:effectLst/>
                          <a:latin typeface="Times New Roman" panose="02020603050405020304" pitchFamily="18" charset="0"/>
                          <a:ea typeface="標楷體" pitchFamily="65" charset="-120"/>
                          <a:cs typeface="Times New Roman" panose="02020603050405020304" pitchFamily="18" charset="0"/>
                        </a:rPr>
                        <a:t>2</a:t>
                      </a:r>
                      <a:endParaRPr kumimoji="1" lang="en-US" altLang="zh-TW" sz="1400" b="0" i="0" u="none" strike="noStrike" cap="none" normalizeH="0" baseline="0">
                        <a:ln>
                          <a:noFill/>
                        </a:ln>
                        <a:solidFill>
                          <a:srgbClr val="0000FF"/>
                        </a:solidFill>
                        <a:effectLst/>
                        <a:latin typeface="Arial" panose="020B0604020202020204" pitchFamily="34" charset="0"/>
                        <a:ea typeface="標楷體" pitchFamily="65" charset="-120"/>
                        <a:cs typeface="Times New Roman" panose="02020603050405020304" pitchFamily="18"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BE7F1"/>
                    </a:solidFill>
                  </a:tcPr>
                </a:tc>
                <a:extLst>
                  <a:ext uri="{0D108BD9-81ED-4DB2-BD59-A6C34878D82A}">
                    <a16:rowId xmlns:a16="http://schemas.microsoft.com/office/drawing/2014/main" val="2803849004"/>
                  </a:ext>
                </a:extLst>
              </a:tr>
              <a:tr h="422275">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400" b="0" i="0" u="none" strike="noStrike" cap="none" normalizeH="0" baseline="0" dirty="0" smtClean="0">
                          <a:ln>
                            <a:noFill/>
                          </a:ln>
                          <a:solidFill>
                            <a:schemeClr val="tx1"/>
                          </a:solidFill>
                          <a:effectLst/>
                          <a:latin typeface="標楷體" pitchFamily="65" charset="-120"/>
                          <a:ea typeface="標楷體" pitchFamily="65" charset="-120"/>
                          <a:cs typeface="Times New Roman" panose="02020603050405020304" pitchFamily="18" charset="0"/>
                        </a:rPr>
                        <a:t>初級初試</a:t>
                      </a:r>
                      <a:r>
                        <a:rPr kumimoji="1" lang="en-US" altLang="zh-TW" sz="1400" b="0" i="0" u="none" strike="noStrike" cap="none" normalizeH="0" baseline="0" dirty="0" smtClean="0">
                          <a:ln>
                            <a:noFill/>
                          </a:ln>
                          <a:solidFill>
                            <a:schemeClr val="tx1"/>
                          </a:solidFill>
                          <a:effectLst/>
                          <a:latin typeface="標楷體" pitchFamily="65" charset="-120"/>
                          <a:ea typeface="標楷體" pitchFamily="65" charset="-120"/>
                          <a:cs typeface="Times New Roman" panose="02020603050405020304" pitchFamily="18" charset="0"/>
                        </a:rPr>
                        <a:t>/</a:t>
                      </a:r>
                      <a:r>
                        <a:rPr kumimoji="1" lang="zh-TW" altLang="en-US" sz="1400" b="0" i="0" u="none" strike="noStrike" cap="none" normalizeH="0" baseline="0" dirty="0" smtClean="0">
                          <a:ln>
                            <a:noFill/>
                          </a:ln>
                          <a:solidFill>
                            <a:schemeClr val="tx1"/>
                          </a:solidFill>
                          <a:effectLst/>
                          <a:latin typeface="標楷體" pitchFamily="65" charset="-120"/>
                          <a:ea typeface="標楷體" pitchFamily="65" charset="-120"/>
                          <a:cs typeface="Times New Roman" panose="02020603050405020304" pitchFamily="18" charset="0"/>
                        </a:rPr>
                        <a:t>複試及格</a:t>
                      </a:r>
                      <a:endParaRPr kumimoji="1" lang="zh-TW" altLang="en-US" sz="1400" b="0" i="0" u="none" strike="noStrike" cap="none" normalizeH="0" baseline="0" dirty="0">
                        <a:ln>
                          <a:noFill/>
                        </a:ln>
                        <a:solidFill>
                          <a:schemeClr val="tx1"/>
                        </a:solidFill>
                        <a:effectLst/>
                        <a:latin typeface="Arial" panose="020B0604020202020204" pitchFamily="34" charset="0"/>
                        <a:ea typeface="標楷體" pitchFamily="65" charset="-120"/>
                        <a:cs typeface="Times New Roman" panose="02020603050405020304" pitchFamily="18"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BE7F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a:ln>
                            <a:noFill/>
                          </a:ln>
                          <a:solidFill>
                            <a:srgbClr val="0000FF"/>
                          </a:solidFill>
                          <a:effectLst/>
                          <a:latin typeface="Times New Roman" panose="02020603050405020304" pitchFamily="18" charset="0"/>
                          <a:ea typeface="標楷體" pitchFamily="65" charset="-120"/>
                          <a:cs typeface="Times New Roman" panose="02020603050405020304" pitchFamily="18" charset="0"/>
                        </a:rPr>
                        <a:t>90</a:t>
                      </a:r>
                      <a:endParaRPr kumimoji="1" lang="en-US" altLang="zh-TW" sz="1400" b="0" i="0" u="none" strike="noStrike" cap="none" normalizeH="0" baseline="0">
                        <a:ln>
                          <a:noFill/>
                        </a:ln>
                        <a:solidFill>
                          <a:srgbClr val="0000FF"/>
                        </a:solidFill>
                        <a:effectLst/>
                        <a:latin typeface="Arial" panose="020B0604020202020204" pitchFamily="34" charset="0"/>
                        <a:ea typeface="標楷體" pitchFamily="65" charset="-120"/>
                        <a:cs typeface="Times New Roman" panose="02020603050405020304" pitchFamily="18"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BE7F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a:ln>
                            <a:noFill/>
                          </a:ln>
                          <a:solidFill>
                            <a:srgbClr val="0000FF"/>
                          </a:solidFill>
                          <a:effectLst/>
                          <a:latin typeface="Times New Roman" panose="02020603050405020304" pitchFamily="18" charset="0"/>
                          <a:ea typeface="標楷體" pitchFamily="65" charset="-120"/>
                          <a:cs typeface="Times New Roman" panose="02020603050405020304" pitchFamily="18" charset="0"/>
                        </a:rPr>
                        <a:t>390</a:t>
                      </a:r>
                      <a:endParaRPr kumimoji="1" lang="en-US" altLang="zh-TW" sz="1400" b="0" i="0" u="none" strike="noStrike" cap="none" normalizeH="0" baseline="0">
                        <a:ln>
                          <a:noFill/>
                        </a:ln>
                        <a:solidFill>
                          <a:srgbClr val="0000FF"/>
                        </a:solidFill>
                        <a:effectLst/>
                        <a:latin typeface="Arial" panose="020B0604020202020204" pitchFamily="34" charset="0"/>
                        <a:ea typeface="標楷體" pitchFamily="65" charset="-120"/>
                        <a:cs typeface="Times New Roman" panose="02020603050405020304" pitchFamily="18"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BE7F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a:ln>
                            <a:noFill/>
                          </a:ln>
                          <a:solidFill>
                            <a:srgbClr val="0000FF"/>
                          </a:solidFill>
                          <a:effectLst/>
                          <a:latin typeface="Times New Roman" panose="02020603050405020304" pitchFamily="18" charset="0"/>
                          <a:ea typeface="標楷體" pitchFamily="65" charset="-120"/>
                          <a:cs typeface="Times New Roman" panose="02020603050405020304" pitchFamily="18" charset="0"/>
                        </a:rPr>
                        <a:t>29</a:t>
                      </a:r>
                      <a:endParaRPr kumimoji="1" lang="en-US" altLang="zh-TW" sz="1400" b="0" i="0" u="none" strike="noStrike" cap="none" normalizeH="0" baseline="0">
                        <a:ln>
                          <a:noFill/>
                        </a:ln>
                        <a:solidFill>
                          <a:srgbClr val="0000FF"/>
                        </a:solidFill>
                        <a:effectLst/>
                        <a:latin typeface="Arial" panose="020B0604020202020204" pitchFamily="34" charset="0"/>
                        <a:ea typeface="標楷體" pitchFamily="65" charset="-120"/>
                        <a:cs typeface="Times New Roman" panose="02020603050405020304" pitchFamily="18"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BE7F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a:ln>
                            <a:noFill/>
                          </a:ln>
                          <a:solidFill>
                            <a:srgbClr val="0000FF"/>
                          </a:solidFill>
                          <a:effectLst/>
                          <a:latin typeface="Times New Roman" panose="02020603050405020304" pitchFamily="18" charset="0"/>
                          <a:ea typeface="標楷體" pitchFamily="65" charset="-120"/>
                          <a:cs typeface="Times New Roman" panose="02020603050405020304" pitchFamily="18" charset="0"/>
                        </a:rPr>
                        <a:t>350</a:t>
                      </a:r>
                      <a:endParaRPr kumimoji="1" lang="en-US" altLang="zh-TW" sz="1400" b="0" i="0" u="none" strike="noStrike" cap="none" normalizeH="0" baseline="0">
                        <a:ln>
                          <a:noFill/>
                        </a:ln>
                        <a:solidFill>
                          <a:srgbClr val="0000FF"/>
                        </a:solidFill>
                        <a:effectLst/>
                        <a:latin typeface="Arial" panose="020B0604020202020204" pitchFamily="34" charset="0"/>
                        <a:ea typeface="標楷體" pitchFamily="65" charset="-120"/>
                        <a:cs typeface="Times New Roman" panose="02020603050405020304" pitchFamily="18"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BE7F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a:ln>
                            <a:noFill/>
                          </a:ln>
                          <a:solidFill>
                            <a:srgbClr val="0000FF"/>
                          </a:solidFill>
                          <a:effectLst/>
                          <a:latin typeface="Times New Roman" panose="02020603050405020304" pitchFamily="18" charset="0"/>
                          <a:ea typeface="標楷體" pitchFamily="65" charset="-120"/>
                          <a:cs typeface="Times New Roman" panose="02020603050405020304" pitchFamily="18" charset="0"/>
                        </a:rPr>
                        <a:t>3.0</a:t>
                      </a:r>
                      <a:endParaRPr kumimoji="1" lang="en-US" altLang="zh-TW" sz="1400" b="0" i="0" u="none" strike="noStrike" cap="none" normalizeH="0" baseline="0">
                        <a:ln>
                          <a:noFill/>
                        </a:ln>
                        <a:solidFill>
                          <a:srgbClr val="0000FF"/>
                        </a:solidFill>
                        <a:effectLst/>
                        <a:latin typeface="Arial" panose="020B0604020202020204" pitchFamily="34" charset="0"/>
                        <a:ea typeface="標楷體" pitchFamily="65" charset="-120"/>
                        <a:cs typeface="Times New Roman" panose="02020603050405020304" pitchFamily="18"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BE7F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a:ln>
                            <a:noFill/>
                          </a:ln>
                          <a:solidFill>
                            <a:srgbClr val="0000FF"/>
                          </a:solidFill>
                          <a:effectLst/>
                          <a:latin typeface="Times New Roman" panose="02020603050405020304" pitchFamily="18" charset="0"/>
                          <a:ea typeface="標楷體" pitchFamily="65" charset="-120"/>
                          <a:cs typeface="Times New Roman" panose="02020603050405020304" pitchFamily="18" charset="0"/>
                        </a:rPr>
                        <a:t>KET</a:t>
                      </a:r>
                      <a:endParaRPr kumimoji="1" lang="en-US" altLang="zh-TW" sz="1400" b="0" i="0" u="none" strike="noStrike" cap="none" normalizeH="0" baseline="0">
                        <a:ln>
                          <a:noFill/>
                        </a:ln>
                        <a:solidFill>
                          <a:srgbClr val="0000FF"/>
                        </a:solidFill>
                        <a:effectLst/>
                        <a:latin typeface="Arial" panose="020B0604020202020204" pitchFamily="34" charset="0"/>
                        <a:ea typeface="標楷體" pitchFamily="65" charset="-120"/>
                        <a:cs typeface="Times New Roman" panose="02020603050405020304" pitchFamily="18"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BE7F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300" b="0" i="0" u="none" strike="noStrike" cap="none" normalizeH="0" baseline="0">
                          <a:ln>
                            <a:noFill/>
                          </a:ln>
                          <a:solidFill>
                            <a:srgbClr val="0000FF"/>
                          </a:solidFill>
                          <a:effectLst/>
                          <a:latin typeface="Times New Roman" panose="02020603050405020304" pitchFamily="18" charset="0"/>
                          <a:ea typeface="標楷體" pitchFamily="65" charset="-120"/>
                          <a:cs typeface="Times New Roman" panose="02020603050405020304" pitchFamily="18" charset="0"/>
                        </a:rPr>
                        <a:t>ALTE Level 1</a:t>
                      </a:r>
                      <a:endParaRPr kumimoji="1" lang="en-US" altLang="zh-TW" sz="1300" b="0" i="0" u="none" strike="noStrike" cap="none" normalizeH="0" baseline="0">
                        <a:ln>
                          <a:noFill/>
                        </a:ln>
                        <a:solidFill>
                          <a:srgbClr val="0000FF"/>
                        </a:solidFill>
                        <a:effectLst/>
                        <a:latin typeface="Arial" panose="020B0604020202020204" pitchFamily="34" charset="0"/>
                        <a:ea typeface="標楷體" pitchFamily="65" charset="-120"/>
                        <a:cs typeface="Times New Roman" panose="02020603050405020304" pitchFamily="18"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BE7F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400" b="1" i="0" u="none" strike="noStrike" cap="none" normalizeH="0" baseline="0">
                          <a:ln>
                            <a:noFill/>
                          </a:ln>
                          <a:solidFill>
                            <a:srgbClr val="0000FF"/>
                          </a:solidFill>
                          <a:effectLst/>
                          <a:latin typeface="Times New Roman" panose="02020603050405020304" pitchFamily="18" charset="0"/>
                          <a:ea typeface="標楷體" pitchFamily="65" charset="-120"/>
                          <a:cs typeface="Times New Roman" panose="02020603050405020304" pitchFamily="18" charset="0"/>
                        </a:rPr>
                        <a:t>1</a:t>
                      </a:r>
                      <a:endParaRPr kumimoji="1" lang="en-US" altLang="zh-TW" sz="1400" b="0" i="0" u="none" strike="noStrike" cap="none" normalizeH="0" baseline="0">
                        <a:ln>
                          <a:noFill/>
                        </a:ln>
                        <a:solidFill>
                          <a:srgbClr val="0000FF"/>
                        </a:solidFill>
                        <a:effectLst/>
                        <a:latin typeface="Arial" panose="020B0604020202020204" pitchFamily="34" charset="0"/>
                        <a:ea typeface="標楷體" pitchFamily="65" charset="-120"/>
                        <a:cs typeface="Times New Roman" panose="02020603050405020304" pitchFamily="18"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BE7F1"/>
                    </a:solidFill>
                  </a:tcPr>
                </a:tc>
                <a:extLst>
                  <a:ext uri="{0D108BD9-81ED-4DB2-BD59-A6C34878D82A}">
                    <a16:rowId xmlns:a16="http://schemas.microsoft.com/office/drawing/2014/main" val="1260278808"/>
                  </a:ext>
                </a:extLst>
              </a:tr>
            </a:tbl>
          </a:graphicData>
        </a:graphic>
      </p:graphicFrame>
    </p:spTree>
    <p:extLst>
      <p:ext uri="{BB962C8B-B14F-4D97-AF65-F5344CB8AC3E}">
        <p14:creationId xmlns:p14="http://schemas.microsoft.com/office/powerpoint/2010/main" val="340361947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131B8EA2-46F0-4EFD-AA39-F1D4219E0ABE}" type="slidenum">
              <a:rPr lang="zh-TW" altLang="en-US" smtClean="0"/>
              <a:pPr/>
              <a:t>58</a:t>
            </a:fld>
            <a:endParaRPr lang="zh-TW" altLang="en-US" dirty="0"/>
          </a:p>
        </p:txBody>
      </p:sp>
      <p:grpSp>
        <p:nvGrpSpPr>
          <p:cNvPr id="3" name="群組 2">
            <a:extLst>
              <a:ext uri="{FF2B5EF4-FFF2-40B4-BE49-F238E27FC236}">
                <a16:creationId xmlns:a16="http://schemas.microsoft.com/office/drawing/2014/main" id="{285B929B-3BDC-48FB-8133-0EEE76214C39}"/>
              </a:ext>
            </a:extLst>
          </p:cNvPr>
          <p:cNvGrpSpPr/>
          <p:nvPr/>
        </p:nvGrpSpPr>
        <p:grpSpPr>
          <a:xfrm>
            <a:off x="-966" y="-48054"/>
            <a:ext cx="10623247" cy="698450"/>
            <a:chOff x="-967" y="-39262"/>
            <a:chExt cx="9795745" cy="698450"/>
          </a:xfrm>
        </p:grpSpPr>
        <p:grpSp>
          <p:nvGrpSpPr>
            <p:cNvPr id="4" name="群組 3">
              <a:extLst>
                <a:ext uri="{FF2B5EF4-FFF2-40B4-BE49-F238E27FC236}">
                  <a16:creationId xmlns:a16="http://schemas.microsoft.com/office/drawing/2014/main" id="{AC192EEF-E6FF-4C99-9F4D-D56C0DA6DB5C}"/>
                </a:ext>
              </a:extLst>
            </p:cNvPr>
            <p:cNvGrpSpPr/>
            <p:nvPr/>
          </p:nvGrpSpPr>
          <p:grpSpPr>
            <a:xfrm>
              <a:off x="576" y="12962"/>
              <a:ext cx="9794202" cy="605449"/>
              <a:chOff x="501" y="12962"/>
              <a:chExt cx="8579589" cy="605449"/>
            </a:xfrm>
          </p:grpSpPr>
          <p:sp>
            <p:nvSpPr>
              <p:cNvPr id="6" name="圓角化同側角落矩形 103">
                <a:extLst>
                  <a:ext uri="{FF2B5EF4-FFF2-40B4-BE49-F238E27FC236}">
                    <a16:creationId xmlns:a16="http://schemas.microsoft.com/office/drawing/2014/main" id="{45C00C2C-47AE-44B4-AEE6-9C63450A59F6}"/>
                  </a:ext>
                </a:extLst>
              </p:cNvPr>
              <p:cNvSpPr/>
              <p:nvPr/>
            </p:nvSpPr>
            <p:spPr>
              <a:xfrm rot="16200000" flipH="1">
                <a:off x="3987571" y="-3974108"/>
                <a:ext cx="605449" cy="8579589"/>
              </a:xfrm>
              <a:prstGeom prst="round2SameRect">
                <a:avLst>
                  <a:gd name="adj1" fmla="val 0"/>
                  <a:gd name="adj2" fmla="val 50000"/>
                </a:avLst>
              </a:prstGeom>
              <a:gradFill flip="none" rotWithShape="1">
                <a:gsLst>
                  <a:gs pos="0">
                    <a:srgbClr val="FEDEEC"/>
                  </a:gs>
                  <a:gs pos="48000">
                    <a:srgbClr val="FC79B2"/>
                  </a:gs>
                  <a:gs pos="60000">
                    <a:srgbClr val="FC79B2"/>
                  </a:gs>
                  <a:gs pos="100000">
                    <a:srgbClr val="FEDEEC"/>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7" name="圓角化同側角落矩形 104">
                <a:extLst>
                  <a:ext uri="{FF2B5EF4-FFF2-40B4-BE49-F238E27FC236}">
                    <a16:creationId xmlns:a16="http://schemas.microsoft.com/office/drawing/2014/main" id="{681A5915-0E3A-4F17-A488-DBB7095B0679}"/>
                  </a:ext>
                </a:extLst>
              </p:cNvPr>
              <p:cNvSpPr/>
              <p:nvPr/>
            </p:nvSpPr>
            <p:spPr>
              <a:xfrm rot="16200000" flipH="1">
                <a:off x="4036808" y="-3855886"/>
                <a:ext cx="508000" cy="8334556"/>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5" name="Google Shape;446;p38">
              <a:extLst>
                <a:ext uri="{FF2B5EF4-FFF2-40B4-BE49-F238E27FC236}">
                  <a16:creationId xmlns:a16="http://schemas.microsoft.com/office/drawing/2014/main" id="{3C73BFDD-1386-4966-A1C9-4E741169C74C}"/>
                </a:ext>
              </a:extLst>
            </p:cNvPr>
            <p:cNvSpPr txBox="1">
              <a:spLocks/>
            </p:cNvSpPr>
            <p:nvPr/>
          </p:nvSpPr>
          <p:spPr>
            <a:xfrm>
              <a:off x="-967" y="-39262"/>
              <a:ext cx="9664224"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肆、北、中、南區五專聯合免試入學</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其他</a:t>
              </a:r>
              <a:r>
                <a:rPr lang="en-US" altLang="zh-TW" sz="2400" b="1" kern="0" dirty="0">
                  <a:solidFill>
                    <a:prstClr val="black"/>
                  </a:solidFill>
                  <a:latin typeface="微軟正黑體" panose="020B0604030504040204" pitchFamily="34" charset="-120"/>
                  <a:ea typeface="微軟正黑體" panose="020B0604030504040204" pitchFamily="34" charset="-120"/>
                  <a:cs typeface="Arial" pitchFamily="34" charset="0"/>
                </a:rPr>
                <a:t>(</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招生學校自訂項目</a:t>
              </a:r>
              <a:r>
                <a:rPr lang="en-US" altLang="zh-TW" sz="2400" b="1" kern="0" dirty="0">
                  <a:solidFill>
                    <a:prstClr val="black"/>
                  </a:solidFill>
                  <a:latin typeface="微軟正黑體" panose="020B0604030504040204" pitchFamily="34" charset="-120"/>
                  <a:ea typeface="微軟正黑體" panose="020B0604030504040204" pitchFamily="34" charset="-120"/>
                  <a:cs typeface="Arial" pitchFamily="34" charset="0"/>
                </a:rPr>
                <a:t>)</a:t>
              </a:r>
              <a:endParaRPr lang="en-US" dirty="0"/>
            </a:p>
          </p:txBody>
        </p:sp>
      </p:grpSp>
      <p:sp>
        <p:nvSpPr>
          <p:cNvPr id="13" name="內容版面配置區 2">
            <a:extLst>
              <a:ext uri="{FF2B5EF4-FFF2-40B4-BE49-F238E27FC236}">
                <a16:creationId xmlns:a16="http://schemas.microsoft.com/office/drawing/2014/main" id="{37430D46-F50B-1ECB-E742-29B1AACAB88C}"/>
              </a:ext>
            </a:extLst>
          </p:cNvPr>
          <p:cNvSpPr txBox="1">
            <a:spLocks/>
          </p:cNvSpPr>
          <p:nvPr/>
        </p:nvSpPr>
        <p:spPr>
          <a:xfrm>
            <a:off x="814917" y="981075"/>
            <a:ext cx="10972800" cy="5032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TW" altLang="en-US" smtClean="0">
                <a:ea typeface="微軟正黑體" panose="020B0604030504040204" pitchFamily="34" charset="-120"/>
              </a:rPr>
              <a:t>中區五專各校</a:t>
            </a:r>
            <a:r>
              <a:rPr lang="en-US" altLang="zh-TW" smtClean="0">
                <a:ea typeface="微軟正黑體" panose="020B0604030504040204" pitchFamily="34" charset="-120"/>
              </a:rPr>
              <a:t>-</a:t>
            </a:r>
            <a:r>
              <a:rPr lang="zh-TW" altLang="en-US" smtClean="0">
                <a:ea typeface="微軟正黑體" panose="020B0604030504040204" pitchFamily="34" charset="-120"/>
              </a:rPr>
              <a:t>其他加分項目</a:t>
            </a:r>
            <a:endParaRPr lang="en-US" altLang="zh-TW" dirty="0">
              <a:ea typeface="微軟正黑體" panose="020B0604030504040204" pitchFamily="34" charset="-120"/>
            </a:endParaRPr>
          </a:p>
        </p:txBody>
      </p:sp>
      <p:graphicFrame>
        <p:nvGraphicFramePr>
          <p:cNvPr id="14" name="表格 13">
            <a:extLst>
              <a:ext uri="{FF2B5EF4-FFF2-40B4-BE49-F238E27FC236}">
                <a16:creationId xmlns:a16="http://schemas.microsoft.com/office/drawing/2014/main" id="{8B5B576F-2499-5990-F2D7-805D2F80B84B}"/>
              </a:ext>
            </a:extLst>
          </p:cNvPr>
          <p:cNvGraphicFramePr>
            <a:graphicFrameLocks noGrp="1"/>
          </p:cNvGraphicFramePr>
          <p:nvPr>
            <p:extLst>
              <p:ext uri="{D42A27DB-BD31-4B8C-83A1-F6EECF244321}">
                <p14:modId xmlns:p14="http://schemas.microsoft.com/office/powerpoint/2010/main" val="2368752674"/>
              </p:ext>
            </p:extLst>
          </p:nvPr>
        </p:nvGraphicFramePr>
        <p:xfrm>
          <a:off x="1295400" y="3357563"/>
          <a:ext cx="8737600" cy="1512888"/>
        </p:xfrm>
        <a:graphic>
          <a:graphicData uri="http://schemas.openxmlformats.org/drawingml/2006/table">
            <a:tbl>
              <a:tblPr/>
              <a:tblGrid>
                <a:gridCol w="3778251">
                  <a:extLst>
                    <a:ext uri="{9D8B030D-6E8A-4147-A177-3AD203B41FA5}">
                      <a16:colId xmlns:a16="http://schemas.microsoft.com/office/drawing/2014/main" val="2844129550"/>
                    </a:ext>
                  </a:extLst>
                </a:gridCol>
                <a:gridCol w="3890433">
                  <a:extLst>
                    <a:ext uri="{9D8B030D-6E8A-4147-A177-3AD203B41FA5}">
                      <a16:colId xmlns:a16="http://schemas.microsoft.com/office/drawing/2014/main" val="235156962"/>
                    </a:ext>
                  </a:extLst>
                </a:gridCol>
                <a:gridCol w="1068916">
                  <a:extLst>
                    <a:ext uri="{9D8B030D-6E8A-4147-A177-3AD203B41FA5}">
                      <a16:colId xmlns:a16="http://schemas.microsoft.com/office/drawing/2014/main" val="1332808124"/>
                    </a:ext>
                  </a:extLst>
                </a:gridCol>
              </a:tblGrid>
              <a:tr h="495300">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rtl="0" eaLnBrk="1" fontAlgn="base" latinLnBrk="0" hangingPunct="1">
                        <a:lnSpc>
                          <a:spcPts val="1500"/>
                        </a:lnSpc>
                        <a:spcBef>
                          <a:spcPct val="0"/>
                        </a:spcBef>
                        <a:spcAft>
                          <a:spcPct val="0"/>
                        </a:spcAft>
                        <a:buClrTx/>
                        <a:buSzTx/>
                        <a:buFontTx/>
                        <a:buNone/>
                      </a:pPr>
                      <a:r>
                        <a:rPr kumimoji="0" lang="zh-TW" altLang="en-US" sz="1400" b="1" i="0" u="none" strike="noStrike" cap="none" normalizeH="0" baseline="0">
                          <a:ln>
                            <a:noFill/>
                          </a:ln>
                          <a:solidFill>
                            <a:srgbClr val="000000"/>
                          </a:solidFill>
                          <a:effectLst/>
                          <a:latin typeface="Calibri"/>
                          <a:ea typeface="新細明體"/>
                        </a:rPr>
                        <a:t>全民英語能力分級檢定測驗</a:t>
                      </a:r>
                      <a:endParaRPr lang="zh-TW" altLang="en-US" sz="1400" b="1" i="0" u="none" strike="noStrike" cap="none" normalizeH="0" baseline="0">
                        <a:ln>
                          <a:noFill/>
                        </a:ln>
                        <a:solidFill>
                          <a:srgbClr val="000000"/>
                        </a:solidFill>
                        <a:effectLst/>
                        <a:latin typeface="Calibri"/>
                        <a:ea typeface="新細明體"/>
                      </a:endParaRPr>
                    </a:p>
                    <a:p>
                      <a:pPr marL="0" marR="0" lvl="0" indent="0" algn="ctr" defTabSz="914400">
                        <a:lnSpc>
                          <a:spcPts val="1500"/>
                        </a:lnSpc>
                        <a:spcBef>
                          <a:spcPct val="0"/>
                        </a:spcBef>
                        <a:spcAft>
                          <a:spcPct val="0"/>
                        </a:spcAft>
                        <a:buClrTx/>
                        <a:buSzTx/>
                        <a:buFontTx/>
                        <a:buNone/>
                        <a:tabLst/>
                      </a:pPr>
                      <a:r>
                        <a:rPr kumimoji="0" lang="zh-TW" altLang="en-US" sz="1400" b="1" i="0" u="none" strike="noStrike" cap="none" normalizeH="0" baseline="0">
                          <a:ln>
                            <a:noFill/>
                          </a:ln>
                          <a:solidFill>
                            <a:srgbClr val="000000"/>
                          </a:solidFill>
                          <a:effectLst/>
                          <a:latin typeface="Calibri"/>
                          <a:ea typeface="新細明體"/>
                        </a:rPr>
                        <a:t>（</a:t>
                      </a:r>
                      <a:r>
                        <a:rPr kumimoji="0" lang="en-US" altLang="zh-TW" sz="1400" b="1" i="0" u="none" strike="noStrike" cap="none" normalizeH="0" baseline="0" dirty="0">
                          <a:ln>
                            <a:noFill/>
                          </a:ln>
                          <a:solidFill>
                            <a:srgbClr val="000000"/>
                          </a:solidFill>
                          <a:effectLst/>
                          <a:latin typeface="Calibri"/>
                          <a:ea typeface="新細明體"/>
                        </a:rPr>
                        <a:t>GEPT</a:t>
                      </a:r>
                      <a:r>
                        <a:rPr kumimoji="0" lang="zh-TW" altLang="en-US" sz="1400" b="1" i="0" u="none" strike="noStrike" cap="none" normalizeH="0" baseline="0">
                          <a:ln>
                            <a:noFill/>
                          </a:ln>
                          <a:solidFill>
                            <a:srgbClr val="000000"/>
                          </a:solidFill>
                          <a:effectLst/>
                          <a:latin typeface="Calibri"/>
                          <a:ea typeface="新細明體"/>
                        </a:rPr>
                        <a:t>）</a:t>
                      </a:r>
                    </a:p>
                  </a:txBody>
                  <a:tcPr marL="23707" marR="2370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ADA"/>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500"/>
                        </a:lnSpc>
                        <a:spcBef>
                          <a:spcPct val="0"/>
                        </a:spcBef>
                        <a:spcAft>
                          <a:spcPct val="0"/>
                        </a:spcAft>
                        <a:buClrTx/>
                        <a:buSzTx/>
                        <a:buFontTx/>
                        <a:buNone/>
                        <a:tabLst/>
                      </a:pPr>
                      <a:r>
                        <a:rPr kumimoji="0" lang="zh-TW" altLang="en-US" sz="1400" b="1" i="0" u="none" strike="noStrike" cap="none" normalizeH="0" baseline="0">
                          <a:ln>
                            <a:noFill/>
                          </a:ln>
                          <a:solidFill>
                            <a:srgbClr val="000000"/>
                          </a:solidFill>
                          <a:effectLst/>
                          <a:latin typeface="Calibri"/>
                          <a:ea typeface="新細明體"/>
                        </a:rPr>
                        <a:t>多益英語測驗（</a:t>
                      </a:r>
                      <a:r>
                        <a:rPr kumimoji="0" lang="en-US" altLang="zh-TW" sz="1400" b="1" i="0" u="none" strike="noStrike" cap="none" normalizeH="0" baseline="0" dirty="0">
                          <a:ln>
                            <a:noFill/>
                          </a:ln>
                          <a:solidFill>
                            <a:srgbClr val="000000"/>
                          </a:solidFill>
                          <a:effectLst/>
                          <a:latin typeface="Calibri"/>
                          <a:ea typeface="新細明體"/>
                        </a:rPr>
                        <a:t>TOEIC</a:t>
                      </a:r>
                      <a:r>
                        <a:rPr kumimoji="0" lang="zh-TW" altLang="en-US" sz="1400" b="1" i="0" u="none" strike="noStrike" cap="none" normalizeH="0" baseline="0">
                          <a:ln>
                            <a:noFill/>
                          </a:ln>
                          <a:solidFill>
                            <a:srgbClr val="000000"/>
                          </a:solidFill>
                          <a:effectLst/>
                          <a:latin typeface="Calibri"/>
                          <a:ea typeface="新細明體"/>
                        </a:rPr>
                        <a:t>）</a:t>
                      </a:r>
                      <a:r>
                        <a:rPr kumimoji="0" lang="en-US" altLang="zh-TW" sz="1400" b="1" i="0" u="none" strike="noStrike" cap="none" normalizeH="0" baseline="0" dirty="0">
                          <a:ln>
                            <a:noFill/>
                          </a:ln>
                          <a:solidFill>
                            <a:srgbClr val="000000"/>
                          </a:solidFill>
                          <a:effectLst/>
                          <a:latin typeface="Calibri"/>
                          <a:ea typeface="新細明體"/>
                        </a:rPr>
                        <a:t>/</a:t>
                      </a:r>
                    </a:p>
                    <a:p>
                      <a:pPr marL="0" marR="0" lvl="0" indent="0" algn="ctr" defTabSz="914400" rtl="0" eaLnBrk="1" fontAlgn="base" latinLnBrk="0" hangingPunct="1">
                        <a:lnSpc>
                          <a:spcPts val="1500"/>
                        </a:lnSpc>
                        <a:spcBef>
                          <a:spcPct val="0"/>
                        </a:spcBef>
                        <a:spcAft>
                          <a:spcPct val="0"/>
                        </a:spcAft>
                        <a:buClrTx/>
                        <a:buSzTx/>
                        <a:buFontTx/>
                        <a:buNone/>
                        <a:tabLst/>
                      </a:pPr>
                      <a:r>
                        <a:rPr kumimoji="0" lang="zh-TW" altLang="en-US" sz="1400" b="1" i="0" u="none" strike="noStrike" cap="none" normalizeH="0" baseline="0">
                          <a:ln>
                            <a:noFill/>
                          </a:ln>
                          <a:solidFill>
                            <a:srgbClr val="000000"/>
                          </a:solidFill>
                          <a:effectLst/>
                          <a:latin typeface="Calibri"/>
                          <a:ea typeface="新細明體"/>
                        </a:rPr>
                        <a:t>（聽力</a:t>
                      </a:r>
                      <a:r>
                        <a:rPr kumimoji="0" lang="en-US" altLang="zh-TW" sz="1400" b="1" i="0" u="none" strike="noStrike" cap="none" normalizeH="0" baseline="0" dirty="0">
                          <a:ln>
                            <a:noFill/>
                          </a:ln>
                          <a:solidFill>
                            <a:srgbClr val="000000"/>
                          </a:solidFill>
                          <a:effectLst/>
                          <a:latin typeface="Calibri"/>
                          <a:ea typeface="新細明體"/>
                        </a:rPr>
                        <a:t>/</a:t>
                      </a:r>
                      <a:r>
                        <a:rPr kumimoji="0" lang="zh-TW" altLang="en-US" sz="1400" b="1" i="0" u="none" strike="noStrike" cap="none" normalizeH="0" baseline="0">
                          <a:ln>
                            <a:noFill/>
                          </a:ln>
                          <a:solidFill>
                            <a:srgbClr val="000000"/>
                          </a:solidFill>
                          <a:effectLst/>
                          <a:latin typeface="Calibri"/>
                          <a:ea typeface="新細明體"/>
                        </a:rPr>
                        <a:t>閱讀）</a:t>
                      </a:r>
                    </a:p>
                  </a:txBody>
                  <a:tcPr marL="23707" marR="2370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ADA"/>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400" b="1" i="0" u="none" strike="noStrike" cap="none" normalizeH="0" baseline="0">
                          <a:ln>
                            <a:noFill/>
                          </a:ln>
                          <a:solidFill>
                            <a:srgbClr val="000000"/>
                          </a:solidFill>
                          <a:effectLst/>
                          <a:latin typeface="Calibri" panose="020F0502020204030204" pitchFamily="34" charset="0"/>
                          <a:ea typeface="新細明體" panose="02020500000000000000" pitchFamily="18" charset="-120"/>
                        </a:rPr>
                        <a:t>積分</a:t>
                      </a:r>
                      <a:endParaRPr kumimoji="0" lang="zh-TW" altLang="en-US" sz="1400" b="1" i="0" u="none" strike="noStrike" cap="none" normalizeH="0" baseline="0">
                        <a:ln>
                          <a:noFill/>
                        </a:ln>
                        <a:solidFill>
                          <a:srgbClr val="000000"/>
                        </a:solidFill>
                        <a:effectLst/>
                        <a:latin typeface="Times New Roman" panose="02020603050405020304" pitchFamily="18" charset="0"/>
                        <a:ea typeface="新細明體" panose="02020500000000000000" pitchFamily="18" charset="-120"/>
                      </a:endParaRPr>
                    </a:p>
                  </a:txBody>
                  <a:tcPr marL="23707" marR="2370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ADA"/>
                    </a:solidFill>
                  </a:tcPr>
                </a:tc>
                <a:extLst>
                  <a:ext uri="{0D108BD9-81ED-4DB2-BD59-A6C34878D82A}">
                    <a16:rowId xmlns:a16="http://schemas.microsoft.com/office/drawing/2014/main" val="3952416131"/>
                  </a:ext>
                </a:extLst>
              </a:tr>
              <a:tr h="339725">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400" b="0" i="0" u="none" strike="noStrike" cap="none" normalizeH="0" baseline="0">
                          <a:ln>
                            <a:noFill/>
                          </a:ln>
                          <a:solidFill>
                            <a:srgbClr val="000000"/>
                          </a:solidFill>
                          <a:effectLst/>
                          <a:latin typeface="Calibri"/>
                          <a:ea typeface="新細明體"/>
                        </a:rPr>
                        <a:t>中級初試</a:t>
                      </a:r>
                      <a:r>
                        <a:rPr kumimoji="0" lang="en-US" altLang="zh-TW" sz="1400" b="0" i="0" u="none" strike="noStrike" cap="none" normalizeH="0" baseline="0" dirty="0">
                          <a:ln>
                            <a:noFill/>
                          </a:ln>
                          <a:solidFill>
                            <a:srgbClr val="000000"/>
                          </a:solidFill>
                          <a:effectLst/>
                          <a:latin typeface="Calibri"/>
                          <a:ea typeface="新細明體"/>
                        </a:rPr>
                        <a:t>(</a:t>
                      </a:r>
                      <a:r>
                        <a:rPr kumimoji="0" lang="zh-TW" altLang="en-US" sz="1400" b="0" i="0" u="none" strike="noStrike" cap="none" normalizeH="0" baseline="0">
                          <a:ln>
                            <a:noFill/>
                          </a:ln>
                          <a:solidFill>
                            <a:srgbClr val="000000"/>
                          </a:solidFill>
                          <a:effectLst/>
                          <a:latin typeface="Calibri"/>
                          <a:ea typeface="新細明體"/>
                        </a:rPr>
                        <a:t>含以上</a:t>
                      </a:r>
                      <a:r>
                        <a:rPr kumimoji="0" lang="en-US" altLang="zh-TW" sz="1400" b="0" i="0" u="none" strike="noStrike" cap="none" normalizeH="0" baseline="0" dirty="0">
                          <a:ln>
                            <a:noFill/>
                          </a:ln>
                          <a:solidFill>
                            <a:srgbClr val="000000"/>
                          </a:solidFill>
                          <a:effectLst/>
                          <a:latin typeface="Calibri"/>
                          <a:ea typeface="新細明體"/>
                        </a:rPr>
                        <a:t>)</a:t>
                      </a:r>
                      <a:r>
                        <a:rPr kumimoji="0" lang="zh-TW" altLang="en-US" sz="1400" b="0" i="0" u="none" strike="noStrike" cap="none" normalizeH="0" baseline="0">
                          <a:ln>
                            <a:noFill/>
                          </a:ln>
                          <a:solidFill>
                            <a:srgbClr val="000000"/>
                          </a:solidFill>
                          <a:effectLst/>
                          <a:latin typeface="Calibri"/>
                          <a:ea typeface="新細明體"/>
                        </a:rPr>
                        <a:t>及格</a:t>
                      </a:r>
                    </a:p>
                  </a:txBody>
                  <a:tcPr marL="23707" marR="2370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ADA"/>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400" b="0" i="0" u="none" strike="noStrike" cap="none" normalizeH="0" baseline="0">
                          <a:ln>
                            <a:noFill/>
                          </a:ln>
                          <a:solidFill>
                            <a:srgbClr val="0000FF"/>
                          </a:solidFill>
                          <a:effectLst/>
                          <a:latin typeface="Calibri"/>
                          <a:ea typeface="新細明體"/>
                        </a:rPr>
                        <a:t>總分</a:t>
                      </a:r>
                      <a:r>
                        <a:rPr kumimoji="0" lang="en-US" altLang="zh-TW" sz="1400" b="0" i="0" u="none" strike="noStrike" cap="none" normalizeH="0" baseline="0" dirty="0">
                          <a:ln>
                            <a:noFill/>
                          </a:ln>
                          <a:solidFill>
                            <a:srgbClr val="0000FF"/>
                          </a:solidFill>
                          <a:effectLst/>
                          <a:latin typeface="Calibri"/>
                          <a:ea typeface="新細明體"/>
                        </a:rPr>
                        <a:t>550</a:t>
                      </a:r>
                      <a:r>
                        <a:rPr kumimoji="0" lang="zh-TW" altLang="en-US" sz="1400" b="0" i="0" u="none" strike="noStrike" cap="none" normalizeH="0" baseline="0">
                          <a:ln>
                            <a:noFill/>
                          </a:ln>
                          <a:solidFill>
                            <a:srgbClr val="0000FF"/>
                          </a:solidFill>
                          <a:effectLst/>
                          <a:latin typeface="Calibri"/>
                          <a:ea typeface="新細明體"/>
                        </a:rPr>
                        <a:t>以上</a:t>
                      </a:r>
                    </a:p>
                  </a:txBody>
                  <a:tcPr marL="23707" marR="2370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ADA"/>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cap="none" normalizeH="0" baseline="0" dirty="0">
                          <a:ln>
                            <a:noFill/>
                          </a:ln>
                          <a:solidFill>
                            <a:srgbClr val="0000FF"/>
                          </a:solidFill>
                          <a:effectLst/>
                          <a:latin typeface="Calibri"/>
                          <a:ea typeface="新細明體"/>
                        </a:rPr>
                        <a:t>5</a:t>
                      </a:r>
                      <a:endParaRPr kumimoji="0" lang="zh-TW" altLang="zh-TW" sz="1400" b="0" i="0" u="none" strike="noStrike" cap="none" normalizeH="0" baseline="0" dirty="0">
                        <a:ln>
                          <a:noFill/>
                        </a:ln>
                        <a:solidFill>
                          <a:srgbClr val="0000FF"/>
                        </a:solidFill>
                        <a:effectLst/>
                        <a:latin typeface="Calibri"/>
                        <a:ea typeface="新細明體"/>
                      </a:endParaRPr>
                    </a:p>
                  </a:txBody>
                  <a:tcPr marL="23707" marR="2370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ADA"/>
                    </a:solidFill>
                  </a:tcPr>
                </a:tc>
                <a:extLst>
                  <a:ext uri="{0D108BD9-81ED-4DB2-BD59-A6C34878D82A}">
                    <a16:rowId xmlns:a16="http://schemas.microsoft.com/office/drawing/2014/main" val="1457301886"/>
                  </a:ext>
                </a:extLst>
              </a:tr>
              <a:tr h="338138">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400" b="0" i="0" u="none" strike="noStrike" cap="none" normalizeH="0" baseline="0">
                          <a:ln>
                            <a:noFill/>
                          </a:ln>
                          <a:solidFill>
                            <a:srgbClr val="000000"/>
                          </a:solidFill>
                          <a:effectLst/>
                          <a:latin typeface="Calibri" panose="020F0502020204030204" pitchFamily="34" charset="0"/>
                          <a:ea typeface="新細明體" panose="02020500000000000000" pitchFamily="18" charset="-120"/>
                        </a:rPr>
                        <a:t>初級複試及格</a:t>
                      </a:r>
                      <a:endParaRPr kumimoji="0" lang="zh-TW" altLang="en-US" sz="1400" b="0" i="0" u="none" strike="noStrike" cap="none" normalizeH="0" baseline="0">
                        <a:ln>
                          <a:noFill/>
                        </a:ln>
                        <a:solidFill>
                          <a:srgbClr val="000000"/>
                        </a:solidFill>
                        <a:effectLst/>
                        <a:latin typeface="Times New Roman" panose="02020603050405020304" pitchFamily="18" charset="0"/>
                        <a:ea typeface="新細明體" panose="02020500000000000000" pitchFamily="18" charset="-120"/>
                      </a:endParaRPr>
                    </a:p>
                  </a:txBody>
                  <a:tcPr marL="23707" marR="2370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ADA"/>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400" b="0" i="0" u="none" strike="noStrike" cap="none" normalizeH="0" baseline="0">
                          <a:ln>
                            <a:noFill/>
                          </a:ln>
                          <a:solidFill>
                            <a:srgbClr val="0000FF"/>
                          </a:solidFill>
                          <a:effectLst/>
                          <a:latin typeface="Calibri"/>
                          <a:ea typeface="新細明體"/>
                        </a:rPr>
                        <a:t>總分</a:t>
                      </a:r>
                      <a:r>
                        <a:rPr kumimoji="0" lang="en-US" altLang="zh-TW" sz="1400" b="0" i="0" u="none" strike="noStrike" cap="none" normalizeH="0" baseline="0" dirty="0">
                          <a:ln>
                            <a:noFill/>
                          </a:ln>
                          <a:solidFill>
                            <a:srgbClr val="0000FF"/>
                          </a:solidFill>
                          <a:effectLst/>
                          <a:latin typeface="Calibri"/>
                          <a:ea typeface="新細明體"/>
                        </a:rPr>
                        <a:t>225</a:t>
                      </a:r>
                      <a:r>
                        <a:rPr kumimoji="0" lang="zh-TW" altLang="en-US" sz="1400" b="0" i="0" u="none" strike="noStrike" cap="none" normalizeH="0" baseline="0">
                          <a:ln>
                            <a:noFill/>
                          </a:ln>
                          <a:solidFill>
                            <a:srgbClr val="0000FF"/>
                          </a:solidFill>
                          <a:effectLst/>
                          <a:latin typeface="Calibri"/>
                          <a:ea typeface="新細明體"/>
                        </a:rPr>
                        <a:t>以上</a:t>
                      </a:r>
                    </a:p>
                  </a:txBody>
                  <a:tcPr marL="23707" marR="2370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ADA"/>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cap="none" normalizeH="0" baseline="0" dirty="0">
                          <a:ln>
                            <a:noFill/>
                          </a:ln>
                          <a:solidFill>
                            <a:srgbClr val="0000FF"/>
                          </a:solidFill>
                          <a:effectLst/>
                          <a:latin typeface="Calibri"/>
                          <a:ea typeface="新細明體"/>
                        </a:rPr>
                        <a:t>4</a:t>
                      </a:r>
                      <a:endParaRPr kumimoji="0" lang="zh-TW" altLang="zh-TW" sz="1400" b="0" i="0" u="none" strike="noStrike" cap="none" normalizeH="0" baseline="0" dirty="0">
                        <a:ln>
                          <a:noFill/>
                        </a:ln>
                        <a:solidFill>
                          <a:srgbClr val="0000FF"/>
                        </a:solidFill>
                        <a:effectLst/>
                        <a:latin typeface="Calibri"/>
                        <a:ea typeface="新細明體"/>
                      </a:endParaRPr>
                    </a:p>
                  </a:txBody>
                  <a:tcPr marL="23707" marR="2370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ADA"/>
                    </a:solidFill>
                  </a:tcPr>
                </a:tc>
                <a:extLst>
                  <a:ext uri="{0D108BD9-81ED-4DB2-BD59-A6C34878D82A}">
                    <a16:rowId xmlns:a16="http://schemas.microsoft.com/office/drawing/2014/main" val="4169823742"/>
                  </a:ext>
                </a:extLst>
              </a:tr>
              <a:tr h="339725">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400" b="0" i="0" u="none" strike="noStrike" cap="none" normalizeH="0" baseline="0">
                          <a:ln>
                            <a:noFill/>
                          </a:ln>
                          <a:solidFill>
                            <a:srgbClr val="000000"/>
                          </a:solidFill>
                          <a:effectLst/>
                          <a:latin typeface="Calibri" panose="020F0502020204030204" pitchFamily="34" charset="0"/>
                          <a:ea typeface="新細明體" panose="02020500000000000000" pitchFamily="18" charset="-120"/>
                        </a:rPr>
                        <a:t>初級初試及格</a:t>
                      </a:r>
                      <a:endParaRPr kumimoji="0" lang="zh-TW" altLang="en-US" sz="1400" b="0" i="0" u="none" strike="noStrike" cap="none" normalizeH="0" baseline="0">
                        <a:ln>
                          <a:noFill/>
                        </a:ln>
                        <a:solidFill>
                          <a:srgbClr val="000000"/>
                        </a:solidFill>
                        <a:effectLst/>
                        <a:latin typeface="Times New Roman" panose="02020603050405020304" pitchFamily="18" charset="0"/>
                        <a:ea typeface="新細明體" panose="02020500000000000000" pitchFamily="18" charset="-120"/>
                      </a:endParaRPr>
                    </a:p>
                  </a:txBody>
                  <a:tcPr marL="23707" marR="2370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ADA"/>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400" b="0" i="0" u="none" strike="noStrike" cap="none" normalizeH="0" baseline="0">
                          <a:ln>
                            <a:noFill/>
                          </a:ln>
                          <a:solidFill>
                            <a:srgbClr val="0000FF"/>
                          </a:solidFill>
                          <a:effectLst/>
                          <a:latin typeface="Calibri"/>
                          <a:ea typeface="新細明體"/>
                        </a:rPr>
                        <a:t>總分</a:t>
                      </a:r>
                      <a:r>
                        <a:rPr kumimoji="0" lang="en-US" altLang="zh-TW" sz="1400" b="0" i="0" u="none" strike="noStrike" cap="none" normalizeH="0" baseline="0" dirty="0">
                          <a:ln>
                            <a:noFill/>
                          </a:ln>
                          <a:solidFill>
                            <a:srgbClr val="0000FF"/>
                          </a:solidFill>
                          <a:effectLst/>
                          <a:latin typeface="Calibri"/>
                          <a:ea typeface="新細明體"/>
                        </a:rPr>
                        <a:t>120</a:t>
                      </a:r>
                      <a:r>
                        <a:rPr kumimoji="0" lang="zh-TW" altLang="en-US" sz="1400" b="0" i="0" u="none" strike="noStrike" cap="none" normalizeH="0" baseline="0">
                          <a:ln>
                            <a:noFill/>
                          </a:ln>
                          <a:solidFill>
                            <a:srgbClr val="0000FF"/>
                          </a:solidFill>
                          <a:effectLst/>
                          <a:latin typeface="Calibri"/>
                          <a:ea typeface="新細明體"/>
                        </a:rPr>
                        <a:t>以上</a:t>
                      </a:r>
                    </a:p>
                  </a:txBody>
                  <a:tcPr marL="23707" marR="2370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ADA"/>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cap="none" normalizeH="0" baseline="0" dirty="0">
                          <a:ln>
                            <a:noFill/>
                          </a:ln>
                          <a:solidFill>
                            <a:srgbClr val="0000FF"/>
                          </a:solidFill>
                          <a:effectLst/>
                          <a:latin typeface="Calibri"/>
                          <a:ea typeface="新細明體"/>
                        </a:rPr>
                        <a:t>3</a:t>
                      </a:r>
                      <a:endParaRPr kumimoji="0" lang="zh-TW" altLang="zh-TW" sz="1400" b="0" i="0" u="none" strike="noStrike" cap="none" normalizeH="0" baseline="0" dirty="0">
                        <a:ln>
                          <a:noFill/>
                        </a:ln>
                        <a:solidFill>
                          <a:srgbClr val="0000FF"/>
                        </a:solidFill>
                        <a:effectLst/>
                        <a:latin typeface="Calibri"/>
                        <a:ea typeface="新細明體"/>
                      </a:endParaRPr>
                    </a:p>
                  </a:txBody>
                  <a:tcPr marL="23707" marR="2370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ADA"/>
                    </a:solidFill>
                  </a:tcPr>
                </a:tc>
                <a:extLst>
                  <a:ext uri="{0D108BD9-81ED-4DB2-BD59-A6C34878D82A}">
                    <a16:rowId xmlns:a16="http://schemas.microsoft.com/office/drawing/2014/main" val="3636827341"/>
                  </a:ext>
                </a:extLst>
              </a:tr>
            </a:tbl>
          </a:graphicData>
        </a:graphic>
      </p:graphicFrame>
      <p:graphicFrame>
        <p:nvGraphicFramePr>
          <p:cNvPr id="15" name="表格 14">
            <a:extLst>
              <a:ext uri="{FF2B5EF4-FFF2-40B4-BE49-F238E27FC236}">
                <a16:creationId xmlns:a16="http://schemas.microsoft.com/office/drawing/2014/main" id="{187A5B6F-130C-87CD-EFF7-C454DD0E4381}"/>
              </a:ext>
            </a:extLst>
          </p:cNvPr>
          <p:cNvGraphicFramePr>
            <a:graphicFrameLocks noGrp="1"/>
          </p:cNvGraphicFramePr>
          <p:nvPr>
            <p:extLst>
              <p:ext uri="{D42A27DB-BD31-4B8C-83A1-F6EECF244321}">
                <p14:modId xmlns:p14="http://schemas.microsoft.com/office/powerpoint/2010/main" val="4151919105"/>
              </p:ext>
            </p:extLst>
          </p:nvPr>
        </p:nvGraphicFramePr>
        <p:xfrm>
          <a:off x="1295402" y="5157791"/>
          <a:ext cx="4127500" cy="1152527"/>
        </p:xfrm>
        <a:graphic>
          <a:graphicData uri="http://schemas.openxmlformats.org/drawingml/2006/table">
            <a:tbl>
              <a:tblPr/>
              <a:tblGrid>
                <a:gridCol w="3282951">
                  <a:extLst>
                    <a:ext uri="{9D8B030D-6E8A-4147-A177-3AD203B41FA5}">
                      <a16:colId xmlns:a16="http://schemas.microsoft.com/office/drawing/2014/main" val="2288847643"/>
                    </a:ext>
                  </a:extLst>
                </a:gridCol>
                <a:gridCol w="844549">
                  <a:extLst>
                    <a:ext uri="{9D8B030D-6E8A-4147-A177-3AD203B41FA5}">
                      <a16:colId xmlns:a16="http://schemas.microsoft.com/office/drawing/2014/main" val="3562505189"/>
                    </a:ext>
                  </a:extLst>
                </a:gridCol>
              </a:tblGrid>
              <a:tr h="371475">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300"/>
                        </a:lnSpc>
                        <a:spcBef>
                          <a:spcPts val="100"/>
                        </a:spcBef>
                        <a:spcAft>
                          <a:spcPts val="100"/>
                        </a:spcAft>
                        <a:buClrTx/>
                        <a:buSzTx/>
                        <a:buFontTx/>
                        <a:buNone/>
                        <a:tabLst/>
                      </a:pPr>
                      <a:r>
                        <a:rPr kumimoji="0" lang="zh-TW" altLang="zh-TW" sz="1400" b="1" i="0" u="none" strike="noStrike" cap="none" normalizeH="0" baseline="0">
                          <a:ln>
                            <a:noFill/>
                          </a:ln>
                          <a:solidFill>
                            <a:srgbClr val="000000"/>
                          </a:solidFill>
                          <a:effectLst/>
                          <a:latin typeface="Calibri" panose="020F0502020204030204" pitchFamily="34" charset="0"/>
                          <a:ea typeface="新細明體" panose="02020500000000000000" pitchFamily="18" charset="-120"/>
                        </a:rPr>
                        <a:t>『</a:t>
                      </a:r>
                      <a:r>
                        <a:rPr kumimoji="0" lang="zh-TW" altLang="en-US" sz="1400" b="1" i="0" u="none" strike="noStrike" cap="none" normalizeH="0" baseline="0">
                          <a:ln>
                            <a:noFill/>
                          </a:ln>
                          <a:solidFill>
                            <a:srgbClr val="000000"/>
                          </a:solidFill>
                          <a:effectLst/>
                          <a:latin typeface="Calibri" panose="020F0502020204030204" pitchFamily="34" charset="0"/>
                          <a:ea typeface="新細明體" panose="02020500000000000000" pitchFamily="18" charset="-120"/>
                        </a:rPr>
                        <a:t>醫護職群</a:t>
                      </a:r>
                      <a:r>
                        <a:rPr kumimoji="0" lang="zh-TW" altLang="zh-TW" sz="1400" b="1" i="0" u="none" strike="noStrike" cap="none" normalizeH="0" baseline="0">
                          <a:ln>
                            <a:noFill/>
                          </a:ln>
                          <a:solidFill>
                            <a:srgbClr val="000000"/>
                          </a:solidFill>
                          <a:effectLst/>
                          <a:latin typeface="Calibri" panose="020F0502020204030204" pitchFamily="34" charset="0"/>
                          <a:ea typeface="新細明體" panose="02020500000000000000" pitchFamily="18" charset="-120"/>
                        </a:rPr>
                        <a:t>』</a:t>
                      </a:r>
                      <a:r>
                        <a:rPr kumimoji="0" lang="zh-TW" altLang="en-US" sz="1400" b="1" i="0" u="none" strike="noStrike" cap="none" normalizeH="0" baseline="0">
                          <a:ln>
                            <a:noFill/>
                          </a:ln>
                          <a:solidFill>
                            <a:srgbClr val="000000"/>
                          </a:solidFill>
                          <a:effectLst/>
                          <a:latin typeface="Calibri" panose="020F0502020204030204" pitchFamily="34" charset="0"/>
                          <a:ea typeface="新細明體" panose="02020500000000000000" pitchFamily="18" charset="-120"/>
                        </a:rPr>
                        <a:t>技藝教育課程</a:t>
                      </a:r>
                    </a:p>
                    <a:p>
                      <a:pPr marL="0" marR="0" lvl="0" indent="0" algn="ctr" rtl="0" eaLnBrk="1" fontAlgn="base" latinLnBrk="0" hangingPunct="1">
                        <a:lnSpc>
                          <a:spcPts val="1300"/>
                        </a:lnSpc>
                        <a:spcBef>
                          <a:spcPts val="100"/>
                        </a:spcBef>
                        <a:spcAft>
                          <a:spcPts val="100"/>
                        </a:spcAft>
                        <a:buClrTx/>
                        <a:buSzTx/>
                        <a:buFontTx/>
                        <a:buNone/>
                      </a:pPr>
                      <a:r>
                        <a:rPr kumimoji="0" lang="zh-TW" altLang="en-US" sz="1400" b="1" i="0" u="none" strike="noStrike" cap="none" normalizeH="0" baseline="0">
                          <a:ln>
                            <a:noFill/>
                          </a:ln>
                          <a:solidFill>
                            <a:srgbClr val="000000"/>
                          </a:solidFill>
                          <a:effectLst/>
                          <a:latin typeface="Times New Roman"/>
                          <a:ea typeface="新細明體"/>
                        </a:rPr>
                        <a:t>分數 </a:t>
                      </a:r>
                      <a:r>
                        <a:rPr kumimoji="0" lang="en-US" altLang="zh-TW" sz="1200" b="1" i="0" u="none" strike="noStrike" cap="none" normalizeH="0" baseline="0" dirty="0">
                          <a:ln>
                            <a:noFill/>
                          </a:ln>
                          <a:solidFill>
                            <a:srgbClr val="FF0066"/>
                          </a:solidFill>
                          <a:effectLst/>
                          <a:latin typeface="Times New Roman"/>
                          <a:ea typeface="新細明體"/>
                        </a:rPr>
                        <a:t>(</a:t>
                      </a:r>
                      <a:r>
                        <a:rPr kumimoji="0" lang="zh-TW" altLang="en-US" sz="1200" b="1" i="0" u="none" strike="noStrike" cap="none" normalizeH="0" baseline="0">
                          <a:ln>
                            <a:noFill/>
                          </a:ln>
                          <a:solidFill>
                            <a:srgbClr val="FF0066"/>
                          </a:solidFill>
                          <a:effectLst/>
                          <a:latin typeface="Times New Roman"/>
                          <a:ea typeface="新細明體"/>
                        </a:rPr>
                        <a:t>單一學期擇優</a:t>
                      </a:r>
                      <a:r>
                        <a:rPr kumimoji="0" lang="en-US" altLang="zh-TW" sz="1200" b="1" i="0" u="none" strike="noStrike" cap="none" normalizeH="0" baseline="0" dirty="0">
                          <a:ln>
                            <a:noFill/>
                          </a:ln>
                          <a:solidFill>
                            <a:srgbClr val="FF0066"/>
                          </a:solidFill>
                          <a:effectLst/>
                          <a:latin typeface="Times New Roman"/>
                          <a:ea typeface="新細明體"/>
                        </a:rPr>
                        <a:t>)</a:t>
                      </a:r>
                    </a:p>
                  </a:txBody>
                  <a:tcPr marL="23707" marR="2370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E4BD"/>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100"/>
                        </a:lnSpc>
                        <a:spcBef>
                          <a:spcPts val="100"/>
                        </a:spcBef>
                        <a:spcAft>
                          <a:spcPts val="100"/>
                        </a:spcAft>
                        <a:buClrTx/>
                        <a:buSzTx/>
                        <a:buFontTx/>
                        <a:buNone/>
                        <a:tabLst/>
                      </a:pPr>
                      <a:r>
                        <a:rPr kumimoji="0" lang="zh-TW" altLang="en-US" sz="1400" b="1" i="0" u="none" strike="noStrike" cap="none" normalizeH="0" baseline="0">
                          <a:ln>
                            <a:noFill/>
                          </a:ln>
                          <a:solidFill>
                            <a:srgbClr val="000000"/>
                          </a:solidFill>
                          <a:effectLst/>
                          <a:latin typeface="Calibri" panose="020F0502020204030204" pitchFamily="34" charset="0"/>
                          <a:ea typeface="新細明體" panose="02020500000000000000" pitchFamily="18" charset="-120"/>
                        </a:rPr>
                        <a:t>積分</a:t>
                      </a:r>
                      <a:endParaRPr kumimoji="0" lang="zh-TW" altLang="en-US" sz="1400" b="1" i="0" u="none" strike="noStrike" cap="none" normalizeH="0" baseline="0">
                        <a:ln>
                          <a:noFill/>
                        </a:ln>
                        <a:solidFill>
                          <a:srgbClr val="000000"/>
                        </a:solidFill>
                        <a:effectLst/>
                        <a:latin typeface="Times New Roman" panose="02020603050405020304" pitchFamily="18" charset="0"/>
                        <a:ea typeface="新細明體" panose="02020500000000000000" pitchFamily="18" charset="-120"/>
                      </a:endParaRPr>
                    </a:p>
                  </a:txBody>
                  <a:tcPr marL="23707" marR="2370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E4BD"/>
                    </a:solidFill>
                  </a:tcPr>
                </a:tc>
                <a:extLst>
                  <a:ext uri="{0D108BD9-81ED-4DB2-BD59-A6C34878D82A}">
                    <a16:rowId xmlns:a16="http://schemas.microsoft.com/office/drawing/2014/main" val="2764106007"/>
                  </a:ext>
                </a:extLst>
              </a:tr>
              <a:tr h="195263">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100"/>
                        </a:lnSpc>
                        <a:spcBef>
                          <a:spcPts val="100"/>
                        </a:spcBef>
                        <a:spcAft>
                          <a:spcPts val="100"/>
                        </a:spcAft>
                        <a:buClrTx/>
                        <a:buSzTx/>
                        <a:buFontTx/>
                        <a:buNone/>
                        <a:tabLst/>
                      </a:pPr>
                      <a:r>
                        <a:rPr kumimoji="0" lang="en-US" altLang="zh-TW" sz="1400" b="0" i="0" u="none" strike="noStrike" cap="none" normalizeH="0" baseline="0" dirty="0">
                          <a:ln>
                            <a:noFill/>
                          </a:ln>
                          <a:solidFill>
                            <a:srgbClr val="0000FF"/>
                          </a:solidFill>
                          <a:effectLst/>
                          <a:latin typeface="Calibri"/>
                          <a:ea typeface="新細明體"/>
                        </a:rPr>
                        <a:t>90</a:t>
                      </a:r>
                      <a:r>
                        <a:rPr kumimoji="0" lang="zh-TW" altLang="en-US" sz="1400" b="0" i="0" u="none" strike="noStrike" cap="none" normalizeH="0" baseline="0">
                          <a:ln>
                            <a:noFill/>
                          </a:ln>
                          <a:solidFill>
                            <a:srgbClr val="0000FF"/>
                          </a:solidFill>
                          <a:effectLst/>
                          <a:latin typeface="Calibri"/>
                          <a:ea typeface="新細明體"/>
                        </a:rPr>
                        <a:t>分</a:t>
                      </a:r>
                      <a:r>
                        <a:rPr kumimoji="0" lang="en-US" altLang="zh-TW" sz="1400" b="0" i="0" u="none" strike="noStrike" cap="none" normalizeH="0" baseline="0" dirty="0">
                          <a:ln>
                            <a:noFill/>
                          </a:ln>
                          <a:solidFill>
                            <a:srgbClr val="0000FF"/>
                          </a:solidFill>
                          <a:effectLst/>
                          <a:latin typeface="Calibri"/>
                          <a:ea typeface="新細明體"/>
                        </a:rPr>
                        <a:t>(</a:t>
                      </a:r>
                      <a:r>
                        <a:rPr kumimoji="0" lang="zh-TW" altLang="en-US" sz="1400" b="0" i="0" u="none" strike="noStrike" cap="none" normalizeH="0" baseline="0">
                          <a:ln>
                            <a:noFill/>
                          </a:ln>
                          <a:solidFill>
                            <a:srgbClr val="0000FF"/>
                          </a:solidFill>
                          <a:effectLst/>
                          <a:latin typeface="Calibri"/>
                          <a:ea typeface="新細明體"/>
                        </a:rPr>
                        <a:t>含</a:t>
                      </a:r>
                      <a:r>
                        <a:rPr kumimoji="0" lang="en-US" altLang="zh-TW" sz="1400" b="0" i="0" u="none" strike="noStrike" cap="none" normalizeH="0" baseline="0" dirty="0">
                          <a:ln>
                            <a:noFill/>
                          </a:ln>
                          <a:solidFill>
                            <a:srgbClr val="0000FF"/>
                          </a:solidFill>
                          <a:effectLst/>
                          <a:latin typeface="Calibri"/>
                          <a:ea typeface="新細明體"/>
                        </a:rPr>
                        <a:t>)</a:t>
                      </a:r>
                      <a:r>
                        <a:rPr kumimoji="0" lang="zh-TW" altLang="en-US" sz="1400" b="0" i="0" u="none" strike="noStrike" cap="none" normalizeH="0" baseline="0">
                          <a:ln>
                            <a:noFill/>
                          </a:ln>
                          <a:solidFill>
                            <a:srgbClr val="0000FF"/>
                          </a:solidFill>
                          <a:effectLst/>
                          <a:latin typeface="Calibri"/>
                          <a:ea typeface="新細明體"/>
                        </a:rPr>
                        <a:t>以上</a:t>
                      </a:r>
                    </a:p>
                  </a:txBody>
                  <a:tcPr marL="23707" marR="2370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E4BD"/>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100"/>
                        </a:lnSpc>
                        <a:spcBef>
                          <a:spcPts val="100"/>
                        </a:spcBef>
                        <a:spcAft>
                          <a:spcPts val="100"/>
                        </a:spcAft>
                        <a:buClrTx/>
                        <a:buSzTx/>
                        <a:buFontTx/>
                        <a:buNone/>
                        <a:tabLst/>
                      </a:pPr>
                      <a:r>
                        <a:rPr kumimoji="0" lang="en-US" altLang="zh-TW" sz="1400" b="0" i="0" u="none" strike="noStrike" cap="none" normalizeH="0" baseline="0" dirty="0">
                          <a:ln>
                            <a:noFill/>
                          </a:ln>
                          <a:solidFill>
                            <a:srgbClr val="0000FF"/>
                          </a:solidFill>
                          <a:effectLst/>
                          <a:latin typeface="Calibri"/>
                          <a:ea typeface="新細明體"/>
                        </a:rPr>
                        <a:t>5</a:t>
                      </a:r>
                      <a:endParaRPr kumimoji="0" lang="zh-TW" altLang="zh-TW" sz="1400" b="0" i="0" u="none" strike="noStrike" cap="none" normalizeH="0" baseline="0" dirty="0">
                        <a:ln>
                          <a:noFill/>
                        </a:ln>
                        <a:solidFill>
                          <a:srgbClr val="0000FF"/>
                        </a:solidFill>
                        <a:effectLst/>
                        <a:latin typeface="Calibri"/>
                        <a:ea typeface="新細明體"/>
                      </a:endParaRPr>
                    </a:p>
                  </a:txBody>
                  <a:tcPr marL="23707" marR="2370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E4BD"/>
                    </a:solidFill>
                  </a:tcPr>
                </a:tc>
                <a:extLst>
                  <a:ext uri="{0D108BD9-81ED-4DB2-BD59-A6C34878D82A}">
                    <a16:rowId xmlns:a16="http://schemas.microsoft.com/office/drawing/2014/main" val="3054217082"/>
                  </a:ext>
                </a:extLst>
              </a:tr>
              <a:tr h="195263">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100"/>
                        </a:lnSpc>
                        <a:spcBef>
                          <a:spcPts val="100"/>
                        </a:spcBef>
                        <a:spcAft>
                          <a:spcPts val="100"/>
                        </a:spcAft>
                        <a:buClrTx/>
                        <a:buSzTx/>
                        <a:buFontTx/>
                        <a:buNone/>
                        <a:tabLst/>
                      </a:pPr>
                      <a:r>
                        <a:rPr kumimoji="0" lang="en-US" altLang="zh-TW" sz="1400" b="0" i="0" u="none" strike="noStrike" cap="none" normalizeH="0" baseline="0" dirty="0">
                          <a:ln>
                            <a:noFill/>
                          </a:ln>
                          <a:solidFill>
                            <a:srgbClr val="0000FF"/>
                          </a:solidFill>
                          <a:effectLst/>
                          <a:latin typeface="Calibri"/>
                          <a:ea typeface="新細明體"/>
                        </a:rPr>
                        <a:t>80</a:t>
                      </a:r>
                      <a:r>
                        <a:rPr kumimoji="0" lang="zh-TW" altLang="en-US" sz="1400" b="0" i="0" u="none" strike="noStrike" cap="none" normalizeH="0" baseline="0">
                          <a:ln>
                            <a:noFill/>
                          </a:ln>
                          <a:solidFill>
                            <a:srgbClr val="0000FF"/>
                          </a:solidFill>
                          <a:effectLst/>
                          <a:latin typeface="Calibri"/>
                          <a:ea typeface="新細明體"/>
                        </a:rPr>
                        <a:t>分</a:t>
                      </a:r>
                      <a:r>
                        <a:rPr kumimoji="0" lang="en-US" altLang="zh-TW" sz="1400" b="0" i="0" u="none" strike="noStrike" cap="none" normalizeH="0" baseline="0" dirty="0">
                          <a:ln>
                            <a:noFill/>
                          </a:ln>
                          <a:solidFill>
                            <a:srgbClr val="0000FF"/>
                          </a:solidFill>
                          <a:effectLst/>
                          <a:latin typeface="Calibri"/>
                          <a:ea typeface="新細明體"/>
                        </a:rPr>
                        <a:t>(</a:t>
                      </a:r>
                      <a:r>
                        <a:rPr kumimoji="0" lang="zh-TW" altLang="en-US" sz="1400" b="0" i="0" u="none" strike="noStrike" cap="none" normalizeH="0" baseline="0">
                          <a:ln>
                            <a:noFill/>
                          </a:ln>
                          <a:solidFill>
                            <a:srgbClr val="0000FF"/>
                          </a:solidFill>
                          <a:effectLst/>
                          <a:latin typeface="Calibri"/>
                          <a:ea typeface="新細明體"/>
                        </a:rPr>
                        <a:t>含</a:t>
                      </a:r>
                      <a:r>
                        <a:rPr kumimoji="0" lang="en-US" altLang="zh-TW" sz="1400" b="0" i="0" u="none" strike="noStrike" cap="none" normalizeH="0" baseline="0" dirty="0">
                          <a:ln>
                            <a:noFill/>
                          </a:ln>
                          <a:solidFill>
                            <a:srgbClr val="0000FF"/>
                          </a:solidFill>
                          <a:effectLst/>
                          <a:latin typeface="Calibri"/>
                          <a:ea typeface="新細明體"/>
                        </a:rPr>
                        <a:t>) ~ 90</a:t>
                      </a:r>
                      <a:r>
                        <a:rPr kumimoji="0" lang="zh-TW" altLang="en-US" sz="1400" b="0" i="0" u="none" strike="noStrike" cap="none" normalizeH="0" baseline="0">
                          <a:ln>
                            <a:noFill/>
                          </a:ln>
                          <a:solidFill>
                            <a:srgbClr val="0000FF"/>
                          </a:solidFill>
                          <a:effectLst/>
                          <a:latin typeface="Calibri"/>
                          <a:ea typeface="新細明體"/>
                        </a:rPr>
                        <a:t>分</a:t>
                      </a:r>
                    </a:p>
                  </a:txBody>
                  <a:tcPr marL="23707" marR="2370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E4BD"/>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100"/>
                        </a:lnSpc>
                        <a:spcBef>
                          <a:spcPts val="100"/>
                        </a:spcBef>
                        <a:spcAft>
                          <a:spcPts val="100"/>
                        </a:spcAft>
                        <a:buClrTx/>
                        <a:buSzTx/>
                        <a:buFontTx/>
                        <a:buNone/>
                        <a:tabLst/>
                      </a:pPr>
                      <a:r>
                        <a:rPr kumimoji="0" lang="en-US" altLang="zh-TW" sz="1400" b="0" i="0" u="none" strike="noStrike" cap="none" normalizeH="0" baseline="0" dirty="0">
                          <a:ln>
                            <a:noFill/>
                          </a:ln>
                          <a:solidFill>
                            <a:srgbClr val="0000FF"/>
                          </a:solidFill>
                          <a:effectLst/>
                          <a:latin typeface="Calibri"/>
                          <a:ea typeface="新細明體"/>
                        </a:rPr>
                        <a:t>4</a:t>
                      </a:r>
                      <a:endParaRPr kumimoji="0" lang="zh-TW" altLang="zh-TW" sz="1400" b="0" i="0" u="none" strike="noStrike" cap="none" normalizeH="0" baseline="0" dirty="0">
                        <a:ln>
                          <a:noFill/>
                        </a:ln>
                        <a:solidFill>
                          <a:srgbClr val="0000FF"/>
                        </a:solidFill>
                        <a:effectLst/>
                        <a:latin typeface="Calibri"/>
                        <a:ea typeface="新細明體"/>
                      </a:endParaRPr>
                    </a:p>
                  </a:txBody>
                  <a:tcPr marL="23707" marR="2370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E4BD"/>
                    </a:solidFill>
                  </a:tcPr>
                </a:tc>
                <a:extLst>
                  <a:ext uri="{0D108BD9-81ED-4DB2-BD59-A6C34878D82A}">
                    <a16:rowId xmlns:a16="http://schemas.microsoft.com/office/drawing/2014/main" val="1419025310"/>
                  </a:ext>
                </a:extLst>
              </a:tr>
              <a:tr h="195263">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100"/>
                        </a:lnSpc>
                        <a:spcBef>
                          <a:spcPts val="100"/>
                        </a:spcBef>
                        <a:spcAft>
                          <a:spcPts val="100"/>
                        </a:spcAft>
                        <a:buClrTx/>
                        <a:buSzTx/>
                        <a:buFontTx/>
                        <a:buNone/>
                        <a:tabLst/>
                      </a:pPr>
                      <a:r>
                        <a:rPr kumimoji="0" lang="en-US" altLang="zh-TW" sz="1400" b="0" i="0" u="none" strike="noStrike" cap="none" normalizeH="0" baseline="0" dirty="0">
                          <a:ln>
                            <a:noFill/>
                          </a:ln>
                          <a:solidFill>
                            <a:srgbClr val="0000FF"/>
                          </a:solidFill>
                          <a:effectLst/>
                          <a:latin typeface="Calibri"/>
                          <a:ea typeface="新細明體"/>
                        </a:rPr>
                        <a:t>70</a:t>
                      </a:r>
                      <a:r>
                        <a:rPr kumimoji="0" lang="zh-TW" altLang="en-US" sz="1400" b="0" i="0" u="none" strike="noStrike" cap="none" normalizeH="0" baseline="0">
                          <a:ln>
                            <a:noFill/>
                          </a:ln>
                          <a:solidFill>
                            <a:srgbClr val="0000FF"/>
                          </a:solidFill>
                          <a:effectLst/>
                          <a:latin typeface="Calibri"/>
                          <a:ea typeface="新細明體"/>
                        </a:rPr>
                        <a:t>分</a:t>
                      </a:r>
                      <a:r>
                        <a:rPr kumimoji="0" lang="en-US" altLang="zh-TW" sz="1400" b="0" i="0" u="none" strike="noStrike" cap="none" normalizeH="0" baseline="0" dirty="0">
                          <a:ln>
                            <a:noFill/>
                          </a:ln>
                          <a:solidFill>
                            <a:srgbClr val="0000FF"/>
                          </a:solidFill>
                          <a:effectLst/>
                          <a:latin typeface="Calibri"/>
                          <a:ea typeface="新細明體"/>
                        </a:rPr>
                        <a:t>(</a:t>
                      </a:r>
                      <a:r>
                        <a:rPr kumimoji="0" lang="zh-TW" altLang="en-US" sz="1400" b="0" i="0" u="none" strike="noStrike" cap="none" normalizeH="0" baseline="0">
                          <a:ln>
                            <a:noFill/>
                          </a:ln>
                          <a:solidFill>
                            <a:srgbClr val="0000FF"/>
                          </a:solidFill>
                          <a:effectLst/>
                          <a:latin typeface="Calibri"/>
                          <a:ea typeface="新細明體"/>
                        </a:rPr>
                        <a:t>含</a:t>
                      </a:r>
                      <a:r>
                        <a:rPr kumimoji="0" lang="en-US" altLang="zh-TW" sz="1400" b="0" i="0" u="none" strike="noStrike" cap="none" normalizeH="0" baseline="0" dirty="0">
                          <a:ln>
                            <a:noFill/>
                          </a:ln>
                          <a:solidFill>
                            <a:srgbClr val="0000FF"/>
                          </a:solidFill>
                          <a:effectLst/>
                          <a:latin typeface="Calibri"/>
                          <a:ea typeface="新細明體"/>
                        </a:rPr>
                        <a:t>) ~ 80</a:t>
                      </a:r>
                      <a:r>
                        <a:rPr kumimoji="0" lang="zh-TW" altLang="en-US" sz="1400" b="0" i="0" u="none" strike="noStrike" cap="none" normalizeH="0" baseline="0">
                          <a:ln>
                            <a:noFill/>
                          </a:ln>
                          <a:solidFill>
                            <a:srgbClr val="0000FF"/>
                          </a:solidFill>
                          <a:effectLst/>
                          <a:latin typeface="Calibri"/>
                          <a:ea typeface="新細明體"/>
                        </a:rPr>
                        <a:t>分</a:t>
                      </a:r>
                    </a:p>
                  </a:txBody>
                  <a:tcPr marL="23707" marR="2370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E4BD"/>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100"/>
                        </a:lnSpc>
                        <a:spcBef>
                          <a:spcPts val="100"/>
                        </a:spcBef>
                        <a:spcAft>
                          <a:spcPts val="100"/>
                        </a:spcAft>
                        <a:buClrTx/>
                        <a:buSzTx/>
                        <a:buFontTx/>
                        <a:buNone/>
                        <a:tabLst/>
                      </a:pPr>
                      <a:r>
                        <a:rPr kumimoji="0" lang="en-US" altLang="zh-TW" sz="1400" b="0" i="0" u="none" strike="noStrike" cap="none" normalizeH="0" baseline="0" dirty="0">
                          <a:ln>
                            <a:noFill/>
                          </a:ln>
                          <a:solidFill>
                            <a:srgbClr val="0000FF"/>
                          </a:solidFill>
                          <a:effectLst/>
                          <a:latin typeface="Calibri"/>
                          <a:ea typeface="新細明體"/>
                        </a:rPr>
                        <a:t>3</a:t>
                      </a:r>
                      <a:endParaRPr kumimoji="0" lang="zh-TW" altLang="zh-TW" sz="1400" b="0" i="0" u="none" strike="noStrike" cap="none" normalizeH="0" baseline="0" dirty="0">
                        <a:ln>
                          <a:noFill/>
                        </a:ln>
                        <a:solidFill>
                          <a:srgbClr val="0000FF"/>
                        </a:solidFill>
                        <a:effectLst/>
                        <a:latin typeface="Calibri"/>
                        <a:ea typeface="新細明體"/>
                      </a:endParaRPr>
                    </a:p>
                  </a:txBody>
                  <a:tcPr marL="23707" marR="2370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E4BD"/>
                    </a:solidFill>
                  </a:tcPr>
                </a:tc>
                <a:extLst>
                  <a:ext uri="{0D108BD9-81ED-4DB2-BD59-A6C34878D82A}">
                    <a16:rowId xmlns:a16="http://schemas.microsoft.com/office/drawing/2014/main" val="358988798"/>
                  </a:ext>
                </a:extLst>
              </a:tr>
              <a:tr h="195263">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100"/>
                        </a:lnSpc>
                        <a:spcBef>
                          <a:spcPts val="100"/>
                        </a:spcBef>
                        <a:spcAft>
                          <a:spcPts val="100"/>
                        </a:spcAft>
                        <a:buClrTx/>
                        <a:buSzTx/>
                        <a:buFontTx/>
                        <a:buNone/>
                        <a:tabLst/>
                      </a:pPr>
                      <a:r>
                        <a:rPr kumimoji="0" lang="en-US" altLang="zh-TW" sz="1400" b="0" i="0" u="none" strike="noStrike" cap="none" normalizeH="0" baseline="0" dirty="0">
                          <a:ln>
                            <a:noFill/>
                          </a:ln>
                          <a:solidFill>
                            <a:srgbClr val="0000FF"/>
                          </a:solidFill>
                          <a:effectLst/>
                          <a:latin typeface="Calibri"/>
                          <a:ea typeface="新細明體"/>
                        </a:rPr>
                        <a:t>60</a:t>
                      </a:r>
                      <a:r>
                        <a:rPr kumimoji="0" lang="zh-TW" altLang="en-US" sz="1400" b="0" i="0" u="none" strike="noStrike" cap="none" normalizeH="0" baseline="0">
                          <a:ln>
                            <a:noFill/>
                          </a:ln>
                          <a:solidFill>
                            <a:srgbClr val="0000FF"/>
                          </a:solidFill>
                          <a:effectLst/>
                          <a:latin typeface="Calibri"/>
                          <a:ea typeface="新細明體"/>
                        </a:rPr>
                        <a:t>分</a:t>
                      </a:r>
                      <a:r>
                        <a:rPr kumimoji="0" lang="en-US" altLang="zh-TW" sz="1400" b="0" i="0" u="none" strike="noStrike" cap="none" normalizeH="0" baseline="0" dirty="0">
                          <a:ln>
                            <a:noFill/>
                          </a:ln>
                          <a:solidFill>
                            <a:srgbClr val="0000FF"/>
                          </a:solidFill>
                          <a:effectLst/>
                          <a:latin typeface="Calibri"/>
                          <a:ea typeface="新細明體"/>
                        </a:rPr>
                        <a:t>(</a:t>
                      </a:r>
                      <a:r>
                        <a:rPr kumimoji="0" lang="zh-TW" altLang="en-US" sz="1400" b="0" i="0" u="none" strike="noStrike" cap="none" normalizeH="0" baseline="0">
                          <a:ln>
                            <a:noFill/>
                          </a:ln>
                          <a:solidFill>
                            <a:srgbClr val="0000FF"/>
                          </a:solidFill>
                          <a:effectLst/>
                          <a:latin typeface="Calibri"/>
                          <a:ea typeface="新細明體"/>
                        </a:rPr>
                        <a:t>含</a:t>
                      </a:r>
                      <a:r>
                        <a:rPr kumimoji="0" lang="en-US" altLang="zh-TW" sz="1400" b="0" i="0" u="none" strike="noStrike" cap="none" normalizeH="0" baseline="0" dirty="0">
                          <a:ln>
                            <a:noFill/>
                          </a:ln>
                          <a:solidFill>
                            <a:srgbClr val="0000FF"/>
                          </a:solidFill>
                          <a:effectLst/>
                          <a:latin typeface="Calibri"/>
                          <a:ea typeface="新細明體"/>
                        </a:rPr>
                        <a:t>) ~ 70</a:t>
                      </a:r>
                      <a:r>
                        <a:rPr kumimoji="0" lang="zh-TW" altLang="en-US" sz="1400" b="0" i="0" u="none" strike="noStrike" cap="none" normalizeH="0" baseline="0">
                          <a:ln>
                            <a:noFill/>
                          </a:ln>
                          <a:solidFill>
                            <a:srgbClr val="0000FF"/>
                          </a:solidFill>
                          <a:effectLst/>
                          <a:latin typeface="Calibri"/>
                          <a:ea typeface="新細明體"/>
                        </a:rPr>
                        <a:t>分</a:t>
                      </a:r>
                    </a:p>
                  </a:txBody>
                  <a:tcPr marL="23707" marR="2370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E4BD"/>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100"/>
                        </a:lnSpc>
                        <a:spcBef>
                          <a:spcPts val="100"/>
                        </a:spcBef>
                        <a:spcAft>
                          <a:spcPts val="100"/>
                        </a:spcAft>
                        <a:buClrTx/>
                        <a:buSzTx/>
                        <a:buFontTx/>
                        <a:buNone/>
                        <a:tabLst/>
                      </a:pPr>
                      <a:r>
                        <a:rPr kumimoji="0" lang="en-US" altLang="zh-TW" sz="1400" b="0" i="0" u="none" strike="noStrike" cap="none" normalizeH="0" baseline="0" dirty="0">
                          <a:ln>
                            <a:noFill/>
                          </a:ln>
                          <a:solidFill>
                            <a:srgbClr val="0000FF"/>
                          </a:solidFill>
                          <a:effectLst/>
                          <a:latin typeface="Calibri"/>
                          <a:ea typeface="新細明體"/>
                        </a:rPr>
                        <a:t>2</a:t>
                      </a:r>
                      <a:endParaRPr kumimoji="0" lang="zh-TW" altLang="zh-TW" sz="1400" b="0" i="0" u="none" strike="noStrike" cap="none" normalizeH="0" baseline="0" dirty="0">
                        <a:ln>
                          <a:noFill/>
                        </a:ln>
                        <a:solidFill>
                          <a:srgbClr val="0000FF"/>
                        </a:solidFill>
                        <a:effectLst/>
                        <a:latin typeface="Calibri"/>
                        <a:ea typeface="新細明體"/>
                      </a:endParaRPr>
                    </a:p>
                  </a:txBody>
                  <a:tcPr marL="23707" marR="2370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E4BD"/>
                    </a:solidFill>
                  </a:tcPr>
                </a:tc>
                <a:extLst>
                  <a:ext uri="{0D108BD9-81ED-4DB2-BD59-A6C34878D82A}">
                    <a16:rowId xmlns:a16="http://schemas.microsoft.com/office/drawing/2014/main" val="588013909"/>
                  </a:ext>
                </a:extLst>
              </a:tr>
            </a:tbl>
          </a:graphicData>
        </a:graphic>
      </p:graphicFrame>
      <p:graphicFrame>
        <p:nvGraphicFramePr>
          <p:cNvPr id="16" name="表格 15">
            <a:extLst>
              <a:ext uri="{FF2B5EF4-FFF2-40B4-BE49-F238E27FC236}">
                <a16:creationId xmlns:a16="http://schemas.microsoft.com/office/drawing/2014/main" id="{92AFD8E4-943D-96F6-F879-0E868B1C27B7}"/>
              </a:ext>
            </a:extLst>
          </p:cNvPr>
          <p:cNvGraphicFramePr>
            <a:graphicFrameLocks noGrp="1"/>
          </p:cNvGraphicFramePr>
          <p:nvPr>
            <p:extLst>
              <p:ext uri="{D42A27DB-BD31-4B8C-83A1-F6EECF244321}">
                <p14:modId xmlns:p14="http://schemas.microsoft.com/office/powerpoint/2010/main" val="143569731"/>
              </p:ext>
            </p:extLst>
          </p:nvPr>
        </p:nvGraphicFramePr>
        <p:xfrm>
          <a:off x="5520268" y="5157791"/>
          <a:ext cx="4512733" cy="1152525"/>
        </p:xfrm>
        <a:graphic>
          <a:graphicData uri="http://schemas.openxmlformats.org/drawingml/2006/table">
            <a:tbl>
              <a:tblPr/>
              <a:tblGrid>
                <a:gridCol w="764117">
                  <a:extLst>
                    <a:ext uri="{9D8B030D-6E8A-4147-A177-3AD203B41FA5}">
                      <a16:colId xmlns:a16="http://schemas.microsoft.com/office/drawing/2014/main" val="685427232"/>
                    </a:ext>
                  </a:extLst>
                </a:gridCol>
                <a:gridCol w="747183">
                  <a:extLst>
                    <a:ext uri="{9D8B030D-6E8A-4147-A177-3AD203B41FA5}">
                      <a16:colId xmlns:a16="http://schemas.microsoft.com/office/drawing/2014/main" val="3113798856"/>
                    </a:ext>
                  </a:extLst>
                </a:gridCol>
                <a:gridCol w="751417">
                  <a:extLst>
                    <a:ext uri="{9D8B030D-6E8A-4147-A177-3AD203B41FA5}">
                      <a16:colId xmlns:a16="http://schemas.microsoft.com/office/drawing/2014/main" val="2671021142"/>
                    </a:ext>
                  </a:extLst>
                </a:gridCol>
                <a:gridCol w="749300">
                  <a:extLst>
                    <a:ext uri="{9D8B030D-6E8A-4147-A177-3AD203B41FA5}">
                      <a16:colId xmlns:a16="http://schemas.microsoft.com/office/drawing/2014/main" val="3656581968"/>
                    </a:ext>
                  </a:extLst>
                </a:gridCol>
                <a:gridCol w="751416">
                  <a:extLst>
                    <a:ext uri="{9D8B030D-6E8A-4147-A177-3AD203B41FA5}">
                      <a16:colId xmlns:a16="http://schemas.microsoft.com/office/drawing/2014/main" val="1250426634"/>
                    </a:ext>
                  </a:extLst>
                </a:gridCol>
                <a:gridCol w="749300">
                  <a:extLst>
                    <a:ext uri="{9D8B030D-6E8A-4147-A177-3AD203B41FA5}">
                      <a16:colId xmlns:a16="http://schemas.microsoft.com/office/drawing/2014/main" val="2361928125"/>
                    </a:ext>
                  </a:extLst>
                </a:gridCol>
              </a:tblGrid>
              <a:tr h="225425">
                <a:tc gridSpan="6">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400"/>
                        </a:lnSpc>
                        <a:spcBef>
                          <a:spcPts val="100"/>
                        </a:spcBef>
                        <a:spcAft>
                          <a:spcPts val="100"/>
                        </a:spcAft>
                        <a:buClrTx/>
                        <a:buSzTx/>
                        <a:buFontTx/>
                        <a:buNone/>
                        <a:tabLst/>
                      </a:pPr>
                      <a:r>
                        <a:rPr kumimoji="0" lang="zh-TW" altLang="en-US" sz="1400" b="1" i="0" u="none" strike="noStrike" cap="none" normalizeH="0" baseline="0">
                          <a:ln>
                            <a:noFill/>
                          </a:ln>
                          <a:solidFill>
                            <a:srgbClr val="000000"/>
                          </a:solidFill>
                          <a:effectLst/>
                          <a:latin typeface="Calibri" panose="020F0502020204030204" pitchFamily="34" charset="0"/>
                          <a:ea typeface="新細明體" panose="02020500000000000000" pitchFamily="18" charset="-120"/>
                        </a:rPr>
                        <a:t>本校認證之專業課程</a:t>
                      </a:r>
                      <a:r>
                        <a:rPr kumimoji="0" lang="zh-TW" altLang="en-US" sz="1400" b="1" i="0" u="none" strike="noStrike" cap="none" normalizeH="0" baseline="0">
                          <a:ln>
                            <a:noFill/>
                          </a:ln>
                          <a:solidFill>
                            <a:srgbClr val="0066FF"/>
                          </a:solidFill>
                          <a:effectLst/>
                          <a:latin typeface="Calibri" panose="020F0502020204030204" pitchFamily="34" charset="0"/>
                          <a:ea typeface="新細明體" panose="02020500000000000000" pitchFamily="18" charset="-120"/>
                        </a:rPr>
                        <a:t>研習時數</a:t>
                      </a:r>
                      <a:endParaRPr kumimoji="0" lang="zh-TW" altLang="en-US" sz="1400" b="1" i="0" u="none" strike="noStrike" cap="none" normalizeH="0" baseline="0">
                        <a:ln>
                          <a:noFill/>
                        </a:ln>
                        <a:solidFill>
                          <a:srgbClr val="0066FF"/>
                        </a:solidFill>
                        <a:effectLst/>
                        <a:latin typeface="Times New Roman" panose="02020603050405020304" pitchFamily="18" charset="0"/>
                        <a:ea typeface="新細明體" panose="02020500000000000000" pitchFamily="18" charset="-120"/>
                      </a:endParaRPr>
                    </a:p>
                  </a:txBody>
                  <a:tcPr marL="23707" marR="2370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E4BD"/>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3728537336"/>
                  </a:ext>
                </a:extLst>
              </a:tr>
              <a:tr h="231775">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100"/>
                        </a:lnSpc>
                        <a:spcBef>
                          <a:spcPts val="100"/>
                        </a:spcBef>
                        <a:spcAft>
                          <a:spcPts val="100"/>
                        </a:spcAft>
                        <a:buClrTx/>
                        <a:buSzTx/>
                        <a:buFontTx/>
                        <a:buNone/>
                        <a:tabLst/>
                      </a:pPr>
                      <a:r>
                        <a:rPr kumimoji="0" lang="zh-TW" altLang="en-US" sz="1400" b="0" i="0" u="none" strike="noStrike" cap="none" normalizeH="0" baseline="0">
                          <a:ln>
                            <a:noFill/>
                          </a:ln>
                          <a:solidFill>
                            <a:srgbClr val="000000"/>
                          </a:solidFill>
                          <a:effectLst/>
                          <a:latin typeface="Calibri" panose="020F0502020204030204" pitchFamily="34" charset="0"/>
                          <a:ea typeface="新細明體" panose="02020500000000000000" pitchFamily="18" charset="-120"/>
                        </a:rPr>
                        <a:t>時數</a:t>
                      </a:r>
                      <a:endParaRPr kumimoji="0" lang="zh-TW" altLang="en-US" sz="1400" b="0" i="0" u="none" strike="noStrike" cap="none" normalizeH="0" baseline="0">
                        <a:ln>
                          <a:noFill/>
                        </a:ln>
                        <a:solidFill>
                          <a:srgbClr val="000000"/>
                        </a:solidFill>
                        <a:effectLst/>
                        <a:latin typeface="Times New Roman" panose="02020603050405020304" pitchFamily="18" charset="0"/>
                        <a:ea typeface="新細明體" panose="02020500000000000000" pitchFamily="18" charset="-120"/>
                      </a:endParaRPr>
                    </a:p>
                  </a:txBody>
                  <a:tcPr marL="23707" marR="2370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E4BD"/>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100"/>
                        </a:lnSpc>
                        <a:spcBef>
                          <a:spcPts val="100"/>
                        </a:spcBef>
                        <a:spcAft>
                          <a:spcPts val="100"/>
                        </a:spcAft>
                        <a:buClrTx/>
                        <a:buSzTx/>
                        <a:buFontTx/>
                        <a:buNone/>
                        <a:tabLst/>
                      </a:pPr>
                      <a:r>
                        <a:rPr kumimoji="0" lang="en-US" altLang="zh-TW" sz="1400" b="0" i="0" u="none" strike="noStrike" cap="none" normalizeH="0" baseline="0">
                          <a:ln>
                            <a:noFill/>
                          </a:ln>
                          <a:solidFill>
                            <a:srgbClr val="000000"/>
                          </a:solidFill>
                          <a:effectLst/>
                          <a:latin typeface="Calibri" panose="020F0502020204030204" pitchFamily="34" charset="0"/>
                          <a:ea typeface="新細明體" panose="02020500000000000000" pitchFamily="18" charset="-120"/>
                        </a:rPr>
                        <a:t>1</a:t>
                      </a:r>
                      <a:endParaRPr kumimoji="0" lang="zh-TW" altLang="zh-TW" sz="1400" b="0" i="0" u="none" strike="noStrike" cap="none" normalizeH="0" baseline="0">
                        <a:ln>
                          <a:noFill/>
                        </a:ln>
                        <a:solidFill>
                          <a:srgbClr val="000000"/>
                        </a:solidFill>
                        <a:effectLst/>
                        <a:latin typeface="Times New Roman" panose="02020603050405020304" pitchFamily="18" charset="0"/>
                        <a:ea typeface="新細明體" panose="02020500000000000000" pitchFamily="18" charset="-120"/>
                      </a:endParaRPr>
                    </a:p>
                  </a:txBody>
                  <a:tcPr marL="23707" marR="2370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E4BD"/>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100"/>
                        </a:lnSpc>
                        <a:spcBef>
                          <a:spcPts val="100"/>
                        </a:spcBef>
                        <a:spcAft>
                          <a:spcPts val="100"/>
                        </a:spcAft>
                        <a:buClrTx/>
                        <a:buSzTx/>
                        <a:buFontTx/>
                        <a:buNone/>
                        <a:tabLst/>
                      </a:pPr>
                      <a:r>
                        <a:rPr kumimoji="0" lang="en-US" altLang="zh-TW" sz="1400" b="0" i="0" u="none" strike="noStrike" cap="none" normalizeH="0" baseline="0">
                          <a:ln>
                            <a:noFill/>
                          </a:ln>
                          <a:solidFill>
                            <a:srgbClr val="000000"/>
                          </a:solidFill>
                          <a:effectLst/>
                          <a:latin typeface="Calibri" panose="020F0502020204030204" pitchFamily="34" charset="0"/>
                          <a:ea typeface="新細明體" panose="02020500000000000000" pitchFamily="18" charset="-120"/>
                        </a:rPr>
                        <a:t>2</a:t>
                      </a:r>
                      <a:endParaRPr kumimoji="0" lang="zh-TW" altLang="zh-TW" sz="1400" b="0" i="0" u="none" strike="noStrike" cap="none" normalizeH="0" baseline="0">
                        <a:ln>
                          <a:noFill/>
                        </a:ln>
                        <a:solidFill>
                          <a:srgbClr val="000000"/>
                        </a:solidFill>
                        <a:effectLst/>
                        <a:latin typeface="Times New Roman" panose="02020603050405020304" pitchFamily="18" charset="0"/>
                        <a:ea typeface="新細明體" panose="02020500000000000000" pitchFamily="18" charset="-120"/>
                      </a:endParaRPr>
                    </a:p>
                  </a:txBody>
                  <a:tcPr marL="23707" marR="2370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E4BD"/>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100"/>
                        </a:lnSpc>
                        <a:spcBef>
                          <a:spcPts val="100"/>
                        </a:spcBef>
                        <a:spcAft>
                          <a:spcPts val="100"/>
                        </a:spcAft>
                        <a:buClrTx/>
                        <a:buSzTx/>
                        <a:buFontTx/>
                        <a:buNone/>
                        <a:tabLst/>
                      </a:pPr>
                      <a:r>
                        <a:rPr kumimoji="0" lang="en-US" altLang="zh-TW" sz="1400" b="0" i="0" u="none" strike="noStrike" cap="none" normalizeH="0" baseline="0">
                          <a:ln>
                            <a:noFill/>
                          </a:ln>
                          <a:solidFill>
                            <a:srgbClr val="000000"/>
                          </a:solidFill>
                          <a:effectLst/>
                          <a:latin typeface="Calibri" panose="020F0502020204030204" pitchFamily="34" charset="0"/>
                          <a:ea typeface="新細明體" panose="02020500000000000000" pitchFamily="18" charset="-120"/>
                        </a:rPr>
                        <a:t>3</a:t>
                      </a:r>
                      <a:endParaRPr kumimoji="0" lang="zh-TW" altLang="zh-TW" sz="1400" b="0" i="0" u="none" strike="noStrike" cap="none" normalizeH="0" baseline="0">
                        <a:ln>
                          <a:noFill/>
                        </a:ln>
                        <a:solidFill>
                          <a:srgbClr val="000000"/>
                        </a:solidFill>
                        <a:effectLst/>
                        <a:latin typeface="Times New Roman" panose="02020603050405020304" pitchFamily="18" charset="0"/>
                        <a:ea typeface="新細明體" panose="02020500000000000000" pitchFamily="18" charset="-120"/>
                      </a:endParaRPr>
                    </a:p>
                  </a:txBody>
                  <a:tcPr marL="23707" marR="2370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E4BD"/>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100"/>
                        </a:lnSpc>
                        <a:spcBef>
                          <a:spcPts val="100"/>
                        </a:spcBef>
                        <a:spcAft>
                          <a:spcPts val="100"/>
                        </a:spcAft>
                        <a:buClrTx/>
                        <a:buSzTx/>
                        <a:buFontTx/>
                        <a:buNone/>
                        <a:tabLst/>
                      </a:pPr>
                      <a:r>
                        <a:rPr kumimoji="0" lang="en-US" altLang="zh-TW" sz="1400" b="0" i="0" u="none" strike="noStrike" cap="none" normalizeH="0" baseline="0">
                          <a:ln>
                            <a:noFill/>
                          </a:ln>
                          <a:solidFill>
                            <a:srgbClr val="000000"/>
                          </a:solidFill>
                          <a:effectLst/>
                          <a:latin typeface="Calibri" panose="020F0502020204030204" pitchFamily="34" charset="0"/>
                          <a:ea typeface="新細明體" panose="02020500000000000000" pitchFamily="18" charset="-120"/>
                        </a:rPr>
                        <a:t>4</a:t>
                      </a:r>
                      <a:endParaRPr kumimoji="0" lang="zh-TW" altLang="zh-TW" sz="1400" b="0" i="0" u="none" strike="noStrike" cap="none" normalizeH="0" baseline="0">
                        <a:ln>
                          <a:noFill/>
                        </a:ln>
                        <a:solidFill>
                          <a:srgbClr val="000000"/>
                        </a:solidFill>
                        <a:effectLst/>
                        <a:latin typeface="Times New Roman" panose="02020603050405020304" pitchFamily="18" charset="0"/>
                        <a:ea typeface="新細明體" panose="02020500000000000000" pitchFamily="18" charset="-120"/>
                      </a:endParaRPr>
                    </a:p>
                  </a:txBody>
                  <a:tcPr marL="23707" marR="2370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E4BD"/>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100"/>
                        </a:lnSpc>
                        <a:spcBef>
                          <a:spcPts val="100"/>
                        </a:spcBef>
                        <a:spcAft>
                          <a:spcPts val="100"/>
                        </a:spcAft>
                        <a:buClrTx/>
                        <a:buSzTx/>
                        <a:buFontTx/>
                        <a:buNone/>
                        <a:tabLst/>
                      </a:pPr>
                      <a:r>
                        <a:rPr kumimoji="0" lang="en-US" altLang="zh-TW" sz="1400" b="0" i="0" u="none" strike="noStrike" cap="none" normalizeH="0" baseline="0">
                          <a:ln>
                            <a:noFill/>
                          </a:ln>
                          <a:solidFill>
                            <a:srgbClr val="000000"/>
                          </a:solidFill>
                          <a:effectLst/>
                          <a:latin typeface="Calibri" panose="020F0502020204030204" pitchFamily="34" charset="0"/>
                          <a:ea typeface="新細明體" panose="02020500000000000000" pitchFamily="18" charset="-120"/>
                        </a:rPr>
                        <a:t>5</a:t>
                      </a:r>
                      <a:endParaRPr kumimoji="0" lang="zh-TW" altLang="zh-TW" sz="1400" b="0" i="0" u="none" strike="noStrike" cap="none" normalizeH="0" baseline="0">
                        <a:ln>
                          <a:noFill/>
                        </a:ln>
                        <a:solidFill>
                          <a:srgbClr val="000000"/>
                        </a:solidFill>
                        <a:effectLst/>
                        <a:latin typeface="Times New Roman" panose="02020603050405020304" pitchFamily="18" charset="0"/>
                        <a:ea typeface="新細明體" panose="02020500000000000000" pitchFamily="18" charset="-120"/>
                      </a:endParaRPr>
                    </a:p>
                  </a:txBody>
                  <a:tcPr marL="23707" marR="2370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E4BD"/>
                    </a:solidFill>
                  </a:tcPr>
                </a:tc>
                <a:extLst>
                  <a:ext uri="{0D108BD9-81ED-4DB2-BD59-A6C34878D82A}">
                    <a16:rowId xmlns:a16="http://schemas.microsoft.com/office/drawing/2014/main" val="2318284040"/>
                  </a:ext>
                </a:extLst>
              </a:tr>
              <a:tr h="231775">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100"/>
                        </a:lnSpc>
                        <a:spcBef>
                          <a:spcPts val="100"/>
                        </a:spcBef>
                        <a:spcAft>
                          <a:spcPts val="100"/>
                        </a:spcAft>
                        <a:buClrTx/>
                        <a:buSzTx/>
                        <a:buFontTx/>
                        <a:buNone/>
                        <a:tabLst/>
                      </a:pPr>
                      <a:r>
                        <a:rPr kumimoji="0" lang="zh-TW" altLang="en-US" sz="1400" b="0" i="0" u="none" strike="noStrike" cap="none" normalizeH="0" baseline="0">
                          <a:ln>
                            <a:noFill/>
                          </a:ln>
                          <a:solidFill>
                            <a:srgbClr val="000000"/>
                          </a:solidFill>
                          <a:effectLst/>
                          <a:latin typeface="Calibri" panose="020F0502020204030204" pitchFamily="34" charset="0"/>
                          <a:ea typeface="新細明體" panose="02020500000000000000" pitchFamily="18" charset="-120"/>
                        </a:rPr>
                        <a:t>積分</a:t>
                      </a:r>
                      <a:endParaRPr kumimoji="0" lang="zh-TW" altLang="en-US" sz="1400" b="0" i="0" u="none" strike="noStrike" cap="none" normalizeH="0" baseline="0">
                        <a:ln>
                          <a:noFill/>
                        </a:ln>
                        <a:solidFill>
                          <a:srgbClr val="000000"/>
                        </a:solidFill>
                        <a:effectLst/>
                        <a:latin typeface="Times New Roman" panose="02020603050405020304" pitchFamily="18" charset="0"/>
                        <a:ea typeface="新細明體" panose="02020500000000000000" pitchFamily="18" charset="-120"/>
                      </a:endParaRPr>
                    </a:p>
                  </a:txBody>
                  <a:tcPr marL="23707" marR="2370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E4BD"/>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100"/>
                        </a:lnSpc>
                        <a:spcBef>
                          <a:spcPts val="100"/>
                        </a:spcBef>
                        <a:spcAft>
                          <a:spcPts val="100"/>
                        </a:spcAft>
                        <a:buClrTx/>
                        <a:buSzTx/>
                        <a:buFontTx/>
                        <a:buNone/>
                        <a:tabLst/>
                      </a:pPr>
                      <a:r>
                        <a:rPr kumimoji="0" lang="en-US" altLang="zh-TW" sz="1400" b="0" i="0" u="none" strike="noStrike" cap="none" normalizeH="0" baseline="0">
                          <a:ln>
                            <a:noFill/>
                          </a:ln>
                          <a:solidFill>
                            <a:srgbClr val="0000FF"/>
                          </a:solidFill>
                          <a:effectLst/>
                          <a:latin typeface="Calibri" panose="020F0502020204030204" pitchFamily="34" charset="0"/>
                          <a:ea typeface="新細明體" panose="02020500000000000000" pitchFamily="18" charset="-120"/>
                        </a:rPr>
                        <a:t>0.5</a:t>
                      </a:r>
                      <a:endParaRPr kumimoji="0" lang="zh-TW" altLang="zh-TW" sz="1400" b="0" i="0" u="none" strike="noStrike" cap="none" normalizeH="0" baseline="0">
                        <a:ln>
                          <a:noFill/>
                        </a:ln>
                        <a:solidFill>
                          <a:srgbClr val="0000FF"/>
                        </a:solidFill>
                        <a:effectLst/>
                        <a:latin typeface="Times New Roman" panose="02020603050405020304" pitchFamily="18" charset="0"/>
                        <a:ea typeface="新細明體" panose="02020500000000000000" pitchFamily="18" charset="-120"/>
                      </a:endParaRPr>
                    </a:p>
                  </a:txBody>
                  <a:tcPr marL="23707" marR="2370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E4BD"/>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100"/>
                        </a:lnSpc>
                        <a:spcBef>
                          <a:spcPts val="100"/>
                        </a:spcBef>
                        <a:spcAft>
                          <a:spcPts val="100"/>
                        </a:spcAft>
                        <a:buClrTx/>
                        <a:buSzTx/>
                        <a:buFontTx/>
                        <a:buNone/>
                        <a:tabLst/>
                      </a:pPr>
                      <a:r>
                        <a:rPr kumimoji="0" lang="en-US" altLang="zh-TW" sz="1400" b="0" i="0" u="none" strike="noStrike" cap="none" normalizeH="0" baseline="0">
                          <a:ln>
                            <a:noFill/>
                          </a:ln>
                          <a:solidFill>
                            <a:srgbClr val="0000FF"/>
                          </a:solidFill>
                          <a:effectLst/>
                          <a:latin typeface="Calibri" panose="020F0502020204030204" pitchFamily="34" charset="0"/>
                          <a:ea typeface="新細明體" panose="02020500000000000000" pitchFamily="18" charset="-120"/>
                        </a:rPr>
                        <a:t>1.0</a:t>
                      </a:r>
                      <a:endParaRPr kumimoji="0" lang="zh-TW" altLang="zh-TW" sz="1400" b="0" i="0" u="none" strike="noStrike" cap="none" normalizeH="0" baseline="0">
                        <a:ln>
                          <a:noFill/>
                        </a:ln>
                        <a:solidFill>
                          <a:srgbClr val="0000FF"/>
                        </a:solidFill>
                        <a:effectLst/>
                        <a:latin typeface="Times New Roman" panose="02020603050405020304" pitchFamily="18" charset="0"/>
                        <a:ea typeface="新細明體" panose="02020500000000000000" pitchFamily="18" charset="-120"/>
                      </a:endParaRPr>
                    </a:p>
                  </a:txBody>
                  <a:tcPr marL="23707" marR="2370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E4BD"/>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100"/>
                        </a:lnSpc>
                        <a:spcBef>
                          <a:spcPts val="100"/>
                        </a:spcBef>
                        <a:spcAft>
                          <a:spcPts val="100"/>
                        </a:spcAft>
                        <a:buClrTx/>
                        <a:buSzTx/>
                        <a:buFontTx/>
                        <a:buNone/>
                        <a:tabLst/>
                      </a:pPr>
                      <a:r>
                        <a:rPr kumimoji="0" lang="en-US" altLang="zh-TW" sz="1400" b="0" i="0" u="none" strike="noStrike" cap="none" normalizeH="0" baseline="0">
                          <a:ln>
                            <a:noFill/>
                          </a:ln>
                          <a:solidFill>
                            <a:srgbClr val="0000FF"/>
                          </a:solidFill>
                          <a:effectLst/>
                          <a:latin typeface="Calibri" panose="020F0502020204030204" pitchFamily="34" charset="0"/>
                          <a:ea typeface="新細明體" panose="02020500000000000000" pitchFamily="18" charset="-120"/>
                        </a:rPr>
                        <a:t>1.5</a:t>
                      </a:r>
                      <a:endParaRPr kumimoji="0" lang="zh-TW" altLang="zh-TW" sz="1400" b="0" i="0" u="none" strike="noStrike" cap="none" normalizeH="0" baseline="0">
                        <a:ln>
                          <a:noFill/>
                        </a:ln>
                        <a:solidFill>
                          <a:srgbClr val="0000FF"/>
                        </a:solidFill>
                        <a:effectLst/>
                        <a:latin typeface="Times New Roman" panose="02020603050405020304" pitchFamily="18" charset="0"/>
                        <a:ea typeface="新細明體" panose="02020500000000000000" pitchFamily="18" charset="-120"/>
                      </a:endParaRPr>
                    </a:p>
                  </a:txBody>
                  <a:tcPr marL="23707" marR="2370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E4BD"/>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100"/>
                        </a:lnSpc>
                        <a:spcBef>
                          <a:spcPts val="100"/>
                        </a:spcBef>
                        <a:spcAft>
                          <a:spcPts val="100"/>
                        </a:spcAft>
                        <a:buClrTx/>
                        <a:buSzTx/>
                        <a:buFontTx/>
                        <a:buNone/>
                        <a:tabLst/>
                      </a:pPr>
                      <a:r>
                        <a:rPr kumimoji="0" lang="en-US" altLang="zh-TW" sz="1400" b="0" i="0" u="none" strike="noStrike" cap="none" normalizeH="0" baseline="0">
                          <a:ln>
                            <a:noFill/>
                          </a:ln>
                          <a:solidFill>
                            <a:srgbClr val="0000FF"/>
                          </a:solidFill>
                          <a:effectLst/>
                          <a:latin typeface="Calibri" panose="020F0502020204030204" pitchFamily="34" charset="0"/>
                          <a:ea typeface="新細明體" panose="02020500000000000000" pitchFamily="18" charset="-120"/>
                        </a:rPr>
                        <a:t>2.0</a:t>
                      </a:r>
                      <a:endParaRPr kumimoji="0" lang="zh-TW" altLang="zh-TW" sz="1400" b="0" i="0" u="none" strike="noStrike" cap="none" normalizeH="0" baseline="0">
                        <a:ln>
                          <a:noFill/>
                        </a:ln>
                        <a:solidFill>
                          <a:srgbClr val="0000FF"/>
                        </a:solidFill>
                        <a:effectLst/>
                        <a:latin typeface="Times New Roman" panose="02020603050405020304" pitchFamily="18" charset="0"/>
                        <a:ea typeface="新細明體" panose="02020500000000000000" pitchFamily="18" charset="-120"/>
                      </a:endParaRPr>
                    </a:p>
                  </a:txBody>
                  <a:tcPr marL="23707" marR="2370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E4BD"/>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100"/>
                        </a:lnSpc>
                        <a:spcBef>
                          <a:spcPts val="100"/>
                        </a:spcBef>
                        <a:spcAft>
                          <a:spcPts val="100"/>
                        </a:spcAft>
                        <a:buClrTx/>
                        <a:buSzTx/>
                        <a:buFontTx/>
                        <a:buNone/>
                        <a:tabLst/>
                      </a:pPr>
                      <a:r>
                        <a:rPr kumimoji="0" lang="en-US" altLang="zh-TW" sz="1400" b="0" i="0" u="none" strike="noStrike" cap="none" normalizeH="0" baseline="0">
                          <a:ln>
                            <a:noFill/>
                          </a:ln>
                          <a:solidFill>
                            <a:srgbClr val="0000FF"/>
                          </a:solidFill>
                          <a:effectLst/>
                          <a:latin typeface="Calibri" panose="020F0502020204030204" pitchFamily="34" charset="0"/>
                          <a:ea typeface="新細明體" panose="02020500000000000000" pitchFamily="18" charset="-120"/>
                        </a:rPr>
                        <a:t>2.5</a:t>
                      </a:r>
                      <a:endParaRPr kumimoji="0" lang="zh-TW" altLang="zh-TW" sz="1400" b="0" i="0" u="none" strike="noStrike" cap="none" normalizeH="0" baseline="0">
                        <a:ln>
                          <a:noFill/>
                        </a:ln>
                        <a:solidFill>
                          <a:srgbClr val="0000FF"/>
                        </a:solidFill>
                        <a:effectLst/>
                        <a:latin typeface="Times New Roman" panose="02020603050405020304" pitchFamily="18" charset="0"/>
                        <a:ea typeface="新細明體" panose="02020500000000000000" pitchFamily="18" charset="-120"/>
                      </a:endParaRPr>
                    </a:p>
                  </a:txBody>
                  <a:tcPr marL="23707" marR="2370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E4BD"/>
                    </a:solidFill>
                  </a:tcPr>
                </a:tc>
                <a:extLst>
                  <a:ext uri="{0D108BD9-81ED-4DB2-BD59-A6C34878D82A}">
                    <a16:rowId xmlns:a16="http://schemas.microsoft.com/office/drawing/2014/main" val="1029075250"/>
                  </a:ext>
                </a:extLst>
              </a:tr>
              <a:tr h="231775">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100"/>
                        </a:lnSpc>
                        <a:spcBef>
                          <a:spcPts val="100"/>
                        </a:spcBef>
                        <a:spcAft>
                          <a:spcPts val="100"/>
                        </a:spcAft>
                        <a:buClrTx/>
                        <a:buSzTx/>
                        <a:buFontTx/>
                        <a:buNone/>
                        <a:tabLst/>
                      </a:pPr>
                      <a:r>
                        <a:rPr kumimoji="0" lang="zh-TW" altLang="en-US" sz="1400" b="0" i="0" u="none" strike="noStrike" cap="none" normalizeH="0" baseline="0">
                          <a:ln>
                            <a:noFill/>
                          </a:ln>
                          <a:solidFill>
                            <a:srgbClr val="000000"/>
                          </a:solidFill>
                          <a:effectLst/>
                          <a:latin typeface="Calibri" panose="020F0502020204030204" pitchFamily="34" charset="0"/>
                          <a:ea typeface="新細明體" panose="02020500000000000000" pitchFamily="18" charset="-120"/>
                        </a:rPr>
                        <a:t>時數</a:t>
                      </a:r>
                      <a:endParaRPr kumimoji="0" lang="zh-TW" altLang="en-US" sz="1400" b="0" i="0" u="none" strike="noStrike" cap="none" normalizeH="0" baseline="0">
                        <a:ln>
                          <a:noFill/>
                        </a:ln>
                        <a:solidFill>
                          <a:srgbClr val="000000"/>
                        </a:solidFill>
                        <a:effectLst/>
                        <a:latin typeface="Times New Roman" panose="02020603050405020304" pitchFamily="18" charset="0"/>
                        <a:ea typeface="新細明體" panose="02020500000000000000" pitchFamily="18" charset="-120"/>
                      </a:endParaRPr>
                    </a:p>
                  </a:txBody>
                  <a:tcPr marL="23707" marR="2370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E4BD"/>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100"/>
                        </a:lnSpc>
                        <a:spcBef>
                          <a:spcPts val="100"/>
                        </a:spcBef>
                        <a:spcAft>
                          <a:spcPts val="100"/>
                        </a:spcAft>
                        <a:buClrTx/>
                        <a:buSzTx/>
                        <a:buFontTx/>
                        <a:buNone/>
                        <a:tabLst/>
                      </a:pPr>
                      <a:r>
                        <a:rPr kumimoji="0" lang="en-US" altLang="zh-TW" sz="1400" b="0" i="0" u="none" strike="noStrike" cap="none" normalizeH="0" baseline="0">
                          <a:ln>
                            <a:noFill/>
                          </a:ln>
                          <a:solidFill>
                            <a:srgbClr val="0000FF"/>
                          </a:solidFill>
                          <a:effectLst/>
                          <a:latin typeface="Calibri" panose="020F0502020204030204" pitchFamily="34" charset="0"/>
                          <a:ea typeface="新細明體" panose="02020500000000000000" pitchFamily="18" charset="-120"/>
                        </a:rPr>
                        <a:t>6</a:t>
                      </a:r>
                      <a:endParaRPr kumimoji="0" lang="zh-TW" altLang="zh-TW" sz="1400" b="0" i="0" u="none" strike="noStrike" cap="none" normalizeH="0" baseline="0">
                        <a:ln>
                          <a:noFill/>
                        </a:ln>
                        <a:solidFill>
                          <a:srgbClr val="0000FF"/>
                        </a:solidFill>
                        <a:effectLst/>
                        <a:latin typeface="Times New Roman" panose="02020603050405020304" pitchFamily="18" charset="0"/>
                        <a:ea typeface="新細明體" panose="02020500000000000000" pitchFamily="18" charset="-120"/>
                      </a:endParaRPr>
                    </a:p>
                  </a:txBody>
                  <a:tcPr marL="23707" marR="2370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E4BD"/>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100"/>
                        </a:lnSpc>
                        <a:spcBef>
                          <a:spcPts val="100"/>
                        </a:spcBef>
                        <a:spcAft>
                          <a:spcPts val="100"/>
                        </a:spcAft>
                        <a:buClrTx/>
                        <a:buSzTx/>
                        <a:buFontTx/>
                        <a:buNone/>
                        <a:tabLst/>
                      </a:pPr>
                      <a:r>
                        <a:rPr kumimoji="0" lang="en-US" altLang="zh-TW" sz="1400" b="0" i="0" u="none" strike="noStrike" cap="none" normalizeH="0" baseline="0">
                          <a:ln>
                            <a:noFill/>
                          </a:ln>
                          <a:solidFill>
                            <a:srgbClr val="0000FF"/>
                          </a:solidFill>
                          <a:effectLst/>
                          <a:latin typeface="Calibri" panose="020F0502020204030204" pitchFamily="34" charset="0"/>
                          <a:ea typeface="新細明體" panose="02020500000000000000" pitchFamily="18" charset="-120"/>
                        </a:rPr>
                        <a:t>7</a:t>
                      </a:r>
                      <a:endParaRPr kumimoji="0" lang="zh-TW" altLang="zh-TW" sz="1400" b="0" i="0" u="none" strike="noStrike" cap="none" normalizeH="0" baseline="0">
                        <a:ln>
                          <a:noFill/>
                        </a:ln>
                        <a:solidFill>
                          <a:srgbClr val="0000FF"/>
                        </a:solidFill>
                        <a:effectLst/>
                        <a:latin typeface="Times New Roman" panose="02020603050405020304" pitchFamily="18" charset="0"/>
                        <a:ea typeface="新細明體" panose="02020500000000000000" pitchFamily="18" charset="-120"/>
                      </a:endParaRPr>
                    </a:p>
                  </a:txBody>
                  <a:tcPr marL="23707" marR="2370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E4BD"/>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100"/>
                        </a:lnSpc>
                        <a:spcBef>
                          <a:spcPts val="100"/>
                        </a:spcBef>
                        <a:spcAft>
                          <a:spcPts val="100"/>
                        </a:spcAft>
                        <a:buClrTx/>
                        <a:buSzTx/>
                        <a:buFontTx/>
                        <a:buNone/>
                        <a:tabLst/>
                      </a:pPr>
                      <a:r>
                        <a:rPr kumimoji="0" lang="en-US" altLang="zh-TW" sz="1400" b="0" i="0" u="none" strike="noStrike" cap="none" normalizeH="0" baseline="0">
                          <a:ln>
                            <a:noFill/>
                          </a:ln>
                          <a:solidFill>
                            <a:srgbClr val="0000FF"/>
                          </a:solidFill>
                          <a:effectLst/>
                          <a:latin typeface="Calibri" panose="020F0502020204030204" pitchFamily="34" charset="0"/>
                          <a:ea typeface="新細明體" panose="02020500000000000000" pitchFamily="18" charset="-120"/>
                        </a:rPr>
                        <a:t>8</a:t>
                      </a:r>
                      <a:endParaRPr kumimoji="0" lang="zh-TW" altLang="zh-TW" sz="1400" b="0" i="0" u="none" strike="noStrike" cap="none" normalizeH="0" baseline="0">
                        <a:ln>
                          <a:noFill/>
                        </a:ln>
                        <a:solidFill>
                          <a:srgbClr val="0000FF"/>
                        </a:solidFill>
                        <a:effectLst/>
                        <a:latin typeface="Times New Roman" panose="02020603050405020304" pitchFamily="18" charset="0"/>
                        <a:ea typeface="新細明體" panose="02020500000000000000" pitchFamily="18" charset="-120"/>
                      </a:endParaRPr>
                    </a:p>
                  </a:txBody>
                  <a:tcPr marL="23707" marR="2370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E4BD"/>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100"/>
                        </a:lnSpc>
                        <a:spcBef>
                          <a:spcPts val="100"/>
                        </a:spcBef>
                        <a:spcAft>
                          <a:spcPts val="100"/>
                        </a:spcAft>
                        <a:buClrTx/>
                        <a:buSzTx/>
                        <a:buFontTx/>
                        <a:buNone/>
                        <a:tabLst/>
                      </a:pPr>
                      <a:r>
                        <a:rPr kumimoji="0" lang="en-US" altLang="zh-TW" sz="1400" b="0" i="0" u="none" strike="noStrike" cap="none" normalizeH="0" baseline="0">
                          <a:ln>
                            <a:noFill/>
                          </a:ln>
                          <a:solidFill>
                            <a:srgbClr val="0000FF"/>
                          </a:solidFill>
                          <a:effectLst/>
                          <a:latin typeface="Calibri" panose="020F0502020204030204" pitchFamily="34" charset="0"/>
                          <a:ea typeface="新細明體" panose="02020500000000000000" pitchFamily="18" charset="-120"/>
                        </a:rPr>
                        <a:t>9</a:t>
                      </a:r>
                      <a:endParaRPr kumimoji="0" lang="zh-TW" altLang="zh-TW" sz="1400" b="0" i="0" u="none" strike="noStrike" cap="none" normalizeH="0" baseline="0">
                        <a:ln>
                          <a:noFill/>
                        </a:ln>
                        <a:solidFill>
                          <a:srgbClr val="0000FF"/>
                        </a:solidFill>
                        <a:effectLst/>
                        <a:latin typeface="Times New Roman" panose="02020603050405020304" pitchFamily="18" charset="0"/>
                        <a:ea typeface="新細明體" panose="02020500000000000000" pitchFamily="18" charset="-120"/>
                      </a:endParaRPr>
                    </a:p>
                  </a:txBody>
                  <a:tcPr marL="23707" marR="2370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E4BD"/>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100"/>
                        </a:lnSpc>
                        <a:spcBef>
                          <a:spcPts val="100"/>
                        </a:spcBef>
                        <a:spcAft>
                          <a:spcPts val="100"/>
                        </a:spcAft>
                        <a:buClrTx/>
                        <a:buSzTx/>
                        <a:buFontTx/>
                        <a:buNone/>
                        <a:tabLst/>
                      </a:pPr>
                      <a:r>
                        <a:rPr kumimoji="0" lang="en-US" altLang="zh-TW" sz="1400" b="0" i="0" u="none" strike="noStrike" cap="none" normalizeH="0" baseline="0">
                          <a:ln>
                            <a:noFill/>
                          </a:ln>
                          <a:solidFill>
                            <a:srgbClr val="0000FF"/>
                          </a:solidFill>
                          <a:effectLst/>
                          <a:latin typeface="Calibri" panose="020F0502020204030204" pitchFamily="34" charset="0"/>
                          <a:ea typeface="新細明體" panose="02020500000000000000" pitchFamily="18" charset="-120"/>
                        </a:rPr>
                        <a:t>10</a:t>
                      </a:r>
                      <a:endParaRPr kumimoji="0" lang="zh-TW" altLang="zh-TW" sz="1400" b="0" i="0" u="none" strike="noStrike" cap="none" normalizeH="0" baseline="0">
                        <a:ln>
                          <a:noFill/>
                        </a:ln>
                        <a:solidFill>
                          <a:srgbClr val="0000FF"/>
                        </a:solidFill>
                        <a:effectLst/>
                        <a:latin typeface="Times New Roman" panose="02020603050405020304" pitchFamily="18" charset="0"/>
                        <a:ea typeface="新細明體" panose="02020500000000000000" pitchFamily="18" charset="-120"/>
                      </a:endParaRPr>
                    </a:p>
                  </a:txBody>
                  <a:tcPr marL="23707" marR="2370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E4BD"/>
                    </a:solidFill>
                  </a:tcPr>
                </a:tc>
                <a:extLst>
                  <a:ext uri="{0D108BD9-81ED-4DB2-BD59-A6C34878D82A}">
                    <a16:rowId xmlns:a16="http://schemas.microsoft.com/office/drawing/2014/main" val="3115500317"/>
                  </a:ext>
                </a:extLst>
              </a:tr>
              <a:tr h="231775">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100"/>
                        </a:lnSpc>
                        <a:spcBef>
                          <a:spcPts val="100"/>
                        </a:spcBef>
                        <a:spcAft>
                          <a:spcPts val="100"/>
                        </a:spcAft>
                        <a:buClrTx/>
                        <a:buSzTx/>
                        <a:buFontTx/>
                        <a:buNone/>
                        <a:tabLst/>
                      </a:pPr>
                      <a:r>
                        <a:rPr kumimoji="0" lang="zh-TW" altLang="en-US" sz="1400" b="0" i="0" u="none" strike="noStrike" cap="none" normalizeH="0" baseline="0">
                          <a:ln>
                            <a:noFill/>
                          </a:ln>
                          <a:solidFill>
                            <a:srgbClr val="000000"/>
                          </a:solidFill>
                          <a:effectLst/>
                          <a:latin typeface="Calibri" panose="020F0502020204030204" pitchFamily="34" charset="0"/>
                          <a:ea typeface="新細明體" panose="02020500000000000000" pitchFamily="18" charset="-120"/>
                        </a:rPr>
                        <a:t>積分</a:t>
                      </a:r>
                      <a:endParaRPr kumimoji="0" lang="zh-TW" altLang="en-US" sz="1400" b="0" i="0" u="none" strike="noStrike" cap="none" normalizeH="0" baseline="0">
                        <a:ln>
                          <a:noFill/>
                        </a:ln>
                        <a:solidFill>
                          <a:srgbClr val="000000"/>
                        </a:solidFill>
                        <a:effectLst/>
                        <a:latin typeface="Times New Roman" panose="02020603050405020304" pitchFamily="18" charset="0"/>
                        <a:ea typeface="新細明體" panose="02020500000000000000" pitchFamily="18" charset="-120"/>
                      </a:endParaRPr>
                    </a:p>
                  </a:txBody>
                  <a:tcPr marL="23707" marR="2370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E4BD"/>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100"/>
                        </a:lnSpc>
                        <a:spcBef>
                          <a:spcPts val="100"/>
                        </a:spcBef>
                        <a:spcAft>
                          <a:spcPts val="100"/>
                        </a:spcAft>
                        <a:buClrTx/>
                        <a:buSzTx/>
                        <a:buFontTx/>
                        <a:buNone/>
                        <a:tabLst/>
                      </a:pPr>
                      <a:r>
                        <a:rPr kumimoji="0" lang="en-US" altLang="zh-TW" sz="1400" b="0" i="0" u="none" strike="noStrike" cap="none" normalizeH="0" baseline="0">
                          <a:ln>
                            <a:noFill/>
                          </a:ln>
                          <a:solidFill>
                            <a:srgbClr val="0000FF"/>
                          </a:solidFill>
                          <a:effectLst/>
                          <a:latin typeface="Calibri" panose="020F0502020204030204" pitchFamily="34" charset="0"/>
                          <a:ea typeface="新細明體" panose="02020500000000000000" pitchFamily="18" charset="-120"/>
                        </a:rPr>
                        <a:t>3.0</a:t>
                      </a:r>
                      <a:endParaRPr kumimoji="0" lang="zh-TW" altLang="zh-TW" sz="1400" b="0" i="0" u="none" strike="noStrike" cap="none" normalizeH="0" baseline="0">
                        <a:ln>
                          <a:noFill/>
                        </a:ln>
                        <a:solidFill>
                          <a:srgbClr val="0000FF"/>
                        </a:solidFill>
                        <a:effectLst/>
                        <a:latin typeface="Times New Roman" panose="02020603050405020304" pitchFamily="18" charset="0"/>
                        <a:ea typeface="新細明體" panose="02020500000000000000" pitchFamily="18" charset="-120"/>
                      </a:endParaRPr>
                    </a:p>
                  </a:txBody>
                  <a:tcPr marL="23707" marR="2370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E4BD"/>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100"/>
                        </a:lnSpc>
                        <a:spcBef>
                          <a:spcPts val="100"/>
                        </a:spcBef>
                        <a:spcAft>
                          <a:spcPts val="100"/>
                        </a:spcAft>
                        <a:buClrTx/>
                        <a:buSzTx/>
                        <a:buFontTx/>
                        <a:buNone/>
                        <a:tabLst/>
                      </a:pPr>
                      <a:r>
                        <a:rPr kumimoji="0" lang="en-US" altLang="zh-TW" sz="1400" b="0" i="0" u="none" strike="noStrike" cap="none" normalizeH="0" baseline="0">
                          <a:ln>
                            <a:noFill/>
                          </a:ln>
                          <a:solidFill>
                            <a:srgbClr val="0000FF"/>
                          </a:solidFill>
                          <a:effectLst/>
                          <a:latin typeface="Calibri" panose="020F0502020204030204" pitchFamily="34" charset="0"/>
                          <a:ea typeface="新細明體" panose="02020500000000000000" pitchFamily="18" charset="-120"/>
                        </a:rPr>
                        <a:t>3.5</a:t>
                      </a:r>
                      <a:endParaRPr kumimoji="0" lang="zh-TW" altLang="zh-TW" sz="1400" b="0" i="0" u="none" strike="noStrike" cap="none" normalizeH="0" baseline="0">
                        <a:ln>
                          <a:noFill/>
                        </a:ln>
                        <a:solidFill>
                          <a:srgbClr val="0000FF"/>
                        </a:solidFill>
                        <a:effectLst/>
                        <a:latin typeface="Times New Roman" panose="02020603050405020304" pitchFamily="18" charset="0"/>
                        <a:ea typeface="新細明體" panose="02020500000000000000" pitchFamily="18" charset="-120"/>
                      </a:endParaRPr>
                    </a:p>
                  </a:txBody>
                  <a:tcPr marL="23707" marR="2370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E4BD"/>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100"/>
                        </a:lnSpc>
                        <a:spcBef>
                          <a:spcPts val="100"/>
                        </a:spcBef>
                        <a:spcAft>
                          <a:spcPts val="100"/>
                        </a:spcAft>
                        <a:buClrTx/>
                        <a:buSzTx/>
                        <a:buFontTx/>
                        <a:buNone/>
                        <a:tabLst/>
                      </a:pPr>
                      <a:r>
                        <a:rPr kumimoji="0" lang="en-US" altLang="zh-TW" sz="1400" b="0" i="0" u="none" strike="noStrike" cap="none" normalizeH="0" baseline="0">
                          <a:ln>
                            <a:noFill/>
                          </a:ln>
                          <a:solidFill>
                            <a:srgbClr val="0000FF"/>
                          </a:solidFill>
                          <a:effectLst/>
                          <a:latin typeface="Calibri" panose="020F0502020204030204" pitchFamily="34" charset="0"/>
                          <a:ea typeface="新細明體" panose="02020500000000000000" pitchFamily="18" charset="-120"/>
                        </a:rPr>
                        <a:t>4.0</a:t>
                      </a:r>
                      <a:endParaRPr kumimoji="0" lang="zh-TW" altLang="zh-TW" sz="1400" b="0" i="0" u="none" strike="noStrike" cap="none" normalizeH="0" baseline="0">
                        <a:ln>
                          <a:noFill/>
                        </a:ln>
                        <a:solidFill>
                          <a:srgbClr val="0000FF"/>
                        </a:solidFill>
                        <a:effectLst/>
                        <a:latin typeface="Times New Roman" panose="02020603050405020304" pitchFamily="18" charset="0"/>
                        <a:ea typeface="新細明體" panose="02020500000000000000" pitchFamily="18" charset="-120"/>
                      </a:endParaRPr>
                    </a:p>
                  </a:txBody>
                  <a:tcPr marL="23707" marR="2370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E4BD"/>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100"/>
                        </a:lnSpc>
                        <a:spcBef>
                          <a:spcPts val="100"/>
                        </a:spcBef>
                        <a:spcAft>
                          <a:spcPts val="100"/>
                        </a:spcAft>
                        <a:buClrTx/>
                        <a:buSzTx/>
                        <a:buFontTx/>
                        <a:buNone/>
                        <a:tabLst/>
                      </a:pPr>
                      <a:r>
                        <a:rPr kumimoji="0" lang="en-US" altLang="zh-TW" sz="1400" b="0" i="0" u="none" strike="noStrike" cap="none" normalizeH="0" baseline="0">
                          <a:ln>
                            <a:noFill/>
                          </a:ln>
                          <a:solidFill>
                            <a:srgbClr val="0000FF"/>
                          </a:solidFill>
                          <a:effectLst/>
                          <a:latin typeface="Calibri" panose="020F0502020204030204" pitchFamily="34" charset="0"/>
                          <a:ea typeface="新細明體" panose="02020500000000000000" pitchFamily="18" charset="-120"/>
                        </a:rPr>
                        <a:t>4.5</a:t>
                      </a:r>
                      <a:endParaRPr kumimoji="0" lang="zh-TW" altLang="zh-TW" sz="1400" b="0" i="0" u="none" strike="noStrike" cap="none" normalizeH="0" baseline="0">
                        <a:ln>
                          <a:noFill/>
                        </a:ln>
                        <a:solidFill>
                          <a:srgbClr val="0000FF"/>
                        </a:solidFill>
                        <a:effectLst/>
                        <a:latin typeface="Times New Roman" panose="02020603050405020304" pitchFamily="18" charset="0"/>
                        <a:ea typeface="新細明體" panose="02020500000000000000" pitchFamily="18" charset="-120"/>
                      </a:endParaRPr>
                    </a:p>
                  </a:txBody>
                  <a:tcPr marL="23707" marR="2370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E4BD"/>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100"/>
                        </a:lnSpc>
                        <a:spcBef>
                          <a:spcPts val="100"/>
                        </a:spcBef>
                        <a:spcAft>
                          <a:spcPts val="100"/>
                        </a:spcAft>
                        <a:buClrTx/>
                        <a:buSzTx/>
                        <a:buFontTx/>
                        <a:buNone/>
                        <a:tabLst/>
                      </a:pPr>
                      <a:r>
                        <a:rPr kumimoji="0" lang="en-US" altLang="zh-TW" sz="1400" b="0" i="0" u="none" strike="noStrike" cap="none" normalizeH="0" baseline="0">
                          <a:ln>
                            <a:noFill/>
                          </a:ln>
                          <a:solidFill>
                            <a:srgbClr val="0000FF"/>
                          </a:solidFill>
                          <a:effectLst/>
                          <a:latin typeface="Calibri" panose="020F0502020204030204" pitchFamily="34" charset="0"/>
                          <a:ea typeface="新細明體" panose="02020500000000000000" pitchFamily="18" charset="-120"/>
                        </a:rPr>
                        <a:t>5.0</a:t>
                      </a:r>
                      <a:endParaRPr kumimoji="0" lang="zh-TW" altLang="zh-TW" sz="1400" b="0" i="0" u="none" strike="noStrike" cap="none" normalizeH="0" baseline="0">
                        <a:ln>
                          <a:noFill/>
                        </a:ln>
                        <a:solidFill>
                          <a:srgbClr val="0000FF"/>
                        </a:solidFill>
                        <a:effectLst/>
                        <a:latin typeface="Times New Roman" panose="02020603050405020304" pitchFamily="18" charset="0"/>
                        <a:ea typeface="新細明體" panose="02020500000000000000" pitchFamily="18" charset="-120"/>
                      </a:endParaRPr>
                    </a:p>
                  </a:txBody>
                  <a:tcPr marL="23707" marR="2370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E4BD"/>
                    </a:solidFill>
                  </a:tcPr>
                </a:tc>
                <a:extLst>
                  <a:ext uri="{0D108BD9-81ED-4DB2-BD59-A6C34878D82A}">
                    <a16:rowId xmlns:a16="http://schemas.microsoft.com/office/drawing/2014/main" val="1442972885"/>
                  </a:ext>
                </a:extLst>
              </a:tr>
            </a:tbl>
          </a:graphicData>
        </a:graphic>
      </p:graphicFrame>
      <p:sp>
        <p:nvSpPr>
          <p:cNvPr id="17" name="文字方塊 16">
            <a:extLst>
              <a:ext uri="{FF2B5EF4-FFF2-40B4-BE49-F238E27FC236}">
                <a16:creationId xmlns:a16="http://schemas.microsoft.com/office/drawing/2014/main" id="{A772EE4B-E5E1-7ABC-9865-43C142268109}"/>
              </a:ext>
            </a:extLst>
          </p:cNvPr>
          <p:cNvSpPr txBox="1"/>
          <p:nvPr/>
        </p:nvSpPr>
        <p:spPr>
          <a:xfrm>
            <a:off x="10223502" y="3717927"/>
            <a:ext cx="1536700" cy="830997"/>
          </a:xfrm>
          <a:prstGeom prst="rect">
            <a:avLst/>
          </a:prstGeom>
          <a:solidFill>
            <a:schemeClr val="accent6">
              <a:lumMod val="20000"/>
              <a:lumOff val="80000"/>
            </a:schemeClr>
          </a:solidFill>
        </p:spPr>
        <p:txBody>
          <a:bodyPr>
            <a:spAutoFit/>
          </a:bodyPr>
          <a:lstStyle/>
          <a:p>
            <a:pPr eaLnBrk="0" fontAlgn="base" hangingPunct="0">
              <a:spcBef>
                <a:spcPct val="0"/>
              </a:spcBef>
              <a:spcAft>
                <a:spcPct val="0"/>
              </a:spcAft>
              <a:defRPr/>
            </a:pPr>
            <a:r>
              <a:rPr kumimoji="1" lang="zh-TW" altLang="en-US" sz="2400" dirty="0">
                <a:solidFill>
                  <a:srgbClr val="0000FF"/>
                </a:solidFill>
                <a:latin typeface="Arial" panose="020B0604020202020204" pitchFamily="34" charset="0"/>
              </a:rPr>
              <a:t>弘光科技大學</a:t>
            </a:r>
          </a:p>
        </p:txBody>
      </p:sp>
      <p:sp>
        <p:nvSpPr>
          <p:cNvPr id="18" name="文字方塊 17">
            <a:extLst>
              <a:ext uri="{FF2B5EF4-FFF2-40B4-BE49-F238E27FC236}">
                <a16:creationId xmlns:a16="http://schemas.microsoft.com/office/drawing/2014/main" id="{D3DFF69D-5D5B-8947-45BD-3CEBD99DA1DD}"/>
              </a:ext>
            </a:extLst>
          </p:cNvPr>
          <p:cNvSpPr txBox="1"/>
          <p:nvPr/>
        </p:nvSpPr>
        <p:spPr>
          <a:xfrm>
            <a:off x="10223502" y="1917703"/>
            <a:ext cx="1536700" cy="830997"/>
          </a:xfrm>
          <a:prstGeom prst="rect">
            <a:avLst/>
          </a:prstGeom>
          <a:solidFill>
            <a:schemeClr val="accent5">
              <a:lumMod val="40000"/>
              <a:lumOff val="60000"/>
            </a:schemeClr>
          </a:solidFill>
        </p:spPr>
        <p:txBody>
          <a:bodyPr>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fontAlgn="base">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fontAlgn="base">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fontAlgn="base">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fontAlgn="base">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0" fontAlgn="base" hangingPunct="0">
              <a:spcBef>
                <a:spcPct val="0"/>
              </a:spcBef>
              <a:spcAft>
                <a:spcPct val="0"/>
              </a:spcAft>
              <a:defRPr/>
            </a:pPr>
            <a:r>
              <a:rPr lang="zh-TW" altLang="en-US" sz="2400">
                <a:solidFill>
                  <a:srgbClr val="0000FF"/>
                </a:solidFill>
              </a:rPr>
              <a:t>臺中科技大學</a:t>
            </a:r>
          </a:p>
        </p:txBody>
      </p:sp>
      <p:sp>
        <p:nvSpPr>
          <p:cNvPr id="19" name="文字方塊 18">
            <a:extLst>
              <a:ext uri="{FF2B5EF4-FFF2-40B4-BE49-F238E27FC236}">
                <a16:creationId xmlns:a16="http://schemas.microsoft.com/office/drawing/2014/main" id="{10AF450D-717D-78B5-083B-070A29DFE8F1}"/>
              </a:ext>
            </a:extLst>
          </p:cNvPr>
          <p:cNvSpPr txBox="1"/>
          <p:nvPr/>
        </p:nvSpPr>
        <p:spPr>
          <a:xfrm>
            <a:off x="10267951" y="5300665"/>
            <a:ext cx="1536700" cy="646331"/>
          </a:xfrm>
          <a:prstGeom prst="rect">
            <a:avLst/>
          </a:prstGeom>
          <a:solidFill>
            <a:schemeClr val="accent3">
              <a:lumMod val="40000"/>
              <a:lumOff val="60000"/>
            </a:schemeClr>
          </a:solidFill>
        </p:spPr>
        <p:txBody>
          <a:bodyPr>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fontAlgn="base">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fontAlgn="base">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fontAlgn="base">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fontAlgn="base">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0" fontAlgn="base" hangingPunct="0">
              <a:spcBef>
                <a:spcPct val="0"/>
              </a:spcBef>
              <a:spcAft>
                <a:spcPct val="0"/>
              </a:spcAft>
              <a:defRPr/>
            </a:pPr>
            <a:r>
              <a:rPr lang="zh-TW" altLang="en-US">
                <a:solidFill>
                  <a:srgbClr val="0000FF"/>
                </a:solidFill>
              </a:rPr>
              <a:t>仁德醫護管理專科學校</a:t>
            </a:r>
          </a:p>
        </p:txBody>
      </p:sp>
      <p:graphicFrame>
        <p:nvGraphicFramePr>
          <p:cNvPr id="20" name="表格 3">
            <a:extLst>
              <a:ext uri="{FF2B5EF4-FFF2-40B4-BE49-F238E27FC236}">
                <a16:creationId xmlns:a16="http://schemas.microsoft.com/office/drawing/2014/main" id="{1E7B4666-2AB0-62F8-EA06-CBEBBE1689F1}"/>
              </a:ext>
            </a:extLst>
          </p:cNvPr>
          <p:cNvGraphicFramePr>
            <a:graphicFrameLocks noGrp="1"/>
          </p:cNvGraphicFramePr>
          <p:nvPr>
            <p:extLst>
              <p:ext uri="{D42A27DB-BD31-4B8C-83A1-F6EECF244321}">
                <p14:modId xmlns:p14="http://schemas.microsoft.com/office/powerpoint/2010/main" val="1213169529"/>
              </p:ext>
            </p:extLst>
          </p:nvPr>
        </p:nvGraphicFramePr>
        <p:xfrm>
          <a:off x="1295400" y="1557338"/>
          <a:ext cx="8737600" cy="1512888"/>
        </p:xfrm>
        <a:graphic>
          <a:graphicData uri="http://schemas.openxmlformats.org/drawingml/2006/table">
            <a:tbl>
              <a:tblPr/>
              <a:tblGrid>
                <a:gridCol w="3778251">
                  <a:extLst>
                    <a:ext uri="{9D8B030D-6E8A-4147-A177-3AD203B41FA5}">
                      <a16:colId xmlns:a16="http://schemas.microsoft.com/office/drawing/2014/main" val="3634031901"/>
                    </a:ext>
                  </a:extLst>
                </a:gridCol>
                <a:gridCol w="3890433">
                  <a:extLst>
                    <a:ext uri="{9D8B030D-6E8A-4147-A177-3AD203B41FA5}">
                      <a16:colId xmlns:a16="http://schemas.microsoft.com/office/drawing/2014/main" val="2381579096"/>
                    </a:ext>
                  </a:extLst>
                </a:gridCol>
                <a:gridCol w="1068916">
                  <a:extLst>
                    <a:ext uri="{9D8B030D-6E8A-4147-A177-3AD203B41FA5}">
                      <a16:colId xmlns:a16="http://schemas.microsoft.com/office/drawing/2014/main" val="1524010948"/>
                    </a:ext>
                  </a:extLst>
                </a:gridCol>
              </a:tblGrid>
              <a:tr h="495300">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rtl="0" eaLnBrk="1" fontAlgn="base" latinLnBrk="0" hangingPunct="1">
                        <a:lnSpc>
                          <a:spcPts val="1500"/>
                        </a:lnSpc>
                        <a:spcBef>
                          <a:spcPct val="0"/>
                        </a:spcBef>
                        <a:spcAft>
                          <a:spcPct val="0"/>
                        </a:spcAft>
                        <a:buClrTx/>
                        <a:buSzTx/>
                        <a:buFontTx/>
                        <a:buNone/>
                      </a:pPr>
                      <a:r>
                        <a:rPr kumimoji="0" lang="zh-TW" altLang="en-US" sz="1400" b="1" i="0" u="none" strike="noStrike" cap="none" normalizeH="0" baseline="0">
                          <a:ln>
                            <a:noFill/>
                          </a:ln>
                          <a:solidFill>
                            <a:srgbClr val="000000"/>
                          </a:solidFill>
                          <a:effectLst/>
                          <a:latin typeface="Calibri"/>
                          <a:ea typeface="新細明體"/>
                        </a:rPr>
                        <a:t>全民英語能力分級檢定測驗</a:t>
                      </a:r>
                      <a:endParaRPr lang="zh-TW" altLang="en-US" sz="1400" b="1" i="0" u="none" strike="noStrike" cap="none" normalizeH="0" baseline="0">
                        <a:ln>
                          <a:noFill/>
                        </a:ln>
                        <a:solidFill>
                          <a:srgbClr val="000000"/>
                        </a:solidFill>
                        <a:effectLst/>
                        <a:latin typeface="Times New Roman"/>
                        <a:ea typeface="新細明體"/>
                      </a:endParaRPr>
                    </a:p>
                    <a:p>
                      <a:pPr marL="0" marR="0" lvl="0" indent="0" algn="ctr">
                        <a:lnSpc>
                          <a:spcPts val="1500"/>
                        </a:lnSpc>
                        <a:spcBef>
                          <a:spcPct val="0"/>
                        </a:spcBef>
                        <a:spcAft>
                          <a:spcPct val="0"/>
                        </a:spcAft>
                        <a:buClrTx/>
                        <a:buSzTx/>
                        <a:buFontTx/>
                        <a:buNone/>
                      </a:pPr>
                      <a:r>
                        <a:rPr kumimoji="0" lang="zh-TW" altLang="en-US" sz="1400" b="1" i="0" u="none" strike="noStrike" cap="none" normalizeH="0" baseline="0">
                          <a:ln>
                            <a:noFill/>
                          </a:ln>
                          <a:solidFill>
                            <a:srgbClr val="000000"/>
                          </a:solidFill>
                          <a:effectLst/>
                          <a:latin typeface="Calibri"/>
                          <a:ea typeface="新細明體"/>
                        </a:rPr>
                        <a:t>（</a:t>
                      </a:r>
                      <a:r>
                        <a:rPr kumimoji="0" lang="en-US" altLang="zh-TW" sz="1400" b="1" i="0" u="none" strike="noStrike" cap="none" normalizeH="0" baseline="0" dirty="0">
                          <a:ln>
                            <a:noFill/>
                          </a:ln>
                          <a:solidFill>
                            <a:srgbClr val="000000"/>
                          </a:solidFill>
                          <a:effectLst/>
                          <a:latin typeface="Calibri"/>
                          <a:ea typeface="新細明體"/>
                        </a:rPr>
                        <a:t>GEPT</a:t>
                      </a:r>
                      <a:r>
                        <a:rPr kumimoji="0" lang="zh-TW" altLang="en-US" sz="1400" b="1" i="0" u="none" strike="noStrike" cap="none" normalizeH="0" baseline="0">
                          <a:ln>
                            <a:noFill/>
                          </a:ln>
                          <a:solidFill>
                            <a:srgbClr val="000000"/>
                          </a:solidFill>
                          <a:effectLst/>
                          <a:latin typeface="Calibri"/>
                          <a:ea typeface="新細明體"/>
                        </a:rPr>
                        <a:t>）</a:t>
                      </a:r>
                      <a:endParaRPr kumimoji="0" lang="zh-TW" altLang="en-US" sz="1400" b="1" i="0" u="none" strike="noStrike" cap="none" normalizeH="0" baseline="0">
                        <a:ln>
                          <a:noFill/>
                        </a:ln>
                        <a:solidFill>
                          <a:srgbClr val="000000"/>
                        </a:solidFill>
                        <a:effectLst/>
                        <a:latin typeface="Times New Roman"/>
                        <a:ea typeface="新細明體"/>
                      </a:endParaRPr>
                    </a:p>
                  </a:txBody>
                  <a:tcPr marL="23707" marR="2370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7DE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500"/>
                        </a:lnSpc>
                        <a:spcBef>
                          <a:spcPct val="0"/>
                        </a:spcBef>
                        <a:spcAft>
                          <a:spcPct val="0"/>
                        </a:spcAft>
                        <a:buClrTx/>
                        <a:buSzTx/>
                        <a:buFontTx/>
                        <a:buNone/>
                        <a:tabLst/>
                      </a:pPr>
                      <a:r>
                        <a:rPr kumimoji="0" lang="zh-TW" altLang="en-US" sz="1400" b="1" i="0" u="none" strike="noStrike" cap="none" normalizeH="0" baseline="0">
                          <a:ln>
                            <a:noFill/>
                          </a:ln>
                          <a:solidFill>
                            <a:srgbClr val="000000"/>
                          </a:solidFill>
                          <a:effectLst/>
                          <a:latin typeface="Calibri"/>
                          <a:ea typeface="新細明體"/>
                        </a:rPr>
                        <a:t>多益英語測驗（</a:t>
                      </a:r>
                      <a:r>
                        <a:rPr kumimoji="0" lang="en-US" altLang="zh-TW" sz="1400" b="1" i="0" u="none" strike="noStrike" cap="none" normalizeH="0" baseline="0" dirty="0">
                          <a:ln>
                            <a:noFill/>
                          </a:ln>
                          <a:solidFill>
                            <a:srgbClr val="000000"/>
                          </a:solidFill>
                          <a:effectLst/>
                          <a:latin typeface="Calibri"/>
                          <a:ea typeface="新細明體"/>
                        </a:rPr>
                        <a:t>TOEIC</a:t>
                      </a:r>
                      <a:r>
                        <a:rPr kumimoji="0" lang="zh-TW" altLang="en-US" sz="1400" b="1" i="0" u="none" strike="noStrike" cap="none" normalizeH="0" baseline="0">
                          <a:ln>
                            <a:noFill/>
                          </a:ln>
                          <a:solidFill>
                            <a:srgbClr val="000000"/>
                          </a:solidFill>
                          <a:effectLst/>
                          <a:latin typeface="Calibri"/>
                          <a:ea typeface="新細明體"/>
                        </a:rPr>
                        <a:t>）</a:t>
                      </a:r>
                      <a:r>
                        <a:rPr kumimoji="0" lang="en-US" altLang="zh-TW" sz="1400" b="1" i="0" u="none" strike="noStrike" cap="none" normalizeH="0" baseline="0" dirty="0">
                          <a:ln>
                            <a:noFill/>
                          </a:ln>
                          <a:solidFill>
                            <a:srgbClr val="000000"/>
                          </a:solidFill>
                          <a:effectLst/>
                          <a:latin typeface="Calibri"/>
                          <a:ea typeface="新細明體"/>
                        </a:rPr>
                        <a:t>/</a:t>
                      </a:r>
                    </a:p>
                    <a:p>
                      <a:pPr marL="0" marR="0" lvl="0" indent="0" algn="ctr" defTabSz="914400" rtl="0" eaLnBrk="1" fontAlgn="base" latinLnBrk="0" hangingPunct="1">
                        <a:lnSpc>
                          <a:spcPts val="1500"/>
                        </a:lnSpc>
                        <a:spcBef>
                          <a:spcPct val="0"/>
                        </a:spcBef>
                        <a:spcAft>
                          <a:spcPct val="0"/>
                        </a:spcAft>
                        <a:buClrTx/>
                        <a:buSzTx/>
                        <a:buFontTx/>
                        <a:buNone/>
                        <a:tabLst/>
                      </a:pPr>
                      <a:r>
                        <a:rPr kumimoji="0" lang="zh-TW" altLang="en-US" sz="1400" b="1" i="0" u="none" strike="noStrike" cap="none" normalizeH="0" baseline="0">
                          <a:ln>
                            <a:noFill/>
                          </a:ln>
                          <a:solidFill>
                            <a:srgbClr val="000000"/>
                          </a:solidFill>
                          <a:effectLst/>
                          <a:latin typeface="Calibri"/>
                          <a:ea typeface="新細明體"/>
                        </a:rPr>
                        <a:t>（聽力</a:t>
                      </a:r>
                      <a:r>
                        <a:rPr kumimoji="0" lang="en-US" altLang="zh-TW" sz="1400" b="1" i="0" u="none" strike="noStrike" cap="none" normalizeH="0" baseline="0" dirty="0">
                          <a:ln>
                            <a:noFill/>
                          </a:ln>
                          <a:solidFill>
                            <a:srgbClr val="000000"/>
                          </a:solidFill>
                          <a:effectLst/>
                          <a:latin typeface="Calibri"/>
                          <a:ea typeface="新細明體"/>
                        </a:rPr>
                        <a:t>/</a:t>
                      </a:r>
                      <a:r>
                        <a:rPr kumimoji="0" lang="zh-TW" altLang="en-US" sz="1400" b="1" i="0" u="none" strike="noStrike" cap="none" normalizeH="0" baseline="0">
                          <a:ln>
                            <a:noFill/>
                          </a:ln>
                          <a:solidFill>
                            <a:srgbClr val="000000"/>
                          </a:solidFill>
                          <a:effectLst/>
                          <a:latin typeface="Calibri"/>
                          <a:ea typeface="新細明體"/>
                        </a:rPr>
                        <a:t>閱讀）</a:t>
                      </a:r>
                    </a:p>
                  </a:txBody>
                  <a:tcPr marL="23707" marR="2370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7DE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400" b="1" i="0" u="none" strike="noStrike" cap="none" normalizeH="0" baseline="0">
                          <a:ln>
                            <a:noFill/>
                          </a:ln>
                          <a:solidFill>
                            <a:srgbClr val="000000"/>
                          </a:solidFill>
                          <a:effectLst/>
                          <a:latin typeface="Calibri" panose="020F0502020204030204" pitchFamily="34" charset="0"/>
                          <a:ea typeface="新細明體" panose="02020500000000000000" pitchFamily="18" charset="-120"/>
                        </a:rPr>
                        <a:t>積分</a:t>
                      </a:r>
                      <a:endParaRPr kumimoji="0" lang="zh-TW" altLang="en-US" sz="1400" b="1" i="0" u="none" strike="noStrike" cap="none" normalizeH="0" baseline="0">
                        <a:ln>
                          <a:noFill/>
                        </a:ln>
                        <a:solidFill>
                          <a:srgbClr val="000000"/>
                        </a:solidFill>
                        <a:effectLst/>
                        <a:latin typeface="Times New Roman" panose="02020603050405020304" pitchFamily="18" charset="0"/>
                        <a:ea typeface="新細明體" panose="02020500000000000000" pitchFamily="18" charset="-120"/>
                      </a:endParaRPr>
                    </a:p>
                  </a:txBody>
                  <a:tcPr marL="23707" marR="2370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7DEE8"/>
                    </a:solidFill>
                  </a:tcPr>
                </a:tc>
                <a:extLst>
                  <a:ext uri="{0D108BD9-81ED-4DB2-BD59-A6C34878D82A}">
                    <a16:rowId xmlns:a16="http://schemas.microsoft.com/office/drawing/2014/main" val="2572013585"/>
                  </a:ext>
                </a:extLst>
              </a:tr>
              <a:tr h="339725">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400" b="0" i="0" u="none" strike="noStrike" cap="none" normalizeH="0" baseline="0">
                          <a:ln>
                            <a:noFill/>
                          </a:ln>
                          <a:solidFill>
                            <a:srgbClr val="000000"/>
                          </a:solidFill>
                          <a:effectLst/>
                          <a:latin typeface="Calibri"/>
                          <a:ea typeface="新細明體"/>
                        </a:rPr>
                        <a:t>中高級</a:t>
                      </a:r>
                      <a:r>
                        <a:rPr kumimoji="0" lang="zh-TW" altLang="en-US" sz="1400" b="0" i="0" u="none" strike="noStrike" cap="none" normalizeH="0" baseline="0">
                          <a:ln>
                            <a:noFill/>
                          </a:ln>
                          <a:solidFill>
                            <a:schemeClr val="folHlink"/>
                          </a:solidFill>
                          <a:effectLst/>
                          <a:latin typeface="Calibri"/>
                          <a:ea typeface="新細明體"/>
                        </a:rPr>
                        <a:t>複試</a:t>
                      </a:r>
                      <a:r>
                        <a:rPr kumimoji="0" lang="en-US" altLang="zh-TW" sz="1400" b="0" i="0" u="none" strike="noStrike" cap="none" normalizeH="0" baseline="0" dirty="0">
                          <a:ln>
                            <a:noFill/>
                          </a:ln>
                          <a:solidFill>
                            <a:srgbClr val="000000"/>
                          </a:solidFill>
                          <a:effectLst/>
                          <a:latin typeface="Calibri"/>
                          <a:ea typeface="新細明體"/>
                        </a:rPr>
                        <a:t>(</a:t>
                      </a:r>
                      <a:r>
                        <a:rPr kumimoji="0" lang="zh-TW" altLang="en-US" sz="1400" b="0" i="0" u="none" strike="noStrike" cap="none" normalizeH="0" baseline="0">
                          <a:ln>
                            <a:noFill/>
                          </a:ln>
                          <a:solidFill>
                            <a:srgbClr val="000000"/>
                          </a:solidFill>
                          <a:effectLst/>
                          <a:latin typeface="Calibri"/>
                          <a:ea typeface="新細明體"/>
                        </a:rPr>
                        <a:t>含以上</a:t>
                      </a:r>
                      <a:r>
                        <a:rPr kumimoji="0" lang="en-US" altLang="zh-TW" sz="1400" b="0" i="0" u="none" strike="noStrike" cap="none" normalizeH="0" baseline="0" dirty="0">
                          <a:ln>
                            <a:noFill/>
                          </a:ln>
                          <a:solidFill>
                            <a:srgbClr val="000000"/>
                          </a:solidFill>
                          <a:effectLst/>
                          <a:latin typeface="Calibri"/>
                          <a:ea typeface="新細明體"/>
                        </a:rPr>
                        <a:t>)</a:t>
                      </a:r>
                      <a:r>
                        <a:rPr kumimoji="0" lang="zh-TW" altLang="en-US" sz="1400" b="0" i="0" u="none" strike="noStrike" cap="none" normalizeH="0" baseline="0">
                          <a:ln>
                            <a:noFill/>
                          </a:ln>
                          <a:solidFill>
                            <a:srgbClr val="000000"/>
                          </a:solidFill>
                          <a:effectLst/>
                          <a:latin typeface="Calibri"/>
                          <a:ea typeface="新細明體"/>
                        </a:rPr>
                        <a:t>及格</a:t>
                      </a:r>
                    </a:p>
                  </a:txBody>
                  <a:tcPr marL="23707" marR="2370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7DE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400" b="0" i="0" u="none" strike="noStrike" cap="none" normalizeH="0" baseline="0">
                          <a:ln>
                            <a:noFill/>
                          </a:ln>
                          <a:solidFill>
                            <a:srgbClr val="0000FF"/>
                          </a:solidFill>
                          <a:effectLst/>
                          <a:latin typeface="Calibri"/>
                          <a:ea typeface="新細明體"/>
                        </a:rPr>
                        <a:t>總分</a:t>
                      </a:r>
                      <a:r>
                        <a:rPr kumimoji="0" lang="en-US" altLang="zh-TW" sz="1400" b="0" i="0" u="none" strike="noStrike" cap="none" normalizeH="0" baseline="0" dirty="0">
                          <a:ln>
                            <a:noFill/>
                          </a:ln>
                          <a:solidFill>
                            <a:srgbClr val="0000FF"/>
                          </a:solidFill>
                          <a:effectLst/>
                          <a:latin typeface="Calibri"/>
                          <a:ea typeface="新細明體"/>
                        </a:rPr>
                        <a:t>785</a:t>
                      </a:r>
                      <a:r>
                        <a:rPr kumimoji="0" lang="zh-TW" altLang="en-US" sz="1400" b="0" i="0" u="none" strike="noStrike" cap="none" normalizeH="0" baseline="0">
                          <a:ln>
                            <a:noFill/>
                          </a:ln>
                          <a:solidFill>
                            <a:srgbClr val="0000FF"/>
                          </a:solidFill>
                          <a:effectLst/>
                          <a:latin typeface="Calibri"/>
                          <a:ea typeface="新細明體"/>
                        </a:rPr>
                        <a:t>以上</a:t>
                      </a:r>
                    </a:p>
                  </a:txBody>
                  <a:tcPr marL="23707" marR="2370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7DE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cap="none" normalizeH="0" baseline="0" dirty="0">
                          <a:ln>
                            <a:noFill/>
                          </a:ln>
                          <a:solidFill>
                            <a:srgbClr val="0000FF"/>
                          </a:solidFill>
                          <a:effectLst/>
                          <a:latin typeface="Calibri"/>
                          <a:ea typeface="新細明體"/>
                        </a:rPr>
                        <a:t>5</a:t>
                      </a:r>
                      <a:endParaRPr kumimoji="0" lang="zh-TW" altLang="zh-TW" sz="1400" b="0" i="0" u="none" strike="noStrike" cap="none" normalizeH="0" baseline="0" dirty="0">
                        <a:ln>
                          <a:noFill/>
                        </a:ln>
                        <a:solidFill>
                          <a:srgbClr val="0000FF"/>
                        </a:solidFill>
                        <a:effectLst/>
                        <a:latin typeface="Calibri"/>
                        <a:ea typeface="新細明體"/>
                      </a:endParaRPr>
                    </a:p>
                  </a:txBody>
                  <a:tcPr marL="23707" marR="2370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7DEE8"/>
                    </a:solidFill>
                  </a:tcPr>
                </a:tc>
                <a:extLst>
                  <a:ext uri="{0D108BD9-81ED-4DB2-BD59-A6C34878D82A}">
                    <a16:rowId xmlns:a16="http://schemas.microsoft.com/office/drawing/2014/main" val="1107904387"/>
                  </a:ext>
                </a:extLst>
              </a:tr>
              <a:tr h="338138">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400" b="0" i="0" u="none" strike="noStrike" cap="none" normalizeH="0" baseline="0">
                          <a:ln>
                            <a:noFill/>
                          </a:ln>
                          <a:solidFill>
                            <a:srgbClr val="000000"/>
                          </a:solidFill>
                          <a:effectLst/>
                          <a:latin typeface="Calibri" panose="020F0502020204030204" pitchFamily="34" charset="0"/>
                          <a:ea typeface="新細明體" panose="02020500000000000000" pitchFamily="18" charset="-120"/>
                        </a:rPr>
                        <a:t>中級</a:t>
                      </a:r>
                      <a:r>
                        <a:rPr kumimoji="0" lang="zh-TW" altLang="en-US" sz="1400" b="0" i="0" u="none" strike="noStrike" cap="none" normalizeH="0" baseline="0">
                          <a:ln>
                            <a:noFill/>
                          </a:ln>
                          <a:solidFill>
                            <a:schemeClr val="folHlink"/>
                          </a:solidFill>
                          <a:effectLst/>
                          <a:latin typeface="Calibri" panose="020F0502020204030204" pitchFamily="34" charset="0"/>
                          <a:ea typeface="新細明體" panose="02020500000000000000" pitchFamily="18" charset="-120"/>
                        </a:rPr>
                        <a:t>複試</a:t>
                      </a:r>
                      <a:r>
                        <a:rPr kumimoji="0" lang="zh-TW" altLang="en-US" sz="1400" b="0" i="0" u="none" strike="noStrike" cap="none" normalizeH="0" baseline="0">
                          <a:ln>
                            <a:noFill/>
                          </a:ln>
                          <a:solidFill>
                            <a:srgbClr val="000000"/>
                          </a:solidFill>
                          <a:effectLst/>
                          <a:latin typeface="Calibri" panose="020F0502020204030204" pitchFamily="34" charset="0"/>
                          <a:ea typeface="新細明體" panose="02020500000000000000" pitchFamily="18" charset="-120"/>
                        </a:rPr>
                        <a:t>及格</a:t>
                      </a:r>
                    </a:p>
                  </a:txBody>
                  <a:tcPr marL="23707" marR="2370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7DE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400" b="0" i="0" u="none" strike="noStrike" cap="none" normalizeH="0" baseline="0">
                          <a:ln>
                            <a:noFill/>
                          </a:ln>
                          <a:solidFill>
                            <a:srgbClr val="0000FF"/>
                          </a:solidFill>
                          <a:effectLst/>
                          <a:latin typeface="Calibri"/>
                          <a:ea typeface="新細明體"/>
                        </a:rPr>
                        <a:t>總分</a:t>
                      </a:r>
                      <a:r>
                        <a:rPr kumimoji="0" lang="en-US" altLang="zh-TW" sz="1400" b="0" i="0" u="none" strike="noStrike" cap="none" normalizeH="0" baseline="0" dirty="0">
                          <a:ln>
                            <a:noFill/>
                          </a:ln>
                          <a:solidFill>
                            <a:srgbClr val="0000FF"/>
                          </a:solidFill>
                          <a:effectLst/>
                          <a:latin typeface="Calibri"/>
                          <a:ea typeface="新細明體"/>
                        </a:rPr>
                        <a:t>550</a:t>
                      </a:r>
                      <a:r>
                        <a:rPr kumimoji="0" lang="zh-TW" altLang="en-US" sz="1400" b="0" i="0" u="none" strike="noStrike" cap="none" normalizeH="0" baseline="0">
                          <a:ln>
                            <a:noFill/>
                          </a:ln>
                          <a:solidFill>
                            <a:srgbClr val="0000FF"/>
                          </a:solidFill>
                          <a:effectLst/>
                          <a:latin typeface="Calibri"/>
                          <a:ea typeface="新細明體"/>
                        </a:rPr>
                        <a:t>以上</a:t>
                      </a:r>
                    </a:p>
                  </a:txBody>
                  <a:tcPr marL="23707" marR="2370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7DE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cap="none" normalizeH="0" baseline="0" dirty="0">
                          <a:ln>
                            <a:noFill/>
                          </a:ln>
                          <a:solidFill>
                            <a:srgbClr val="0000FF"/>
                          </a:solidFill>
                          <a:effectLst/>
                          <a:latin typeface="Calibri"/>
                          <a:ea typeface="新細明體"/>
                        </a:rPr>
                        <a:t>3</a:t>
                      </a:r>
                      <a:endParaRPr kumimoji="0" lang="zh-TW" altLang="zh-TW" sz="1400" b="0" i="0" u="none" strike="noStrike" cap="none" normalizeH="0" baseline="0" dirty="0">
                        <a:ln>
                          <a:noFill/>
                        </a:ln>
                        <a:solidFill>
                          <a:srgbClr val="0000FF"/>
                        </a:solidFill>
                        <a:effectLst/>
                        <a:latin typeface="Calibri"/>
                        <a:ea typeface="新細明體"/>
                      </a:endParaRPr>
                    </a:p>
                  </a:txBody>
                  <a:tcPr marL="23707" marR="2370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7DEE8"/>
                    </a:solidFill>
                  </a:tcPr>
                </a:tc>
                <a:extLst>
                  <a:ext uri="{0D108BD9-81ED-4DB2-BD59-A6C34878D82A}">
                    <a16:rowId xmlns:a16="http://schemas.microsoft.com/office/drawing/2014/main" val="256395474"/>
                  </a:ext>
                </a:extLst>
              </a:tr>
              <a:tr h="339725">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400" b="0" i="0" u="none" strike="noStrike" cap="none" normalizeH="0" baseline="0">
                          <a:ln>
                            <a:noFill/>
                          </a:ln>
                          <a:solidFill>
                            <a:schemeClr val="folHlink"/>
                          </a:solidFill>
                          <a:effectLst/>
                          <a:latin typeface="Calibri" panose="020F0502020204030204" pitchFamily="34" charset="0"/>
                          <a:ea typeface="新細明體" panose="02020500000000000000" pitchFamily="18" charset="-120"/>
                        </a:rPr>
                        <a:t>中級</a:t>
                      </a:r>
                      <a:r>
                        <a:rPr kumimoji="0" lang="zh-TW" altLang="en-US" sz="1400" b="0" i="0" u="none" strike="noStrike" cap="none" normalizeH="0" baseline="0">
                          <a:ln>
                            <a:noFill/>
                          </a:ln>
                          <a:solidFill>
                            <a:srgbClr val="000000"/>
                          </a:solidFill>
                          <a:effectLst/>
                          <a:latin typeface="Calibri" panose="020F0502020204030204" pitchFamily="34" charset="0"/>
                          <a:ea typeface="新細明體" panose="02020500000000000000" pitchFamily="18" charset="-120"/>
                        </a:rPr>
                        <a:t>初試及格</a:t>
                      </a:r>
                    </a:p>
                  </a:txBody>
                  <a:tcPr marL="23707" marR="2370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7DE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400" b="0" i="0" u="none" strike="noStrike" cap="none" normalizeH="0" baseline="0">
                          <a:ln>
                            <a:noFill/>
                          </a:ln>
                          <a:solidFill>
                            <a:srgbClr val="0000FF"/>
                          </a:solidFill>
                          <a:effectLst/>
                          <a:latin typeface="Calibri"/>
                          <a:ea typeface="新細明體"/>
                        </a:rPr>
                        <a:t>總分</a:t>
                      </a:r>
                      <a:r>
                        <a:rPr kumimoji="0" lang="en-US" altLang="zh-TW" sz="1400" b="0" i="0" u="none" strike="noStrike" cap="none" normalizeH="0" baseline="0" dirty="0">
                          <a:ln>
                            <a:noFill/>
                          </a:ln>
                          <a:solidFill>
                            <a:srgbClr val="0000FF"/>
                          </a:solidFill>
                          <a:effectLst/>
                          <a:latin typeface="Calibri"/>
                          <a:ea typeface="新細明體"/>
                        </a:rPr>
                        <a:t>387</a:t>
                      </a:r>
                      <a:r>
                        <a:rPr kumimoji="0" lang="zh-TW" altLang="en-US" sz="1400" b="0" i="0" u="none" strike="noStrike" cap="none" normalizeH="0" baseline="0">
                          <a:ln>
                            <a:noFill/>
                          </a:ln>
                          <a:solidFill>
                            <a:srgbClr val="0000FF"/>
                          </a:solidFill>
                          <a:effectLst/>
                          <a:latin typeface="Calibri"/>
                          <a:ea typeface="新細明體"/>
                        </a:rPr>
                        <a:t>以上</a:t>
                      </a:r>
                    </a:p>
                  </a:txBody>
                  <a:tcPr marL="23707" marR="2370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7DE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cap="none" normalizeH="0" baseline="0" dirty="0">
                          <a:ln>
                            <a:noFill/>
                          </a:ln>
                          <a:solidFill>
                            <a:srgbClr val="0000FF"/>
                          </a:solidFill>
                          <a:effectLst/>
                          <a:latin typeface="Calibri"/>
                          <a:ea typeface="新細明體"/>
                        </a:rPr>
                        <a:t>1</a:t>
                      </a:r>
                      <a:endParaRPr kumimoji="0" lang="zh-TW" altLang="zh-TW" sz="1400" b="0" i="0" u="none" strike="noStrike" cap="none" normalizeH="0" baseline="0" dirty="0">
                        <a:ln>
                          <a:noFill/>
                        </a:ln>
                        <a:solidFill>
                          <a:srgbClr val="0000FF"/>
                        </a:solidFill>
                        <a:effectLst/>
                        <a:latin typeface="Calibri"/>
                        <a:ea typeface="新細明體"/>
                      </a:endParaRPr>
                    </a:p>
                  </a:txBody>
                  <a:tcPr marL="23707" marR="2370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7DEE8"/>
                    </a:solidFill>
                  </a:tcPr>
                </a:tc>
                <a:extLst>
                  <a:ext uri="{0D108BD9-81ED-4DB2-BD59-A6C34878D82A}">
                    <a16:rowId xmlns:a16="http://schemas.microsoft.com/office/drawing/2014/main" val="4203216428"/>
                  </a:ext>
                </a:extLst>
              </a:tr>
            </a:tbl>
          </a:graphicData>
        </a:graphic>
      </p:graphicFrame>
    </p:spTree>
    <p:extLst>
      <p:ext uri="{BB962C8B-B14F-4D97-AF65-F5344CB8AC3E}">
        <p14:creationId xmlns:p14="http://schemas.microsoft.com/office/powerpoint/2010/main" val="72066057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131B8EA2-46F0-4EFD-AA39-F1D4219E0ABE}" type="slidenum">
              <a:rPr lang="zh-TW" altLang="en-US" smtClean="0"/>
              <a:pPr/>
              <a:t>59</a:t>
            </a:fld>
            <a:endParaRPr lang="zh-TW" altLang="en-US" dirty="0"/>
          </a:p>
        </p:txBody>
      </p:sp>
      <p:grpSp>
        <p:nvGrpSpPr>
          <p:cNvPr id="3" name="群組 2">
            <a:extLst>
              <a:ext uri="{FF2B5EF4-FFF2-40B4-BE49-F238E27FC236}">
                <a16:creationId xmlns:a16="http://schemas.microsoft.com/office/drawing/2014/main" id="{285B929B-3BDC-48FB-8133-0EEE76214C39}"/>
              </a:ext>
            </a:extLst>
          </p:cNvPr>
          <p:cNvGrpSpPr/>
          <p:nvPr/>
        </p:nvGrpSpPr>
        <p:grpSpPr>
          <a:xfrm>
            <a:off x="-966" y="-48054"/>
            <a:ext cx="10623247" cy="698450"/>
            <a:chOff x="-967" y="-39262"/>
            <a:chExt cx="9795745" cy="698450"/>
          </a:xfrm>
        </p:grpSpPr>
        <p:grpSp>
          <p:nvGrpSpPr>
            <p:cNvPr id="4" name="群組 3">
              <a:extLst>
                <a:ext uri="{FF2B5EF4-FFF2-40B4-BE49-F238E27FC236}">
                  <a16:creationId xmlns:a16="http://schemas.microsoft.com/office/drawing/2014/main" id="{AC192EEF-E6FF-4C99-9F4D-D56C0DA6DB5C}"/>
                </a:ext>
              </a:extLst>
            </p:cNvPr>
            <p:cNvGrpSpPr/>
            <p:nvPr/>
          </p:nvGrpSpPr>
          <p:grpSpPr>
            <a:xfrm>
              <a:off x="576" y="12962"/>
              <a:ext cx="9794202" cy="605449"/>
              <a:chOff x="501" y="12962"/>
              <a:chExt cx="8579589" cy="605449"/>
            </a:xfrm>
          </p:grpSpPr>
          <p:sp>
            <p:nvSpPr>
              <p:cNvPr id="6" name="圓角化同側角落矩形 103">
                <a:extLst>
                  <a:ext uri="{FF2B5EF4-FFF2-40B4-BE49-F238E27FC236}">
                    <a16:creationId xmlns:a16="http://schemas.microsoft.com/office/drawing/2014/main" id="{45C00C2C-47AE-44B4-AEE6-9C63450A59F6}"/>
                  </a:ext>
                </a:extLst>
              </p:cNvPr>
              <p:cNvSpPr/>
              <p:nvPr/>
            </p:nvSpPr>
            <p:spPr>
              <a:xfrm rot="16200000" flipH="1">
                <a:off x="3987571" y="-3974108"/>
                <a:ext cx="605449" cy="8579589"/>
              </a:xfrm>
              <a:prstGeom prst="round2SameRect">
                <a:avLst>
                  <a:gd name="adj1" fmla="val 0"/>
                  <a:gd name="adj2" fmla="val 50000"/>
                </a:avLst>
              </a:prstGeom>
              <a:gradFill flip="none" rotWithShape="1">
                <a:gsLst>
                  <a:gs pos="0">
                    <a:srgbClr val="FEDEEC"/>
                  </a:gs>
                  <a:gs pos="48000">
                    <a:srgbClr val="FC79B2"/>
                  </a:gs>
                  <a:gs pos="60000">
                    <a:srgbClr val="FC79B2"/>
                  </a:gs>
                  <a:gs pos="100000">
                    <a:srgbClr val="FEDEEC"/>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7" name="圓角化同側角落矩形 104">
                <a:extLst>
                  <a:ext uri="{FF2B5EF4-FFF2-40B4-BE49-F238E27FC236}">
                    <a16:creationId xmlns:a16="http://schemas.microsoft.com/office/drawing/2014/main" id="{681A5915-0E3A-4F17-A488-DBB7095B0679}"/>
                  </a:ext>
                </a:extLst>
              </p:cNvPr>
              <p:cNvSpPr/>
              <p:nvPr/>
            </p:nvSpPr>
            <p:spPr>
              <a:xfrm rot="16200000" flipH="1">
                <a:off x="4036808" y="-3855886"/>
                <a:ext cx="508000" cy="8334556"/>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5" name="Google Shape;446;p38">
              <a:extLst>
                <a:ext uri="{FF2B5EF4-FFF2-40B4-BE49-F238E27FC236}">
                  <a16:creationId xmlns:a16="http://schemas.microsoft.com/office/drawing/2014/main" id="{3C73BFDD-1386-4966-A1C9-4E741169C74C}"/>
                </a:ext>
              </a:extLst>
            </p:cNvPr>
            <p:cNvSpPr txBox="1">
              <a:spLocks/>
            </p:cNvSpPr>
            <p:nvPr/>
          </p:nvSpPr>
          <p:spPr>
            <a:xfrm>
              <a:off x="-967" y="-39262"/>
              <a:ext cx="9664224"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smtClean="0">
                  <a:solidFill>
                    <a:prstClr val="black"/>
                  </a:solidFill>
                  <a:latin typeface="微軟正黑體" panose="020B0604030504040204" pitchFamily="34" charset="-120"/>
                  <a:ea typeface="微軟正黑體" panose="020B0604030504040204" pitchFamily="34" charset="-120"/>
                  <a:cs typeface="Arial" pitchFamily="34" charset="0"/>
                </a:rPr>
                <a:t>五專聯合免試入學</a:t>
              </a:r>
              <a:r>
                <a:rPr lang="en-US" altLang="zh-TW" sz="3200" b="1" kern="0" dirty="0" smtClean="0">
                  <a:solidFill>
                    <a:prstClr val="black"/>
                  </a:solidFill>
                  <a:latin typeface="微軟正黑體" panose="020B0604030504040204" pitchFamily="34" charset="-120"/>
                  <a:ea typeface="微軟正黑體" panose="020B0604030504040204" pitchFamily="34" charset="-120"/>
                  <a:cs typeface="Arial" pitchFamily="34" charset="0"/>
                </a:rPr>
                <a:t>-</a:t>
              </a:r>
              <a:r>
                <a:rPr lang="zh-TW" altLang="en-US" sz="2400" b="1" kern="0" dirty="0" smtClean="0">
                  <a:solidFill>
                    <a:prstClr val="black"/>
                  </a:solidFill>
                  <a:latin typeface="微軟正黑體" panose="020B0604030504040204" pitchFamily="34" charset="-120"/>
                  <a:ea typeface="微軟正黑體" panose="020B0604030504040204" pitchFamily="34" charset="-120"/>
                  <a:cs typeface="Arial" pitchFamily="34" charset="0"/>
                </a:rPr>
                <a:t>超額比序項目積分証明單</a:t>
              </a:r>
              <a:endPar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endParaRPr>
            </a:p>
          </p:txBody>
        </p:sp>
      </p:grpSp>
      <p:pic>
        <p:nvPicPr>
          <p:cNvPr id="9" name="Picture 6">
            <a:extLst>
              <a:ext uri="{FF2B5EF4-FFF2-40B4-BE49-F238E27FC236}">
                <a16:creationId xmlns:a16="http://schemas.microsoft.com/office/drawing/2014/main" id="{F220EE7A-DB1B-960A-321F-05ADD290C7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7535" y="765176"/>
            <a:ext cx="10176933" cy="5967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74137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3729162" y="2099145"/>
            <a:ext cx="6202017" cy="2308324"/>
          </a:xfrm>
          <a:prstGeom prst="rect">
            <a:avLst/>
          </a:prstGeom>
          <a:noFill/>
        </p:spPr>
        <p:txBody>
          <a:bodyPr wrap="square" rtlCol="0">
            <a:spAutoFit/>
          </a:bodyPr>
          <a:lstStyle/>
          <a:p>
            <a:r>
              <a:rPr lang="en-US" altLang="zh-TW" sz="4800" dirty="0" smtClean="0">
                <a:latin typeface="Ebrima" pitchFamily="2" charset="0"/>
                <a:ea typeface="Ebrima" pitchFamily="2" charset="0"/>
                <a:cs typeface="Ebrima" pitchFamily="2" charset="0"/>
              </a:rPr>
              <a:t>Q3 : </a:t>
            </a:r>
            <a:r>
              <a:rPr lang="en-US" altLang="zh-TW" sz="4800" dirty="0" smtClean="0">
                <a:latin typeface="Ebrima" pitchFamily="2" charset="0"/>
                <a:cs typeface="Ebrima" pitchFamily="2" charset="0"/>
              </a:rPr>
              <a:t>2021</a:t>
            </a:r>
            <a:r>
              <a:rPr lang="zh-TW" altLang="en-US" sz="4800" dirty="0" smtClean="0">
                <a:latin typeface="Ebrima" pitchFamily="2" charset="0"/>
                <a:cs typeface="Ebrima" pitchFamily="2" charset="0"/>
              </a:rPr>
              <a:t>年台灣</a:t>
            </a:r>
            <a:r>
              <a:rPr lang="en-US" altLang="zh-TW" sz="4800" dirty="0" smtClean="0">
                <a:latin typeface="Ebrima" pitchFamily="2" charset="0"/>
                <a:cs typeface="Ebrima" pitchFamily="2" charset="0"/>
              </a:rPr>
              <a:t>152</a:t>
            </a:r>
            <a:r>
              <a:rPr lang="zh-TW" altLang="en-US" sz="4800" dirty="0" smtClean="0">
                <a:latin typeface="Ebrima" pitchFamily="2" charset="0"/>
                <a:cs typeface="Ebrima" pitchFamily="2" charset="0"/>
              </a:rPr>
              <a:t>所大專校院，教育部核定招生名額</a:t>
            </a:r>
            <a:r>
              <a:rPr lang="zh-TW" altLang="en-US" sz="4800" dirty="0" smtClean="0">
                <a:latin typeface="Ebrima" pitchFamily="2" charset="0"/>
                <a:ea typeface="Ebrima" pitchFamily="2" charset="0"/>
                <a:cs typeface="Ebrima" pitchFamily="2" charset="0"/>
              </a:rPr>
              <a:t>多少</a:t>
            </a:r>
            <a:r>
              <a:rPr lang="zh-TW" altLang="en-US" sz="4800" dirty="0">
                <a:latin typeface="Ebrima" pitchFamily="2" charset="0"/>
                <a:ea typeface="Ebrima" pitchFamily="2" charset="0"/>
                <a:cs typeface="Ebrima" pitchFamily="2" charset="0"/>
              </a:rPr>
              <a:t>人</a:t>
            </a:r>
            <a:r>
              <a:rPr lang="en-US" altLang="zh-TW" sz="4800" dirty="0" smtClean="0">
                <a:latin typeface="Ebrima" pitchFamily="2" charset="0"/>
                <a:ea typeface="Ebrima" pitchFamily="2" charset="0"/>
                <a:cs typeface="Ebrima" pitchFamily="2" charset="0"/>
              </a:rPr>
              <a:t>?</a:t>
            </a:r>
            <a:endParaRPr lang="zh-TW" altLang="en-US" sz="4800" dirty="0">
              <a:latin typeface="Ebrima" pitchFamily="2" charset="0"/>
              <a:cs typeface="Ebrima" pitchFamily="2" charset="0"/>
            </a:endParaRPr>
          </a:p>
        </p:txBody>
      </p:sp>
      <p:sp>
        <p:nvSpPr>
          <p:cNvPr id="3" name="文字方塊 2"/>
          <p:cNvSpPr txBox="1"/>
          <p:nvPr/>
        </p:nvSpPr>
        <p:spPr>
          <a:xfrm>
            <a:off x="3657600" y="4811028"/>
            <a:ext cx="5734262" cy="923330"/>
          </a:xfrm>
          <a:prstGeom prst="rect">
            <a:avLst/>
          </a:prstGeom>
          <a:noFill/>
        </p:spPr>
        <p:txBody>
          <a:bodyPr wrap="none" rtlCol="0">
            <a:spAutoFit/>
          </a:bodyPr>
          <a:lstStyle/>
          <a:p>
            <a:r>
              <a:rPr lang="en-US" altLang="zh-TW" sz="5400" b="1" dirty="0" smtClean="0">
                <a:solidFill>
                  <a:srgbClr val="FF0000"/>
                </a:solidFill>
              </a:rPr>
              <a:t>32</a:t>
            </a:r>
            <a:r>
              <a:rPr lang="zh-TW" altLang="en-US" sz="5400" b="1" dirty="0" smtClean="0">
                <a:solidFill>
                  <a:srgbClr val="FF0000"/>
                </a:solidFill>
              </a:rPr>
              <a:t>萬多個招生名額</a:t>
            </a:r>
            <a:endParaRPr lang="zh-TW" altLang="en-US" sz="5400" b="1" dirty="0">
              <a:solidFill>
                <a:srgbClr val="FF0000"/>
              </a:solidFill>
            </a:endParaRPr>
          </a:p>
        </p:txBody>
      </p:sp>
    </p:spTree>
    <p:extLst>
      <p:ext uri="{BB962C8B-B14F-4D97-AF65-F5344CB8AC3E}">
        <p14:creationId xmlns:p14="http://schemas.microsoft.com/office/powerpoint/2010/main" val="2286850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131B8EA2-46F0-4EFD-AA39-F1D4219E0ABE}" type="slidenum">
              <a:rPr lang="zh-TW" altLang="en-US" smtClean="0"/>
              <a:pPr/>
              <a:t>60</a:t>
            </a:fld>
            <a:endParaRPr lang="zh-TW" altLang="en-US" dirty="0"/>
          </a:p>
        </p:txBody>
      </p:sp>
      <p:grpSp>
        <p:nvGrpSpPr>
          <p:cNvPr id="3" name="群組 2">
            <a:extLst>
              <a:ext uri="{FF2B5EF4-FFF2-40B4-BE49-F238E27FC236}">
                <a16:creationId xmlns:a16="http://schemas.microsoft.com/office/drawing/2014/main" id="{285B929B-3BDC-48FB-8133-0EEE76214C39}"/>
              </a:ext>
            </a:extLst>
          </p:cNvPr>
          <p:cNvGrpSpPr/>
          <p:nvPr/>
        </p:nvGrpSpPr>
        <p:grpSpPr>
          <a:xfrm>
            <a:off x="-966" y="-48054"/>
            <a:ext cx="10623247" cy="698450"/>
            <a:chOff x="-967" y="-39262"/>
            <a:chExt cx="9795745" cy="698450"/>
          </a:xfrm>
        </p:grpSpPr>
        <p:grpSp>
          <p:nvGrpSpPr>
            <p:cNvPr id="4" name="群組 3">
              <a:extLst>
                <a:ext uri="{FF2B5EF4-FFF2-40B4-BE49-F238E27FC236}">
                  <a16:creationId xmlns:a16="http://schemas.microsoft.com/office/drawing/2014/main" id="{AC192EEF-E6FF-4C99-9F4D-D56C0DA6DB5C}"/>
                </a:ext>
              </a:extLst>
            </p:cNvPr>
            <p:cNvGrpSpPr/>
            <p:nvPr/>
          </p:nvGrpSpPr>
          <p:grpSpPr>
            <a:xfrm>
              <a:off x="576" y="12962"/>
              <a:ext cx="9794202" cy="605449"/>
              <a:chOff x="501" y="12962"/>
              <a:chExt cx="8579589" cy="605449"/>
            </a:xfrm>
          </p:grpSpPr>
          <p:sp>
            <p:nvSpPr>
              <p:cNvPr id="6" name="圓角化同側角落矩形 103">
                <a:extLst>
                  <a:ext uri="{FF2B5EF4-FFF2-40B4-BE49-F238E27FC236}">
                    <a16:creationId xmlns:a16="http://schemas.microsoft.com/office/drawing/2014/main" id="{45C00C2C-47AE-44B4-AEE6-9C63450A59F6}"/>
                  </a:ext>
                </a:extLst>
              </p:cNvPr>
              <p:cNvSpPr/>
              <p:nvPr/>
            </p:nvSpPr>
            <p:spPr>
              <a:xfrm rot="16200000" flipH="1">
                <a:off x="3987571" y="-3974108"/>
                <a:ext cx="605449" cy="8579589"/>
              </a:xfrm>
              <a:prstGeom prst="round2SameRect">
                <a:avLst>
                  <a:gd name="adj1" fmla="val 0"/>
                  <a:gd name="adj2" fmla="val 50000"/>
                </a:avLst>
              </a:prstGeom>
              <a:gradFill flip="none" rotWithShape="1">
                <a:gsLst>
                  <a:gs pos="0">
                    <a:srgbClr val="FEDEEC"/>
                  </a:gs>
                  <a:gs pos="48000">
                    <a:srgbClr val="FC79B2"/>
                  </a:gs>
                  <a:gs pos="60000">
                    <a:srgbClr val="FC79B2"/>
                  </a:gs>
                  <a:gs pos="100000">
                    <a:srgbClr val="FEDEEC"/>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7" name="圓角化同側角落矩形 104">
                <a:extLst>
                  <a:ext uri="{FF2B5EF4-FFF2-40B4-BE49-F238E27FC236}">
                    <a16:creationId xmlns:a16="http://schemas.microsoft.com/office/drawing/2014/main" id="{681A5915-0E3A-4F17-A488-DBB7095B0679}"/>
                  </a:ext>
                </a:extLst>
              </p:cNvPr>
              <p:cNvSpPr/>
              <p:nvPr/>
            </p:nvSpPr>
            <p:spPr>
              <a:xfrm rot="16200000" flipH="1">
                <a:off x="4036808" y="-3855886"/>
                <a:ext cx="508000" cy="8334556"/>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5" name="Google Shape;446;p38">
              <a:extLst>
                <a:ext uri="{FF2B5EF4-FFF2-40B4-BE49-F238E27FC236}">
                  <a16:creationId xmlns:a16="http://schemas.microsoft.com/office/drawing/2014/main" id="{3C73BFDD-1386-4966-A1C9-4E741169C74C}"/>
                </a:ext>
              </a:extLst>
            </p:cNvPr>
            <p:cNvSpPr txBox="1">
              <a:spLocks/>
            </p:cNvSpPr>
            <p:nvPr/>
          </p:nvSpPr>
          <p:spPr>
            <a:xfrm>
              <a:off x="-967" y="-39262"/>
              <a:ext cx="9664224"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smtClean="0">
                  <a:solidFill>
                    <a:prstClr val="black"/>
                  </a:solidFill>
                  <a:latin typeface="微軟正黑體" panose="020B0604030504040204" pitchFamily="34" charset="-120"/>
                  <a:ea typeface="微軟正黑體" panose="020B0604030504040204" pitchFamily="34" charset="-120"/>
                  <a:cs typeface="Arial" pitchFamily="34" charset="0"/>
                </a:rPr>
                <a:t>五專聯合免試入學</a:t>
              </a:r>
              <a:r>
                <a:rPr lang="en-US" altLang="zh-TW" sz="3200" b="1" kern="0" dirty="0" smtClean="0">
                  <a:solidFill>
                    <a:prstClr val="black"/>
                  </a:solidFill>
                  <a:latin typeface="微軟正黑體" panose="020B0604030504040204" pitchFamily="34" charset="-120"/>
                  <a:ea typeface="微軟正黑體" panose="020B0604030504040204" pitchFamily="34" charset="-120"/>
                  <a:cs typeface="Arial" pitchFamily="34" charset="0"/>
                </a:rPr>
                <a:t>-</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報名表填寫範例 </a:t>
              </a:r>
              <a:r>
                <a:rPr lang="en-US" altLang="zh-TW" sz="2400" b="1" kern="0" dirty="0">
                  <a:solidFill>
                    <a:prstClr val="black"/>
                  </a:solidFill>
                  <a:latin typeface="微軟正黑體" panose="020B0604030504040204" pitchFamily="34" charset="-120"/>
                  <a:ea typeface="微軟正黑體" panose="020B0604030504040204" pitchFamily="34" charset="-120"/>
                  <a:cs typeface="Arial" pitchFamily="34" charset="0"/>
                </a:rPr>
                <a:t>(1/3)</a:t>
              </a:r>
            </a:p>
          </p:txBody>
        </p:sp>
      </p:grpSp>
      <p:grpSp>
        <p:nvGrpSpPr>
          <p:cNvPr id="8" name="群組 7"/>
          <p:cNvGrpSpPr/>
          <p:nvPr/>
        </p:nvGrpSpPr>
        <p:grpSpPr>
          <a:xfrm>
            <a:off x="1206818" y="852890"/>
            <a:ext cx="9190565" cy="5688013"/>
            <a:chOff x="2544235" y="981078"/>
            <a:chExt cx="9190565" cy="5688013"/>
          </a:xfrm>
        </p:grpSpPr>
        <p:pic>
          <p:nvPicPr>
            <p:cNvPr id="9" name="Picture 11">
              <a:extLst>
                <a:ext uri="{FF2B5EF4-FFF2-40B4-BE49-F238E27FC236}">
                  <a16:creationId xmlns:a16="http://schemas.microsoft.com/office/drawing/2014/main" id="{867120E9-3D04-19BF-688C-D5B8C7C777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7833" y="981078"/>
              <a:ext cx="5522384" cy="5688013"/>
            </a:xfrm>
            <a:prstGeom prst="rect">
              <a:avLst/>
            </a:prstGeom>
            <a:noFill/>
            <a:extLst>
              <a:ext uri="{909E8E84-426E-40DD-AFC4-6F175D3DCCD1}">
                <a14:hiddenFill xmlns:a14="http://schemas.microsoft.com/office/drawing/2010/main">
                  <a:solidFill>
                    <a:srgbClr val="FFFFFF"/>
                  </a:solidFill>
                </a14:hiddenFill>
              </a:ext>
            </a:extLst>
          </p:spPr>
        </p:pic>
        <p:sp>
          <p:nvSpPr>
            <p:cNvPr id="10" name="圓角矩形圖說文字 8">
              <a:extLst>
                <a:ext uri="{FF2B5EF4-FFF2-40B4-BE49-F238E27FC236}">
                  <a16:creationId xmlns:a16="http://schemas.microsoft.com/office/drawing/2014/main" id="{5FA845A1-22C6-BFA8-AA8D-A05BEDEC28A0}"/>
                </a:ext>
              </a:extLst>
            </p:cNvPr>
            <p:cNvSpPr>
              <a:spLocks noChangeArrowheads="1"/>
            </p:cNvSpPr>
            <p:nvPr/>
          </p:nvSpPr>
          <p:spPr bwMode="auto">
            <a:xfrm>
              <a:off x="9457269" y="1341438"/>
              <a:ext cx="2097617" cy="601662"/>
            </a:xfrm>
            <a:prstGeom prst="wedgeRoundRectCallout">
              <a:avLst>
                <a:gd name="adj1" fmla="val -138898"/>
                <a:gd name="adj2" fmla="val -24671"/>
                <a:gd name="adj3" fmla="val 16667"/>
              </a:avLst>
            </a:prstGeom>
            <a:solidFill>
              <a:srgbClr val="CCFFCC"/>
            </a:solidFill>
            <a:ln w="19050" algn="ctr">
              <a:solidFill>
                <a:schemeClr val="tx1"/>
              </a:solidFill>
              <a:round/>
              <a:headEnd/>
              <a:tailEnd/>
            </a:ln>
            <a:effectLst>
              <a:outerShdw dist="107763" dir="2700000" algn="ctr" rotWithShape="0">
                <a:srgbClr val="808080">
                  <a:alpha val="50000"/>
                </a:srgbClr>
              </a:outerShdw>
            </a:effec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0" fontAlgn="base" hangingPunct="0">
                <a:spcBef>
                  <a:spcPct val="0"/>
                </a:spcBef>
                <a:spcAft>
                  <a:spcPct val="0"/>
                </a:spcAft>
                <a:buFontTx/>
                <a:buNone/>
              </a:pPr>
              <a:r>
                <a:rPr lang="zh-TW" altLang="en-US" sz="1600" b="1" dirty="0">
                  <a:solidFill>
                    <a:srgbClr val="FF0000"/>
                  </a:solidFill>
                  <a:latin typeface="標楷體" pitchFamily="65" charset="-120"/>
                  <a:ea typeface="標楷體" pitchFamily="65" charset="-120"/>
                </a:rPr>
                <a:t>欲報名招生學校名稱及代碼</a:t>
              </a:r>
            </a:p>
          </p:txBody>
        </p:sp>
        <p:sp>
          <p:nvSpPr>
            <p:cNvPr id="11" name="圓角矩形圖說文字 7">
              <a:extLst>
                <a:ext uri="{FF2B5EF4-FFF2-40B4-BE49-F238E27FC236}">
                  <a16:creationId xmlns:a16="http://schemas.microsoft.com/office/drawing/2014/main" id="{6AC72B26-5515-B3FB-407E-DD00BDE253E5}"/>
                </a:ext>
              </a:extLst>
            </p:cNvPr>
            <p:cNvSpPr>
              <a:spLocks noChangeArrowheads="1"/>
            </p:cNvSpPr>
            <p:nvPr/>
          </p:nvSpPr>
          <p:spPr bwMode="auto">
            <a:xfrm>
              <a:off x="9359902" y="5589591"/>
              <a:ext cx="1919817" cy="720725"/>
            </a:xfrm>
            <a:prstGeom prst="wedgeRoundRectCallout">
              <a:avLst>
                <a:gd name="adj1" fmla="val -81310"/>
                <a:gd name="adj2" fmla="val 58810"/>
                <a:gd name="adj3" fmla="val 16667"/>
              </a:avLst>
            </a:prstGeom>
            <a:solidFill>
              <a:srgbClr val="CCFFCC"/>
            </a:solidFill>
            <a:ln w="19050" algn="ctr">
              <a:solidFill>
                <a:schemeClr val="tx1"/>
              </a:solidFill>
              <a:round/>
              <a:headEnd/>
              <a:tailEnd/>
            </a:ln>
            <a:effectLst>
              <a:outerShdw dist="107763" dir="2700000" algn="ctr" rotWithShape="0">
                <a:srgbClr val="808080">
                  <a:alpha val="50000"/>
                </a:srgbClr>
              </a:outerShdw>
            </a:effec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0" fontAlgn="base" hangingPunct="0">
                <a:spcBef>
                  <a:spcPct val="0"/>
                </a:spcBef>
                <a:spcAft>
                  <a:spcPct val="0"/>
                </a:spcAft>
                <a:buFontTx/>
                <a:buNone/>
              </a:pPr>
              <a:r>
                <a:rPr lang="zh-TW" altLang="en-US" sz="1800" b="1">
                  <a:solidFill>
                    <a:srgbClr val="FF0000"/>
                  </a:solidFill>
                  <a:latin typeface="標楷體" pitchFamily="65" charset="-120"/>
                  <a:ea typeface="標楷體" pitchFamily="65" charset="-120"/>
                </a:rPr>
                <a:t>學生及家長</a:t>
              </a:r>
              <a:endParaRPr lang="en-US" altLang="zh-TW" sz="1800" b="1">
                <a:solidFill>
                  <a:srgbClr val="FF0000"/>
                </a:solidFill>
                <a:latin typeface="標楷體" pitchFamily="65" charset="-120"/>
                <a:ea typeface="標楷體" pitchFamily="65" charset="-120"/>
              </a:endParaRPr>
            </a:p>
            <a:p>
              <a:pPr algn="ctr" eaLnBrk="0" fontAlgn="base" hangingPunct="0">
                <a:spcBef>
                  <a:spcPct val="0"/>
                </a:spcBef>
                <a:spcAft>
                  <a:spcPct val="0"/>
                </a:spcAft>
                <a:buFontTx/>
                <a:buNone/>
              </a:pPr>
              <a:r>
                <a:rPr lang="zh-TW" altLang="en-US" sz="1800" b="1">
                  <a:solidFill>
                    <a:srgbClr val="FF0000"/>
                  </a:solidFill>
                  <a:latin typeface="標楷體" pitchFamily="65" charset="-120"/>
                  <a:ea typeface="標楷體" pitchFamily="65" charset="-120"/>
                </a:rPr>
                <a:t>簽名確認</a:t>
              </a:r>
            </a:p>
          </p:txBody>
        </p:sp>
        <p:sp>
          <p:nvSpPr>
            <p:cNvPr id="12" name="AutoShape 15">
              <a:extLst>
                <a:ext uri="{FF2B5EF4-FFF2-40B4-BE49-F238E27FC236}">
                  <a16:creationId xmlns:a16="http://schemas.microsoft.com/office/drawing/2014/main" id="{53BE560B-67F4-7EED-FE9B-8BF4F0BCC0B7}"/>
                </a:ext>
              </a:extLst>
            </p:cNvPr>
            <p:cNvSpPr>
              <a:spLocks noChangeArrowheads="1"/>
            </p:cNvSpPr>
            <p:nvPr/>
          </p:nvSpPr>
          <p:spPr bwMode="auto">
            <a:xfrm>
              <a:off x="7459133" y="4854575"/>
              <a:ext cx="4275667" cy="501650"/>
            </a:xfrm>
            <a:prstGeom prst="wedgeRoundRectCallout">
              <a:avLst>
                <a:gd name="adj1" fmla="val -79801"/>
                <a:gd name="adj2" fmla="val 48417"/>
                <a:gd name="adj3" fmla="val 16667"/>
              </a:avLst>
            </a:prstGeom>
            <a:solidFill>
              <a:srgbClr val="FFFF99"/>
            </a:solidFill>
            <a:ln w="9525">
              <a:solidFill>
                <a:schemeClr val="tx1"/>
              </a:solidFill>
              <a:miter lim="800000"/>
              <a:headEnd/>
              <a:tailEnd/>
            </a:ln>
            <a:effectLst>
              <a:outerShdw dist="107763" dir="2700000" algn="ctr" rotWithShape="0">
                <a:schemeClr val="bg2">
                  <a:alpha val="50000"/>
                </a:schemeClr>
              </a:outerShdw>
            </a:effectLst>
          </p:spPr>
          <p:txBody>
            <a:bodyPr lIns="54000" tIns="0" rIns="18000" bIns="0"/>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0" fontAlgn="base" hangingPunct="0">
                <a:spcBef>
                  <a:spcPct val="0"/>
                </a:spcBef>
                <a:spcAft>
                  <a:spcPct val="0"/>
                </a:spcAft>
                <a:buFontTx/>
                <a:buNone/>
              </a:pPr>
              <a:r>
                <a:rPr kumimoji="1" lang="zh-TW" altLang="en-US" sz="1500">
                  <a:solidFill>
                    <a:prstClr val="black"/>
                  </a:solidFill>
                  <a:latin typeface="Arial" panose="020B0604020202020204" pitchFamily="34" charset="0"/>
                  <a:ea typeface="標楷體" pitchFamily="65" charset="-120"/>
                </a:rPr>
                <a:t>報名學校若有採計其他加分項目，則需勾選並浮貼相關證明文件</a:t>
              </a:r>
            </a:p>
          </p:txBody>
        </p:sp>
        <p:sp>
          <p:nvSpPr>
            <p:cNvPr id="13" name="AutoShape 11">
              <a:extLst>
                <a:ext uri="{FF2B5EF4-FFF2-40B4-BE49-F238E27FC236}">
                  <a16:creationId xmlns:a16="http://schemas.microsoft.com/office/drawing/2014/main" id="{0E3069BF-C09B-8AA3-0A8F-3780F58F6CD7}"/>
                </a:ext>
              </a:extLst>
            </p:cNvPr>
            <p:cNvSpPr>
              <a:spLocks noChangeArrowheads="1"/>
            </p:cNvSpPr>
            <p:nvPr/>
          </p:nvSpPr>
          <p:spPr bwMode="auto">
            <a:xfrm>
              <a:off x="2544235" y="1557341"/>
              <a:ext cx="768351" cy="1512887"/>
            </a:xfrm>
            <a:prstGeom prst="bracePair">
              <a:avLst>
                <a:gd name="adj" fmla="val 8333"/>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eaVert"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0" fontAlgn="base" hangingPunct="0">
                <a:spcBef>
                  <a:spcPct val="0"/>
                </a:spcBef>
                <a:spcAft>
                  <a:spcPct val="0"/>
                </a:spcAft>
                <a:buFontTx/>
                <a:buNone/>
              </a:pPr>
              <a:r>
                <a:rPr kumimoji="1" lang="zh-TW" altLang="en-US" sz="1600" b="1">
                  <a:solidFill>
                    <a:srgbClr val="FF0000"/>
                  </a:solidFill>
                  <a:latin typeface="Arial" panose="020B0604020202020204" pitchFamily="34" charset="0"/>
                  <a:ea typeface="標楷體" pitchFamily="65" charset="-120"/>
                </a:rPr>
                <a:t>個人基本資料</a:t>
              </a:r>
            </a:p>
          </p:txBody>
        </p:sp>
        <p:sp>
          <p:nvSpPr>
            <p:cNvPr id="14" name="AutoShape 12">
              <a:extLst>
                <a:ext uri="{FF2B5EF4-FFF2-40B4-BE49-F238E27FC236}">
                  <a16:creationId xmlns:a16="http://schemas.microsoft.com/office/drawing/2014/main" id="{CDEF6792-3B71-D958-CE42-447170E0A329}"/>
                </a:ext>
              </a:extLst>
            </p:cNvPr>
            <p:cNvSpPr>
              <a:spLocks noChangeArrowheads="1"/>
            </p:cNvSpPr>
            <p:nvPr/>
          </p:nvSpPr>
          <p:spPr bwMode="auto">
            <a:xfrm>
              <a:off x="2544235" y="3355975"/>
              <a:ext cx="768351" cy="2160588"/>
            </a:xfrm>
            <a:prstGeom prst="bracePair">
              <a:avLst>
                <a:gd name="adj" fmla="val 8333"/>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eaVert"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0" fontAlgn="base" hangingPunct="0">
                <a:spcBef>
                  <a:spcPct val="0"/>
                </a:spcBef>
                <a:spcAft>
                  <a:spcPct val="0"/>
                </a:spcAft>
                <a:buFontTx/>
                <a:buNone/>
              </a:pPr>
              <a:r>
                <a:rPr kumimoji="1" lang="zh-TW" altLang="en-US" sz="1600" b="1">
                  <a:solidFill>
                    <a:srgbClr val="FF0000"/>
                  </a:solidFill>
                  <a:latin typeface="Arial" panose="020B0604020202020204" pitchFamily="34" charset="0"/>
                  <a:ea typeface="標楷體" pitchFamily="65" charset="-120"/>
                </a:rPr>
                <a:t>各項成績來源說明</a:t>
              </a:r>
            </a:p>
          </p:txBody>
        </p:sp>
      </p:grpSp>
    </p:spTree>
    <p:extLst>
      <p:ext uri="{BB962C8B-B14F-4D97-AF65-F5344CB8AC3E}">
        <p14:creationId xmlns:p14="http://schemas.microsoft.com/office/powerpoint/2010/main" val="227440401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9">
            <a:extLst>
              <a:ext uri="{FF2B5EF4-FFF2-40B4-BE49-F238E27FC236}">
                <a16:creationId xmlns:a16="http://schemas.microsoft.com/office/drawing/2014/main" id="{CDC62B67-CDA4-42DC-5ACF-975691F118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4369" y="650396"/>
            <a:ext cx="5505451" cy="5761037"/>
          </a:xfrm>
          <a:prstGeom prst="rect">
            <a:avLst/>
          </a:prstGeom>
          <a:noFill/>
          <a:extLst>
            <a:ext uri="{909E8E84-426E-40DD-AFC4-6F175D3DCCD1}">
              <a14:hiddenFill xmlns:a14="http://schemas.microsoft.com/office/drawing/2010/main">
                <a:solidFill>
                  <a:srgbClr val="FFFFFF"/>
                </a:solidFill>
              </a14:hiddenFill>
            </a:ext>
          </a:extLst>
        </p:spPr>
      </p:pic>
      <p:sp>
        <p:nvSpPr>
          <p:cNvPr id="2" name="投影片編號版面配置區 1"/>
          <p:cNvSpPr>
            <a:spLocks noGrp="1"/>
          </p:cNvSpPr>
          <p:nvPr>
            <p:ph type="sldNum" sz="quarter" idx="12"/>
          </p:nvPr>
        </p:nvSpPr>
        <p:spPr/>
        <p:txBody>
          <a:bodyPr/>
          <a:lstStyle/>
          <a:p>
            <a:fld id="{131B8EA2-46F0-4EFD-AA39-F1D4219E0ABE}" type="slidenum">
              <a:rPr lang="zh-TW" altLang="en-US" smtClean="0"/>
              <a:pPr/>
              <a:t>61</a:t>
            </a:fld>
            <a:endParaRPr lang="zh-TW" altLang="en-US" dirty="0"/>
          </a:p>
        </p:txBody>
      </p:sp>
      <p:grpSp>
        <p:nvGrpSpPr>
          <p:cNvPr id="3" name="群組 2">
            <a:extLst>
              <a:ext uri="{FF2B5EF4-FFF2-40B4-BE49-F238E27FC236}">
                <a16:creationId xmlns:a16="http://schemas.microsoft.com/office/drawing/2014/main" id="{285B929B-3BDC-48FB-8133-0EEE76214C39}"/>
              </a:ext>
            </a:extLst>
          </p:cNvPr>
          <p:cNvGrpSpPr/>
          <p:nvPr/>
        </p:nvGrpSpPr>
        <p:grpSpPr>
          <a:xfrm>
            <a:off x="-966" y="-48054"/>
            <a:ext cx="10623250" cy="698450"/>
            <a:chOff x="-967" y="-39262"/>
            <a:chExt cx="9795748" cy="698450"/>
          </a:xfrm>
        </p:grpSpPr>
        <p:grpSp>
          <p:nvGrpSpPr>
            <p:cNvPr id="4" name="群組 3">
              <a:extLst>
                <a:ext uri="{FF2B5EF4-FFF2-40B4-BE49-F238E27FC236}">
                  <a16:creationId xmlns:a16="http://schemas.microsoft.com/office/drawing/2014/main" id="{AC192EEF-E6FF-4C99-9F4D-D56C0DA6DB5C}"/>
                </a:ext>
              </a:extLst>
            </p:cNvPr>
            <p:cNvGrpSpPr/>
            <p:nvPr/>
          </p:nvGrpSpPr>
          <p:grpSpPr>
            <a:xfrm>
              <a:off x="579" y="12956"/>
              <a:ext cx="9794202" cy="605449"/>
              <a:chOff x="504" y="12956"/>
              <a:chExt cx="8579589" cy="605449"/>
            </a:xfrm>
          </p:grpSpPr>
          <p:sp>
            <p:nvSpPr>
              <p:cNvPr id="6" name="圓角化同側角落矩形 103">
                <a:extLst>
                  <a:ext uri="{FF2B5EF4-FFF2-40B4-BE49-F238E27FC236}">
                    <a16:creationId xmlns:a16="http://schemas.microsoft.com/office/drawing/2014/main" id="{45C00C2C-47AE-44B4-AEE6-9C63450A59F6}"/>
                  </a:ext>
                </a:extLst>
              </p:cNvPr>
              <p:cNvSpPr/>
              <p:nvPr/>
            </p:nvSpPr>
            <p:spPr>
              <a:xfrm rot="16200000" flipH="1">
                <a:off x="3987574" y="-3974114"/>
                <a:ext cx="605449" cy="8579589"/>
              </a:xfrm>
              <a:prstGeom prst="round2SameRect">
                <a:avLst>
                  <a:gd name="adj1" fmla="val 0"/>
                  <a:gd name="adj2" fmla="val 50000"/>
                </a:avLst>
              </a:prstGeom>
              <a:gradFill flip="none" rotWithShape="1">
                <a:gsLst>
                  <a:gs pos="0">
                    <a:srgbClr val="FEDEEC"/>
                  </a:gs>
                  <a:gs pos="48000">
                    <a:srgbClr val="FC79B2"/>
                  </a:gs>
                  <a:gs pos="60000">
                    <a:srgbClr val="FC79B2"/>
                  </a:gs>
                  <a:gs pos="100000">
                    <a:srgbClr val="FEDEEC"/>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7" name="圓角化同側角落矩形 104">
                <a:extLst>
                  <a:ext uri="{FF2B5EF4-FFF2-40B4-BE49-F238E27FC236}">
                    <a16:creationId xmlns:a16="http://schemas.microsoft.com/office/drawing/2014/main" id="{681A5915-0E3A-4F17-A488-DBB7095B0679}"/>
                  </a:ext>
                </a:extLst>
              </p:cNvPr>
              <p:cNvSpPr/>
              <p:nvPr/>
            </p:nvSpPr>
            <p:spPr>
              <a:xfrm rot="16200000" flipH="1">
                <a:off x="4036808" y="-3855886"/>
                <a:ext cx="508000" cy="8334556"/>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5" name="Google Shape;446;p38">
              <a:extLst>
                <a:ext uri="{FF2B5EF4-FFF2-40B4-BE49-F238E27FC236}">
                  <a16:creationId xmlns:a16="http://schemas.microsoft.com/office/drawing/2014/main" id="{3C73BFDD-1386-4966-A1C9-4E741169C74C}"/>
                </a:ext>
              </a:extLst>
            </p:cNvPr>
            <p:cNvSpPr txBox="1">
              <a:spLocks/>
            </p:cNvSpPr>
            <p:nvPr/>
          </p:nvSpPr>
          <p:spPr>
            <a:xfrm>
              <a:off x="-967" y="-39262"/>
              <a:ext cx="9664224"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肆、</a:t>
              </a:r>
              <a:r>
                <a:rPr lang="zh-TW" altLang="en-US" sz="3200" b="1" kern="0" dirty="0" smtClean="0">
                  <a:solidFill>
                    <a:prstClr val="black"/>
                  </a:solidFill>
                  <a:latin typeface="微軟正黑體" panose="020B0604030504040204" pitchFamily="34" charset="-120"/>
                  <a:ea typeface="微軟正黑體" panose="020B0604030504040204" pitchFamily="34" charset="-120"/>
                  <a:cs typeface="Arial" pitchFamily="34" charset="0"/>
                </a:rPr>
                <a:t>五專聯合免試入學</a:t>
              </a:r>
              <a:r>
                <a:rPr lang="en-US" altLang="zh-TW" sz="3200" b="1" kern="0" dirty="0" smtClean="0">
                  <a:solidFill>
                    <a:prstClr val="black"/>
                  </a:solidFill>
                  <a:latin typeface="微軟正黑體" panose="020B0604030504040204" pitchFamily="34" charset="-120"/>
                  <a:ea typeface="微軟正黑體" panose="020B0604030504040204" pitchFamily="34" charset="-120"/>
                  <a:cs typeface="Arial" pitchFamily="34" charset="0"/>
                </a:rPr>
                <a:t>-</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報名表填寫範例 </a:t>
              </a:r>
              <a:r>
                <a:rPr lang="en-US" altLang="zh-TW" sz="2400" b="1" kern="0" dirty="0">
                  <a:solidFill>
                    <a:prstClr val="black"/>
                  </a:solidFill>
                  <a:latin typeface="微軟正黑體" panose="020B0604030504040204" pitchFamily="34" charset="-120"/>
                  <a:ea typeface="微軟正黑體" panose="020B0604030504040204" pitchFamily="34" charset="-120"/>
                  <a:cs typeface="Arial" pitchFamily="34" charset="0"/>
                </a:rPr>
                <a:t>(2/3)</a:t>
              </a:r>
            </a:p>
          </p:txBody>
        </p:sp>
      </p:grpSp>
      <p:sp>
        <p:nvSpPr>
          <p:cNvPr id="10" name="AutoShape 15">
            <a:extLst>
              <a:ext uri="{FF2B5EF4-FFF2-40B4-BE49-F238E27FC236}">
                <a16:creationId xmlns:a16="http://schemas.microsoft.com/office/drawing/2014/main" id="{CEC8B214-5802-38A8-7826-D98C5A21266A}"/>
              </a:ext>
            </a:extLst>
          </p:cNvPr>
          <p:cNvSpPr>
            <a:spLocks noChangeArrowheads="1"/>
          </p:cNvSpPr>
          <p:nvPr/>
        </p:nvSpPr>
        <p:spPr bwMode="auto">
          <a:xfrm>
            <a:off x="5520266" y="1628777"/>
            <a:ext cx="6195484" cy="5078413"/>
          </a:xfrm>
          <a:prstGeom prst="leftArrowCallout">
            <a:avLst>
              <a:gd name="adj1" fmla="val 2449"/>
              <a:gd name="adj2" fmla="val 3122"/>
              <a:gd name="adj3" fmla="val 7292"/>
              <a:gd name="adj4" fmla="val 82704"/>
            </a:avLst>
          </a:prstGeom>
          <a:solidFill>
            <a:srgbClr val="FFCC99"/>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0" fontAlgn="base" hangingPunct="0">
              <a:spcBef>
                <a:spcPct val="0"/>
              </a:spcBef>
              <a:spcAft>
                <a:spcPct val="0"/>
              </a:spcAft>
              <a:buFontTx/>
              <a:buNone/>
            </a:pPr>
            <a:endParaRPr kumimoji="1" lang="zh-TW" altLang="en-US" sz="1800">
              <a:solidFill>
                <a:prstClr val="black"/>
              </a:solidFill>
              <a:latin typeface="Arial" panose="020B0604020202020204" pitchFamily="3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8745" y="1792199"/>
            <a:ext cx="4810125" cy="479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792709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131B8EA2-46F0-4EFD-AA39-F1D4219E0ABE}" type="slidenum">
              <a:rPr lang="zh-TW" altLang="en-US" smtClean="0"/>
              <a:pPr/>
              <a:t>62</a:t>
            </a:fld>
            <a:endParaRPr lang="zh-TW" altLang="en-US" dirty="0"/>
          </a:p>
        </p:txBody>
      </p:sp>
      <p:grpSp>
        <p:nvGrpSpPr>
          <p:cNvPr id="3" name="群組 2">
            <a:extLst>
              <a:ext uri="{FF2B5EF4-FFF2-40B4-BE49-F238E27FC236}">
                <a16:creationId xmlns:a16="http://schemas.microsoft.com/office/drawing/2014/main" id="{285B929B-3BDC-48FB-8133-0EEE76214C39}"/>
              </a:ext>
            </a:extLst>
          </p:cNvPr>
          <p:cNvGrpSpPr/>
          <p:nvPr/>
        </p:nvGrpSpPr>
        <p:grpSpPr>
          <a:xfrm>
            <a:off x="-966" y="-48054"/>
            <a:ext cx="10623247" cy="698450"/>
            <a:chOff x="-967" y="-39262"/>
            <a:chExt cx="9795745" cy="698450"/>
          </a:xfrm>
        </p:grpSpPr>
        <p:grpSp>
          <p:nvGrpSpPr>
            <p:cNvPr id="4" name="群組 3">
              <a:extLst>
                <a:ext uri="{FF2B5EF4-FFF2-40B4-BE49-F238E27FC236}">
                  <a16:creationId xmlns:a16="http://schemas.microsoft.com/office/drawing/2014/main" id="{AC192EEF-E6FF-4C99-9F4D-D56C0DA6DB5C}"/>
                </a:ext>
              </a:extLst>
            </p:cNvPr>
            <p:cNvGrpSpPr/>
            <p:nvPr/>
          </p:nvGrpSpPr>
          <p:grpSpPr>
            <a:xfrm>
              <a:off x="576" y="12962"/>
              <a:ext cx="9794202" cy="605449"/>
              <a:chOff x="501" y="12962"/>
              <a:chExt cx="8579589" cy="605449"/>
            </a:xfrm>
          </p:grpSpPr>
          <p:sp>
            <p:nvSpPr>
              <p:cNvPr id="6" name="圓角化同側角落矩形 103">
                <a:extLst>
                  <a:ext uri="{FF2B5EF4-FFF2-40B4-BE49-F238E27FC236}">
                    <a16:creationId xmlns:a16="http://schemas.microsoft.com/office/drawing/2014/main" id="{45C00C2C-47AE-44B4-AEE6-9C63450A59F6}"/>
                  </a:ext>
                </a:extLst>
              </p:cNvPr>
              <p:cNvSpPr/>
              <p:nvPr/>
            </p:nvSpPr>
            <p:spPr>
              <a:xfrm rot="16200000" flipH="1">
                <a:off x="3987571" y="-3974108"/>
                <a:ext cx="605449" cy="8579589"/>
              </a:xfrm>
              <a:prstGeom prst="round2SameRect">
                <a:avLst>
                  <a:gd name="adj1" fmla="val 0"/>
                  <a:gd name="adj2" fmla="val 50000"/>
                </a:avLst>
              </a:prstGeom>
              <a:gradFill flip="none" rotWithShape="1">
                <a:gsLst>
                  <a:gs pos="0">
                    <a:srgbClr val="FEDEEC"/>
                  </a:gs>
                  <a:gs pos="48000">
                    <a:srgbClr val="FC79B2"/>
                  </a:gs>
                  <a:gs pos="60000">
                    <a:srgbClr val="FC79B2"/>
                  </a:gs>
                  <a:gs pos="100000">
                    <a:srgbClr val="FEDEEC"/>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7" name="圓角化同側角落矩形 104">
                <a:extLst>
                  <a:ext uri="{FF2B5EF4-FFF2-40B4-BE49-F238E27FC236}">
                    <a16:creationId xmlns:a16="http://schemas.microsoft.com/office/drawing/2014/main" id="{681A5915-0E3A-4F17-A488-DBB7095B0679}"/>
                  </a:ext>
                </a:extLst>
              </p:cNvPr>
              <p:cNvSpPr/>
              <p:nvPr/>
            </p:nvSpPr>
            <p:spPr>
              <a:xfrm rot="16200000" flipH="1">
                <a:off x="4036808" y="-3855886"/>
                <a:ext cx="508000" cy="8334556"/>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5" name="Google Shape;446;p38">
              <a:extLst>
                <a:ext uri="{FF2B5EF4-FFF2-40B4-BE49-F238E27FC236}">
                  <a16:creationId xmlns:a16="http://schemas.microsoft.com/office/drawing/2014/main" id="{3C73BFDD-1386-4966-A1C9-4E741169C74C}"/>
                </a:ext>
              </a:extLst>
            </p:cNvPr>
            <p:cNvSpPr txBox="1">
              <a:spLocks/>
            </p:cNvSpPr>
            <p:nvPr/>
          </p:nvSpPr>
          <p:spPr>
            <a:xfrm>
              <a:off x="-967" y="-39262"/>
              <a:ext cx="9664224"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肆、</a:t>
              </a:r>
              <a:r>
                <a:rPr lang="zh-TW" altLang="en-US" sz="3200" b="1" kern="0" dirty="0" smtClean="0">
                  <a:solidFill>
                    <a:prstClr val="black"/>
                  </a:solidFill>
                  <a:latin typeface="微軟正黑體" panose="020B0604030504040204" pitchFamily="34" charset="-120"/>
                  <a:ea typeface="微軟正黑體" panose="020B0604030504040204" pitchFamily="34" charset="-120"/>
                  <a:cs typeface="Arial" pitchFamily="34" charset="0"/>
                </a:rPr>
                <a:t>五專聯合免試入學</a:t>
              </a:r>
              <a:r>
                <a:rPr lang="en-US" altLang="zh-TW" sz="3200" b="1" kern="0" dirty="0" smtClean="0">
                  <a:solidFill>
                    <a:prstClr val="black"/>
                  </a:solidFill>
                  <a:latin typeface="微軟正黑體" panose="020B0604030504040204" pitchFamily="34" charset="-120"/>
                  <a:ea typeface="微軟正黑體" panose="020B0604030504040204" pitchFamily="34" charset="-120"/>
                  <a:cs typeface="Arial" pitchFamily="34" charset="0"/>
                </a:rPr>
                <a:t>-</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報名表填寫範例 </a:t>
              </a:r>
              <a:r>
                <a:rPr lang="en-US" altLang="zh-TW" sz="2400" b="1" kern="0" dirty="0" smtClean="0">
                  <a:solidFill>
                    <a:prstClr val="black"/>
                  </a:solidFill>
                  <a:latin typeface="微軟正黑體" panose="020B0604030504040204" pitchFamily="34" charset="-120"/>
                  <a:ea typeface="微軟正黑體" panose="020B0604030504040204" pitchFamily="34" charset="-120"/>
                  <a:cs typeface="Arial" pitchFamily="34" charset="0"/>
                </a:rPr>
                <a:t>(3/3</a:t>
              </a:r>
              <a:r>
                <a:rPr lang="en-US" altLang="zh-TW" sz="2400" b="1" kern="0" dirty="0">
                  <a:solidFill>
                    <a:prstClr val="black"/>
                  </a:solidFill>
                  <a:latin typeface="微軟正黑體" panose="020B0604030504040204" pitchFamily="34" charset="-120"/>
                  <a:ea typeface="微軟正黑體" panose="020B0604030504040204" pitchFamily="34" charset="-120"/>
                  <a:cs typeface="Arial" pitchFamily="34" charset="0"/>
                </a:rPr>
                <a:t>)</a:t>
              </a:r>
            </a:p>
          </p:txBody>
        </p:sp>
      </p:grpSp>
      <p:pic>
        <p:nvPicPr>
          <p:cNvPr id="8" name="Picture 15">
            <a:extLst>
              <a:ext uri="{FF2B5EF4-FFF2-40B4-BE49-F238E27FC236}">
                <a16:creationId xmlns:a16="http://schemas.microsoft.com/office/drawing/2014/main" id="{3CC9E752-77BA-7550-2F12-EBF0720E1F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16135" y="908053"/>
            <a:ext cx="5355167" cy="561657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4">
            <a:extLst>
              <a:ext uri="{FF2B5EF4-FFF2-40B4-BE49-F238E27FC236}">
                <a16:creationId xmlns:a16="http://schemas.microsoft.com/office/drawing/2014/main" id="{E7EB4CE6-56B7-1FC9-C42F-8851118359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7714" y="899325"/>
            <a:ext cx="5266267" cy="5616575"/>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0AAAC360-A000-40F8-4A9F-4E72D2FA53DB}"/>
              </a:ext>
            </a:extLst>
          </p:cNvPr>
          <p:cNvGrpSpPr>
            <a:grpSpLocks/>
          </p:cNvGrpSpPr>
          <p:nvPr/>
        </p:nvGrpSpPr>
        <p:grpSpPr bwMode="auto">
          <a:xfrm>
            <a:off x="6006043" y="1497521"/>
            <a:ext cx="620183" cy="1779587"/>
            <a:chOff x="2702" y="1022"/>
            <a:chExt cx="293" cy="1121"/>
          </a:xfrm>
        </p:grpSpPr>
        <p:sp>
          <p:nvSpPr>
            <p:cNvPr id="11" name="AutoShape 8">
              <a:extLst>
                <a:ext uri="{FF2B5EF4-FFF2-40B4-BE49-F238E27FC236}">
                  <a16:creationId xmlns:a16="http://schemas.microsoft.com/office/drawing/2014/main" id="{299B350A-39E3-948E-EED4-07A33CA936BE}"/>
                </a:ext>
              </a:extLst>
            </p:cNvPr>
            <p:cNvSpPr>
              <a:spLocks noChangeArrowheads="1"/>
            </p:cNvSpPr>
            <p:nvPr/>
          </p:nvSpPr>
          <p:spPr bwMode="auto">
            <a:xfrm flipH="1">
              <a:off x="2702" y="1022"/>
              <a:ext cx="225" cy="331"/>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5898240 60000 65536"/>
                <a:gd name="T10" fmla="*/ 5898240 60000 65536"/>
                <a:gd name="T11" fmla="*/ 0 60000 65536"/>
                <a:gd name="T12" fmla="*/ 12480 w 21600"/>
                <a:gd name="T13" fmla="*/ 3915 h 21600"/>
                <a:gd name="T14" fmla="*/ 18720 w 21600"/>
                <a:gd name="T15" fmla="*/ 8288 h 21600"/>
              </a:gdLst>
              <a:ahLst/>
              <a:cxnLst>
                <a:cxn ang="T8">
                  <a:pos x="T0" y="T1"/>
                </a:cxn>
                <a:cxn ang="T9">
                  <a:pos x="T2" y="T3"/>
                </a:cxn>
                <a:cxn ang="T10">
                  <a:pos x="T4" y="T5"/>
                </a:cxn>
                <a:cxn ang="T11">
                  <a:pos x="T6" y="T7"/>
                </a:cxn>
              </a:cxnLst>
              <a:rect l="T12" t="T13" r="T14" b="T15"/>
              <a:pathLst>
                <a:path w="21600" h="21600">
                  <a:moveTo>
                    <a:pt x="21600" y="6079"/>
                  </a:moveTo>
                  <a:lnTo>
                    <a:pt x="13892" y="0"/>
                  </a:lnTo>
                  <a:lnTo>
                    <a:pt x="13892" y="3864"/>
                  </a:lnTo>
                  <a:lnTo>
                    <a:pt x="12427" y="3864"/>
                  </a:lnTo>
                  <a:cubicBezTo>
                    <a:pt x="5564" y="3864"/>
                    <a:pt x="0" y="7577"/>
                    <a:pt x="0" y="12158"/>
                  </a:cubicBezTo>
                  <a:lnTo>
                    <a:pt x="0" y="21600"/>
                  </a:lnTo>
                  <a:lnTo>
                    <a:pt x="4528" y="21600"/>
                  </a:lnTo>
                  <a:lnTo>
                    <a:pt x="4528" y="12158"/>
                  </a:lnTo>
                  <a:cubicBezTo>
                    <a:pt x="4528" y="10024"/>
                    <a:pt x="8065" y="8294"/>
                    <a:pt x="12427" y="8294"/>
                  </a:cubicBezTo>
                  <a:lnTo>
                    <a:pt x="13892" y="8294"/>
                  </a:lnTo>
                  <a:lnTo>
                    <a:pt x="13892" y="12158"/>
                  </a:lnTo>
                  <a:lnTo>
                    <a:pt x="21600" y="6079"/>
                  </a:lnTo>
                  <a:close/>
                </a:path>
              </a:pathLst>
            </a:custGeom>
            <a:solidFill>
              <a:schemeClr val="bg1"/>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eaLnBrk="0" fontAlgn="base" hangingPunct="0">
                <a:spcBef>
                  <a:spcPct val="0"/>
                </a:spcBef>
                <a:spcAft>
                  <a:spcPct val="0"/>
                </a:spcAft>
              </a:pPr>
              <a:endParaRPr kumimoji="1" lang="zh-TW" altLang="en-US" sz="1200">
                <a:solidFill>
                  <a:prstClr val="black"/>
                </a:solidFill>
                <a:latin typeface="Arial" panose="020B0604020202020204" pitchFamily="34" charset="0"/>
              </a:endParaRPr>
            </a:p>
          </p:txBody>
        </p:sp>
        <p:sp>
          <p:nvSpPr>
            <p:cNvPr id="12" name="Rectangle 7">
              <a:extLst>
                <a:ext uri="{FF2B5EF4-FFF2-40B4-BE49-F238E27FC236}">
                  <a16:creationId xmlns:a16="http://schemas.microsoft.com/office/drawing/2014/main" id="{6850661E-A521-E842-25B4-F277150F698E}"/>
                </a:ext>
              </a:extLst>
            </p:cNvPr>
            <p:cNvSpPr>
              <a:spLocks noChangeArrowheads="1"/>
            </p:cNvSpPr>
            <p:nvPr/>
          </p:nvSpPr>
          <p:spPr bwMode="auto">
            <a:xfrm>
              <a:off x="2804" y="1332"/>
              <a:ext cx="191" cy="811"/>
            </a:xfrm>
            <a:prstGeom prst="rect">
              <a:avLst/>
            </a:prstGeom>
            <a:solidFill>
              <a:schemeClr val="bg1"/>
            </a:solidFill>
            <a:ln w="9525">
              <a:solidFill>
                <a:schemeClr val="tx1"/>
              </a:solidFill>
              <a:miter lim="800000"/>
              <a:headEnd/>
              <a:tailEnd/>
            </a:ln>
            <a:effectLst>
              <a:outerShdw dist="107763" dir="2700000" algn="ctr" rotWithShape="0">
                <a:schemeClr val="bg2">
                  <a:alpha val="50000"/>
                </a:schemeClr>
              </a:outerShdw>
            </a:effectLst>
          </p:spPr>
          <p:txBody>
            <a:bodyPr vert="eaVert" wrap="none" lIns="72000" rIns="54000"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0" fontAlgn="base" hangingPunct="0">
                <a:spcBef>
                  <a:spcPct val="0"/>
                </a:spcBef>
                <a:spcAft>
                  <a:spcPct val="0"/>
                </a:spcAft>
                <a:buFontTx/>
                <a:buNone/>
              </a:pPr>
              <a:r>
                <a:rPr kumimoji="1" lang="zh-TW" altLang="en-US" sz="1600">
                  <a:solidFill>
                    <a:srgbClr val="FF0000"/>
                  </a:solidFill>
                  <a:latin typeface="Arial" panose="020B0604020202020204" pitchFamily="34" charset="0"/>
                  <a:ea typeface="標楷體" pitchFamily="65" charset="-120"/>
                </a:rPr>
                <a:t>勾選身分別</a:t>
              </a:r>
            </a:p>
          </p:txBody>
        </p:sp>
      </p:grpSp>
      <p:grpSp>
        <p:nvGrpSpPr>
          <p:cNvPr id="13" name="Group 18">
            <a:extLst>
              <a:ext uri="{FF2B5EF4-FFF2-40B4-BE49-F238E27FC236}">
                <a16:creationId xmlns:a16="http://schemas.microsoft.com/office/drawing/2014/main" id="{384D2D33-3373-A9D0-C3DB-E10EC580BF19}"/>
              </a:ext>
            </a:extLst>
          </p:cNvPr>
          <p:cNvGrpSpPr>
            <a:grpSpLocks/>
          </p:cNvGrpSpPr>
          <p:nvPr/>
        </p:nvGrpSpPr>
        <p:grpSpPr bwMode="auto">
          <a:xfrm>
            <a:off x="9840386" y="4724403"/>
            <a:ext cx="1536700" cy="1584325"/>
            <a:chOff x="4649" y="2976"/>
            <a:chExt cx="726" cy="998"/>
          </a:xfrm>
        </p:grpSpPr>
        <p:sp>
          <p:nvSpPr>
            <p:cNvPr id="14" name="AutoShape 15">
              <a:extLst>
                <a:ext uri="{FF2B5EF4-FFF2-40B4-BE49-F238E27FC236}">
                  <a16:creationId xmlns:a16="http://schemas.microsoft.com/office/drawing/2014/main" id="{E407A619-050F-B170-470B-84C9B894740F}"/>
                </a:ext>
              </a:extLst>
            </p:cNvPr>
            <p:cNvSpPr>
              <a:spLocks noChangeArrowheads="1"/>
            </p:cNvSpPr>
            <p:nvPr/>
          </p:nvSpPr>
          <p:spPr bwMode="auto">
            <a:xfrm rot="5400000">
              <a:off x="4513" y="3112"/>
              <a:ext cx="998" cy="726"/>
            </a:xfrm>
            <a:prstGeom prst="leftArrowCallout">
              <a:avLst>
                <a:gd name="adj1" fmla="val 7111"/>
                <a:gd name="adj2" fmla="val 10088"/>
                <a:gd name="adj3" fmla="val 11621"/>
                <a:gd name="adj4" fmla="val 87412"/>
              </a:avLst>
            </a:prstGeom>
            <a:solidFill>
              <a:srgbClr val="FFCC99"/>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0" fontAlgn="base" hangingPunct="0">
                <a:spcBef>
                  <a:spcPct val="0"/>
                </a:spcBef>
                <a:spcAft>
                  <a:spcPct val="0"/>
                </a:spcAft>
                <a:buFontTx/>
                <a:buNone/>
              </a:pPr>
              <a:endParaRPr kumimoji="1" lang="zh-TW" altLang="en-US" sz="1800">
                <a:solidFill>
                  <a:prstClr val="black"/>
                </a:solidFill>
                <a:latin typeface="Arial" panose="020B0604020202020204" pitchFamily="34" charset="0"/>
              </a:endParaRPr>
            </a:p>
          </p:txBody>
        </p:sp>
        <p:pic>
          <p:nvPicPr>
            <p:cNvPr id="15" name="Picture 16">
              <a:extLst>
                <a:ext uri="{FF2B5EF4-FFF2-40B4-BE49-F238E27FC236}">
                  <a16:creationId xmlns:a16="http://schemas.microsoft.com/office/drawing/2014/main" id="{60D4E40C-C236-110A-CAE8-82B64F9E1E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06" y="3128"/>
              <a:ext cx="619" cy="816"/>
            </a:xfrm>
            <a:prstGeom prst="rect">
              <a:avLst/>
            </a:prstGeom>
            <a:noFill/>
            <a:extLst>
              <a:ext uri="{909E8E84-426E-40DD-AFC4-6F175D3DCCD1}">
                <a14:hiddenFill xmlns:a14="http://schemas.microsoft.com/office/drawing/2010/main">
                  <a:solidFill>
                    <a:srgbClr val="FFFFFF"/>
                  </a:solidFill>
                </a14:hiddenFill>
              </a:ext>
            </a:extLst>
          </p:spPr>
        </p:pic>
      </p:grpSp>
      <p:sp>
        <p:nvSpPr>
          <p:cNvPr id="16" name="圓角矩形圖說文字 7">
            <a:extLst>
              <a:ext uri="{FF2B5EF4-FFF2-40B4-BE49-F238E27FC236}">
                <a16:creationId xmlns:a16="http://schemas.microsoft.com/office/drawing/2014/main" id="{7117DA56-105F-3FBB-4024-6296DD9BCB31}"/>
              </a:ext>
            </a:extLst>
          </p:cNvPr>
          <p:cNvSpPr>
            <a:spLocks noChangeArrowheads="1"/>
          </p:cNvSpPr>
          <p:nvPr/>
        </p:nvSpPr>
        <p:spPr bwMode="auto">
          <a:xfrm>
            <a:off x="6006043" y="6110498"/>
            <a:ext cx="1729316" cy="647700"/>
          </a:xfrm>
          <a:prstGeom prst="wedgeRoundRectCallout">
            <a:avLst>
              <a:gd name="adj1" fmla="val -80917"/>
              <a:gd name="adj2" fmla="val -21127"/>
              <a:gd name="adj3" fmla="val 16667"/>
            </a:avLst>
          </a:prstGeom>
          <a:solidFill>
            <a:srgbClr val="CCFFCC"/>
          </a:solidFill>
          <a:ln w="19050" algn="ctr">
            <a:solidFill>
              <a:schemeClr val="tx1"/>
            </a:solidFill>
            <a:round/>
            <a:headEnd/>
            <a:tailEnd/>
          </a:ln>
          <a:effectLst>
            <a:outerShdw dist="107763" dir="2700000" algn="ctr" rotWithShape="0">
              <a:srgbClr val="808080">
                <a:alpha val="50000"/>
              </a:srgbClr>
            </a:outerShdw>
          </a:effectLst>
        </p:spPr>
        <p:txBody>
          <a:bodyPr lIns="18000" rIns="18000"/>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0" fontAlgn="base" hangingPunct="0">
              <a:spcBef>
                <a:spcPct val="0"/>
              </a:spcBef>
              <a:spcAft>
                <a:spcPct val="0"/>
              </a:spcAft>
              <a:buFontTx/>
              <a:buNone/>
            </a:pPr>
            <a:r>
              <a:rPr lang="zh-TW" altLang="en-US" sz="1600" b="1">
                <a:solidFill>
                  <a:srgbClr val="FF0000"/>
                </a:solidFill>
                <a:latin typeface="標楷體" pitchFamily="65" charset="-120"/>
                <a:ea typeface="標楷體" pitchFamily="65" charset="-120"/>
              </a:rPr>
              <a:t>學生及家長</a:t>
            </a:r>
            <a:endParaRPr lang="en-US" altLang="zh-TW" sz="1600" b="1">
              <a:solidFill>
                <a:srgbClr val="FF0000"/>
              </a:solidFill>
              <a:latin typeface="標楷體" pitchFamily="65" charset="-120"/>
              <a:ea typeface="標楷體" pitchFamily="65" charset="-120"/>
            </a:endParaRPr>
          </a:p>
          <a:p>
            <a:pPr algn="ctr" eaLnBrk="0" fontAlgn="base" hangingPunct="0">
              <a:spcBef>
                <a:spcPct val="0"/>
              </a:spcBef>
              <a:spcAft>
                <a:spcPct val="0"/>
              </a:spcAft>
              <a:buFontTx/>
              <a:buNone/>
            </a:pPr>
            <a:r>
              <a:rPr lang="zh-TW" altLang="en-US" sz="1600" b="1">
                <a:solidFill>
                  <a:srgbClr val="FF0000"/>
                </a:solidFill>
                <a:latin typeface="標楷體" pitchFamily="65" charset="-120"/>
                <a:ea typeface="標楷體" pitchFamily="65" charset="-120"/>
              </a:rPr>
              <a:t>簽名確認</a:t>
            </a:r>
          </a:p>
        </p:txBody>
      </p:sp>
    </p:spTree>
    <p:extLst>
      <p:ext uri="{BB962C8B-B14F-4D97-AF65-F5344CB8AC3E}">
        <p14:creationId xmlns:p14="http://schemas.microsoft.com/office/powerpoint/2010/main" val="150103119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群組 9">
            <a:extLst>
              <a:ext uri="{FF2B5EF4-FFF2-40B4-BE49-F238E27FC236}">
                <a16:creationId xmlns:a16="http://schemas.microsoft.com/office/drawing/2014/main" id="{285B929B-3BDC-48FB-8133-0EEE76214C39}"/>
              </a:ext>
            </a:extLst>
          </p:cNvPr>
          <p:cNvGrpSpPr/>
          <p:nvPr/>
        </p:nvGrpSpPr>
        <p:grpSpPr>
          <a:xfrm>
            <a:off x="-966" y="-48054"/>
            <a:ext cx="10044127" cy="698450"/>
            <a:chOff x="-967" y="-39262"/>
            <a:chExt cx="9795745" cy="698450"/>
          </a:xfrm>
        </p:grpSpPr>
        <p:grpSp>
          <p:nvGrpSpPr>
            <p:cNvPr id="11" name="群組 10">
              <a:extLst>
                <a:ext uri="{FF2B5EF4-FFF2-40B4-BE49-F238E27FC236}">
                  <a16:creationId xmlns:a16="http://schemas.microsoft.com/office/drawing/2014/main" id="{AC192EEF-E6FF-4C99-9F4D-D56C0DA6DB5C}"/>
                </a:ext>
              </a:extLst>
            </p:cNvPr>
            <p:cNvGrpSpPr/>
            <p:nvPr/>
          </p:nvGrpSpPr>
          <p:grpSpPr>
            <a:xfrm>
              <a:off x="576" y="12962"/>
              <a:ext cx="9794202" cy="605449"/>
              <a:chOff x="501" y="12962"/>
              <a:chExt cx="8579589" cy="605449"/>
            </a:xfrm>
          </p:grpSpPr>
          <p:sp>
            <p:nvSpPr>
              <p:cNvPr id="13" name="圓角化同側角落矩形 103">
                <a:extLst>
                  <a:ext uri="{FF2B5EF4-FFF2-40B4-BE49-F238E27FC236}">
                    <a16:creationId xmlns:a16="http://schemas.microsoft.com/office/drawing/2014/main" id="{45C00C2C-47AE-44B4-AEE6-9C63450A59F6}"/>
                  </a:ext>
                </a:extLst>
              </p:cNvPr>
              <p:cNvSpPr/>
              <p:nvPr/>
            </p:nvSpPr>
            <p:spPr>
              <a:xfrm rot="16200000" flipH="1">
                <a:off x="3987571" y="-3974108"/>
                <a:ext cx="605449" cy="8579589"/>
              </a:xfrm>
              <a:prstGeom prst="round2SameRect">
                <a:avLst>
                  <a:gd name="adj1" fmla="val 0"/>
                  <a:gd name="adj2" fmla="val 50000"/>
                </a:avLst>
              </a:prstGeom>
              <a:gradFill flip="none" rotWithShape="1">
                <a:gsLst>
                  <a:gs pos="0">
                    <a:srgbClr val="FEDEEC"/>
                  </a:gs>
                  <a:gs pos="48000">
                    <a:srgbClr val="FC79B2"/>
                  </a:gs>
                  <a:gs pos="60000">
                    <a:srgbClr val="FC79B2"/>
                  </a:gs>
                  <a:gs pos="100000">
                    <a:srgbClr val="FEDEEC"/>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14" name="圓角化同側角落矩形 104">
                <a:extLst>
                  <a:ext uri="{FF2B5EF4-FFF2-40B4-BE49-F238E27FC236}">
                    <a16:creationId xmlns:a16="http://schemas.microsoft.com/office/drawing/2014/main" id="{681A5915-0E3A-4F17-A488-DBB7095B0679}"/>
                  </a:ext>
                </a:extLst>
              </p:cNvPr>
              <p:cNvSpPr/>
              <p:nvPr/>
            </p:nvSpPr>
            <p:spPr>
              <a:xfrm rot="16200000" flipH="1">
                <a:off x="4036808" y="-3855886"/>
                <a:ext cx="508000" cy="8334556"/>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12" name="Google Shape;446;p38">
              <a:extLst>
                <a:ext uri="{FF2B5EF4-FFF2-40B4-BE49-F238E27FC236}">
                  <a16:creationId xmlns:a16="http://schemas.microsoft.com/office/drawing/2014/main" id="{3C73BFDD-1386-4966-A1C9-4E741169C74C}"/>
                </a:ext>
              </a:extLst>
            </p:cNvPr>
            <p:cNvSpPr txBox="1">
              <a:spLocks/>
            </p:cNvSpPr>
            <p:nvPr/>
          </p:nvSpPr>
          <p:spPr>
            <a:xfrm>
              <a:off x="-967" y="-39262"/>
              <a:ext cx="9664224"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肆、北、中、南區五專聯合免試入學</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超額比序順序示意圖</a:t>
              </a:r>
              <a:endParaRPr lang="en-US" dirty="0"/>
            </a:p>
          </p:txBody>
        </p:sp>
      </p:grpSp>
      <p:grpSp>
        <p:nvGrpSpPr>
          <p:cNvPr id="15" name="群組 14">
            <a:extLst>
              <a:ext uri="{FF2B5EF4-FFF2-40B4-BE49-F238E27FC236}">
                <a16:creationId xmlns:a16="http://schemas.microsoft.com/office/drawing/2014/main" id="{66E0A5CF-ABD3-469C-B470-639CCF5867D6}"/>
              </a:ext>
            </a:extLst>
          </p:cNvPr>
          <p:cNvGrpSpPr/>
          <p:nvPr/>
        </p:nvGrpSpPr>
        <p:grpSpPr>
          <a:xfrm>
            <a:off x="1677273" y="843756"/>
            <a:ext cx="8837455" cy="5638313"/>
            <a:chOff x="428625" y="1412875"/>
            <a:chExt cx="8104188" cy="5170488"/>
          </a:xfrm>
        </p:grpSpPr>
        <p:sp>
          <p:nvSpPr>
            <p:cNvPr id="16" name="矩形 15">
              <a:extLst>
                <a:ext uri="{FF2B5EF4-FFF2-40B4-BE49-F238E27FC236}">
                  <a16:creationId xmlns:a16="http://schemas.microsoft.com/office/drawing/2014/main" id="{D67BC332-01BA-49A2-BC31-ED0A27AED13C}"/>
                </a:ext>
              </a:extLst>
            </p:cNvPr>
            <p:cNvSpPr/>
            <p:nvPr/>
          </p:nvSpPr>
          <p:spPr>
            <a:xfrm>
              <a:off x="531813" y="1412875"/>
              <a:ext cx="7993062" cy="1873250"/>
            </a:xfrm>
            <a:prstGeom prst="rect">
              <a:avLst/>
            </a:prstGeom>
            <a:solidFill>
              <a:srgbClr val="9BBB59">
                <a:lumMod val="40000"/>
                <a:lumOff val="60000"/>
              </a:srgbClr>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7" name="文字方塊 16">
              <a:extLst>
                <a:ext uri="{FF2B5EF4-FFF2-40B4-BE49-F238E27FC236}">
                  <a16:creationId xmlns:a16="http://schemas.microsoft.com/office/drawing/2014/main" id="{D9689A31-A788-4CB9-AEBD-67FDD3215948}"/>
                </a:ext>
              </a:extLst>
            </p:cNvPr>
            <p:cNvSpPr txBox="1"/>
            <p:nvPr/>
          </p:nvSpPr>
          <p:spPr>
            <a:xfrm>
              <a:off x="606690" y="1557338"/>
              <a:ext cx="736334" cy="1655762"/>
            </a:xfrm>
            <a:prstGeom prst="snip1Rect">
              <a:avLst/>
            </a:prstGeom>
            <a:solidFill>
              <a:sysClr val="window" lastClr="FFFFFF"/>
            </a:solidFill>
            <a:ln>
              <a:solidFill>
                <a:sysClr val="windowText" lastClr="000000"/>
              </a:solidFill>
            </a:ln>
          </p:spPr>
          <p:txBody>
            <a:bodyPr vert="eaVert">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TW" altLang="en-US" sz="3600" b="1" i="0" u="none" strike="noStrike" kern="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主項目</a:t>
              </a:r>
            </a:p>
          </p:txBody>
        </p:sp>
        <p:grpSp>
          <p:nvGrpSpPr>
            <p:cNvPr id="18" name="群組 31">
              <a:extLst>
                <a:ext uri="{FF2B5EF4-FFF2-40B4-BE49-F238E27FC236}">
                  <a16:creationId xmlns:a16="http://schemas.microsoft.com/office/drawing/2014/main" id="{66ED664C-6768-43DF-B01D-C0B930C4FCD0}"/>
                </a:ext>
              </a:extLst>
            </p:cNvPr>
            <p:cNvGrpSpPr>
              <a:grpSpLocks/>
            </p:cNvGrpSpPr>
            <p:nvPr/>
          </p:nvGrpSpPr>
          <p:grpSpPr bwMode="auto">
            <a:xfrm>
              <a:off x="1545650" y="1557338"/>
              <a:ext cx="6763902" cy="1584325"/>
              <a:chOff x="1194192" y="1772816"/>
              <a:chExt cx="6763132" cy="1584176"/>
            </a:xfrm>
          </p:grpSpPr>
          <p:sp>
            <p:nvSpPr>
              <p:cNvPr id="60" name="文字方塊 59">
                <a:extLst>
                  <a:ext uri="{FF2B5EF4-FFF2-40B4-BE49-F238E27FC236}">
                    <a16:creationId xmlns:a16="http://schemas.microsoft.com/office/drawing/2014/main" id="{D022E1BF-02C9-4D42-BE48-487B69AA63DD}"/>
                  </a:ext>
                </a:extLst>
              </p:cNvPr>
              <p:cNvSpPr txBox="1"/>
              <p:nvPr/>
            </p:nvSpPr>
            <p:spPr>
              <a:xfrm>
                <a:off x="1194192" y="1772816"/>
                <a:ext cx="499567" cy="1584176"/>
              </a:xfrm>
              <a:prstGeom prst="roundRect">
                <a:avLst/>
              </a:prstGeom>
              <a:solidFill>
                <a:srgbClr val="92D050"/>
              </a:solidFill>
              <a:ln w="25400" cap="flat" cmpd="sng" algn="ctr">
                <a:noFill/>
                <a:prstDash val="solid"/>
              </a:ln>
              <a:effectLst/>
            </p:spPr>
            <p:txBody>
              <a:bodyPr vert="eaVert"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2000" b="0" i="0" u="none" strike="noStrike" kern="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多元學習表現</a:t>
                </a:r>
              </a:p>
            </p:txBody>
          </p:sp>
          <p:sp>
            <p:nvSpPr>
              <p:cNvPr id="61" name="文字方塊 60">
                <a:extLst>
                  <a:ext uri="{FF2B5EF4-FFF2-40B4-BE49-F238E27FC236}">
                    <a16:creationId xmlns:a16="http://schemas.microsoft.com/office/drawing/2014/main" id="{5890AE58-4D8C-4451-99CB-DCB6C9A73567}"/>
                  </a:ext>
                </a:extLst>
              </p:cNvPr>
              <p:cNvSpPr txBox="1"/>
              <p:nvPr/>
            </p:nvSpPr>
            <p:spPr>
              <a:xfrm>
                <a:off x="2237061" y="1772816"/>
                <a:ext cx="499567" cy="1584176"/>
              </a:xfrm>
              <a:prstGeom prst="roundRect">
                <a:avLst/>
              </a:prstGeom>
              <a:solidFill>
                <a:srgbClr val="92D050"/>
              </a:solidFill>
              <a:ln w="25400" cap="flat" cmpd="sng" algn="ctr">
                <a:noFill/>
                <a:prstDash val="solid"/>
              </a:ln>
              <a:effectLst/>
            </p:spPr>
            <p:txBody>
              <a:bodyPr vert="eaVert"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2000" b="0" i="0" u="none" strike="noStrike" kern="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技藝優良</a:t>
                </a:r>
              </a:p>
            </p:txBody>
          </p:sp>
          <p:sp>
            <p:nvSpPr>
              <p:cNvPr id="62" name="文字方塊 61">
                <a:extLst>
                  <a:ext uri="{FF2B5EF4-FFF2-40B4-BE49-F238E27FC236}">
                    <a16:creationId xmlns:a16="http://schemas.microsoft.com/office/drawing/2014/main" id="{548D0395-C46D-4F01-AEF7-11EA809B685F}"/>
                  </a:ext>
                </a:extLst>
              </p:cNvPr>
              <p:cNvSpPr txBox="1"/>
              <p:nvPr/>
            </p:nvSpPr>
            <p:spPr>
              <a:xfrm>
                <a:off x="3281518" y="1772816"/>
                <a:ext cx="499567" cy="1584176"/>
              </a:xfrm>
              <a:prstGeom prst="roundRect">
                <a:avLst/>
              </a:prstGeom>
              <a:solidFill>
                <a:srgbClr val="92D050"/>
              </a:solidFill>
              <a:ln w="25400" cap="flat" cmpd="sng" algn="ctr">
                <a:noFill/>
                <a:prstDash val="solid"/>
              </a:ln>
              <a:effectLst/>
            </p:spPr>
            <p:txBody>
              <a:bodyPr vert="eaVert"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zh-TW" sz="2000" b="0" i="0" u="none" strike="noStrike" kern="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弱勢身分</a:t>
                </a:r>
                <a:endParaRPr kumimoji="0" lang="zh-TW" altLang="en-US" sz="2000" b="0" i="0" u="none" strike="noStrike" kern="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3" name="文字方塊 62">
                <a:extLst>
                  <a:ext uri="{FF2B5EF4-FFF2-40B4-BE49-F238E27FC236}">
                    <a16:creationId xmlns:a16="http://schemas.microsoft.com/office/drawing/2014/main" id="{55A4DC13-C773-4FA8-9ABB-B6039F8922B9}"/>
                  </a:ext>
                </a:extLst>
              </p:cNvPr>
              <p:cNvSpPr txBox="1"/>
              <p:nvPr/>
            </p:nvSpPr>
            <p:spPr>
              <a:xfrm>
                <a:off x="4325973" y="1772816"/>
                <a:ext cx="499567" cy="1584176"/>
              </a:xfrm>
              <a:prstGeom prst="roundRect">
                <a:avLst/>
              </a:prstGeom>
              <a:solidFill>
                <a:srgbClr val="92D050"/>
              </a:solidFill>
              <a:ln w="25400" cap="flat" cmpd="sng" algn="ctr">
                <a:noFill/>
                <a:prstDash val="solid"/>
              </a:ln>
              <a:effectLst/>
            </p:spPr>
            <p:txBody>
              <a:bodyPr vert="eaVert"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zh-TW" sz="2000" b="0" i="0" u="none" strike="noStrike" kern="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均衡學習</a:t>
                </a:r>
                <a:endParaRPr kumimoji="0" lang="zh-TW" altLang="en-US" sz="2000" b="0" i="0" u="none" strike="noStrike" kern="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4" name="文字方塊 63">
                <a:extLst>
                  <a:ext uri="{FF2B5EF4-FFF2-40B4-BE49-F238E27FC236}">
                    <a16:creationId xmlns:a16="http://schemas.microsoft.com/office/drawing/2014/main" id="{B47A7B9D-5022-4A34-95F3-723D1F89F974}"/>
                  </a:ext>
                </a:extLst>
              </p:cNvPr>
              <p:cNvSpPr txBox="1"/>
              <p:nvPr/>
            </p:nvSpPr>
            <p:spPr>
              <a:xfrm>
                <a:off x="5370429" y="1772816"/>
                <a:ext cx="499567" cy="1584176"/>
              </a:xfrm>
              <a:prstGeom prst="roundRect">
                <a:avLst/>
              </a:prstGeom>
              <a:solidFill>
                <a:srgbClr val="92D050"/>
              </a:solidFill>
              <a:ln w="25400" cap="flat" cmpd="sng" algn="ctr">
                <a:noFill/>
                <a:prstDash val="solid"/>
              </a:ln>
              <a:effectLst/>
            </p:spPr>
            <p:txBody>
              <a:bodyPr vert="eaVert"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zh-TW" sz="2000" b="0" i="0" u="none" strike="noStrike" kern="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適性輔導</a:t>
                </a:r>
                <a:endParaRPr kumimoji="0" lang="zh-TW" altLang="en-US" sz="2000" b="0" i="0" u="none" strike="noStrike" kern="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5" name="文字方塊 64">
                <a:extLst>
                  <a:ext uri="{FF2B5EF4-FFF2-40B4-BE49-F238E27FC236}">
                    <a16:creationId xmlns:a16="http://schemas.microsoft.com/office/drawing/2014/main" id="{EF395408-FC75-41F1-BF33-6161381C63E5}"/>
                  </a:ext>
                </a:extLst>
              </p:cNvPr>
              <p:cNvSpPr txBox="1"/>
              <p:nvPr/>
            </p:nvSpPr>
            <p:spPr>
              <a:xfrm>
                <a:off x="7457757" y="1772816"/>
                <a:ext cx="499567" cy="1584176"/>
              </a:xfrm>
              <a:prstGeom prst="roundRect">
                <a:avLst/>
              </a:prstGeom>
              <a:solidFill>
                <a:srgbClr val="92D050"/>
              </a:solidFill>
              <a:ln w="25400" cap="flat" cmpd="sng" algn="ctr">
                <a:noFill/>
                <a:prstDash val="solid"/>
              </a:ln>
              <a:effectLst/>
            </p:spPr>
            <p:txBody>
              <a:bodyPr vert="eaVert"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zh-TW" sz="2000" b="0" i="0" u="none" strike="noStrike" kern="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國中教育會考</a:t>
                </a:r>
                <a:endParaRPr kumimoji="0" lang="zh-TW" altLang="en-US" sz="2000" b="0" i="0" u="none" strike="noStrike" kern="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6" name="文字方塊 65">
                <a:extLst>
                  <a:ext uri="{FF2B5EF4-FFF2-40B4-BE49-F238E27FC236}">
                    <a16:creationId xmlns:a16="http://schemas.microsoft.com/office/drawing/2014/main" id="{6E106F91-C1CF-4DE3-B422-A49942B4E879}"/>
                  </a:ext>
                </a:extLst>
              </p:cNvPr>
              <p:cNvSpPr txBox="1"/>
              <p:nvPr/>
            </p:nvSpPr>
            <p:spPr>
              <a:xfrm>
                <a:off x="6413299" y="1772816"/>
                <a:ext cx="499567" cy="1584176"/>
              </a:xfrm>
              <a:prstGeom prst="roundRect">
                <a:avLst/>
              </a:prstGeom>
              <a:solidFill>
                <a:srgbClr val="92D050"/>
              </a:solidFill>
              <a:ln w="25400" cap="flat" cmpd="sng" algn="ctr">
                <a:noFill/>
                <a:prstDash val="solid"/>
              </a:ln>
              <a:effectLst/>
            </p:spPr>
            <p:txBody>
              <a:bodyPr vert="eaVert"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zh-TW" sz="2000" b="0" i="0" u="none" strike="noStrike" kern="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其他</a:t>
                </a:r>
                <a:endParaRPr kumimoji="0" lang="zh-TW" altLang="en-US" sz="2000" b="0" i="0" u="none" strike="noStrike" kern="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p:txBody>
          </p:sp>
        </p:grpSp>
        <p:sp>
          <p:nvSpPr>
            <p:cNvPr id="19" name="矩形 18">
              <a:extLst>
                <a:ext uri="{FF2B5EF4-FFF2-40B4-BE49-F238E27FC236}">
                  <a16:creationId xmlns:a16="http://schemas.microsoft.com/office/drawing/2014/main" id="{26FA48A9-1812-4AB1-8AC1-BE6A051BFFD6}"/>
                </a:ext>
              </a:extLst>
            </p:cNvPr>
            <p:cNvSpPr/>
            <p:nvPr/>
          </p:nvSpPr>
          <p:spPr>
            <a:xfrm>
              <a:off x="539750" y="3500438"/>
              <a:ext cx="3816350" cy="1800225"/>
            </a:xfrm>
            <a:prstGeom prst="rect">
              <a:avLst/>
            </a:prstGeom>
            <a:solidFill>
              <a:srgbClr val="F79646">
                <a:lumMod val="60000"/>
                <a:lumOff val="40000"/>
              </a:srgbClr>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1800" b="0" i="0" u="none" strike="noStrike" kern="0" cap="none" spc="0" normalizeH="0" baseline="0" noProof="0" dirty="0">
                  <a:ln>
                    <a:noFill/>
                  </a:ln>
                  <a:solidFill>
                    <a:prstClr val="white"/>
                  </a:solidFill>
                  <a:effectLst/>
                  <a:uLnTx/>
                  <a:uFillTx/>
                  <a:latin typeface="Times New Roman" panose="02020603050405020304" pitchFamily="18" charset="0"/>
                  <a:ea typeface="標楷體" panose="03000509000000000000" pitchFamily="65" charset="-120"/>
                  <a:cs typeface="Times New Roman" panose="02020603050405020304" pitchFamily="18" charset="0"/>
                </a:rPr>
                <a:t> </a:t>
              </a:r>
              <a:endParaRPr kumimoji="0" lang="zh-TW" altLang="en-US" sz="1800" b="0" i="0" u="none" strike="noStrike" kern="0" cap="none" spc="0" normalizeH="0" baseline="0" noProof="0" dirty="0">
                <a:ln>
                  <a:noFill/>
                </a:ln>
                <a:solidFill>
                  <a:prstClr val="white"/>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0" name="文字方塊 19">
              <a:extLst>
                <a:ext uri="{FF2B5EF4-FFF2-40B4-BE49-F238E27FC236}">
                  <a16:creationId xmlns:a16="http://schemas.microsoft.com/office/drawing/2014/main" id="{C952A358-D3C6-4050-9C7E-725280A5582E}"/>
                </a:ext>
              </a:extLst>
            </p:cNvPr>
            <p:cNvSpPr txBox="1"/>
            <p:nvPr/>
          </p:nvSpPr>
          <p:spPr>
            <a:xfrm>
              <a:off x="614628" y="3572669"/>
              <a:ext cx="736334" cy="1655762"/>
            </a:xfrm>
            <a:prstGeom prst="snip1Rect">
              <a:avLst/>
            </a:prstGeom>
            <a:solidFill>
              <a:sysClr val="window" lastClr="FFFFFF"/>
            </a:solidFill>
            <a:ln>
              <a:solidFill>
                <a:sysClr val="windowText" lastClr="000000"/>
              </a:solidFill>
            </a:ln>
          </p:spPr>
          <p:txBody>
            <a:bodyPr vert="eaVert">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TW" altLang="en-US" sz="3600" b="1" i="0" u="none" strike="noStrike" kern="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分項目</a:t>
              </a:r>
            </a:p>
          </p:txBody>
        </p:sp>
        <p:sp>
          <p:nvSpPr>
            <p:cNvPr id="21" name="文字方塊 20">
              <a:extLst>
                <a:ext uri="{FF2B5EF4-FFF2-40B4-BE49-F238E27FC236}">
                  <a16:creationId xmlns:a16="http://schemas.microsoft.com/office/drawing/2014/main" id="{1E26AA34-C85A-4443-B6A8-A9BE9CC633CB}"/>
                </a:ext>
              </a:extLst>
            </p:cNvPr>
            <p:cNvSpPr txBox="1"/>
            <p:nvPr/>
          </p:nvSpPr>
          <p:spPr>
            <a:xfrm>
              <a:off x="1553786" y="3932238"/>
              <a:ext cx="499624" cy="1150937"/>
            </a:xfrm>
            <a:prstGeom prst="roundRect">
              <a:avLst/>
            </a:prstGeom>
            <a:solidFill>
              <a:srgbClr val="F79646">
                <a:lumMod val="75000"/>
              </a:srgbClr>
            </a:solidFill>
            <a:ln w="25400" cap="flat" cmpd="sng" algn="ctr">
              <a:noFill/>
              <a:prstDash val="solid"/>
            </a:ln>
            <a:effectLst/>
          </p:spPr>
          <p:txBody>
            <a:bodyPr vert="eaVert"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zh-TW" sz="2000" b="0" i="0" u="none" strike="noStrike" kern="0" cap="none" spc="0" normalizeH="0" baseline="0" noProof="0" dirty="0">
                  <a:ln>
                    <a:noFill/>
                  </a:ln>
                  <a:solidFill>
                    <a:schemeClr val="bg1"/>
                  </a:solidFill>
                  <a:effectLst/>
                  <a:uLnTx/>
                  <a:uFillTx/>
                  <a:latin typeface="Times New Roman" panose="02020603050405020304" pitchFamily="18" charset="0"/>
                  <a:ea typeface="標楷體" panose="03000509000000000000" pitchFamily="65" charset="-120"/>
                  <a:cs typeface="Times New Roman" panose="02020603050405020304" pitchFamily="18" charset="0"/>
                </a:rPr>
                <a:t>競賽</a:t>
              </a:r>
              <a:endParaRPr kumimoji="0" lang="zh-TW" altLang="en-US" sz="2000" b="0" i="0" u="none" strike="noStrike" kern="0" cap="none" spc="0" normalizeH="0" baseline="0" noProof="0" dirty="0">
                <a:ln>
                  <a:noFill/>
                </a:ln>
                <a:solidFill>
                  <a:schemeClr val="bg1"/>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2" name="文字方塊 21">
              <a:extLst>
                <a:ext uri="{FF2B5EF4-FFF2-40B4-BE49-F238E27FC236}">
                  <a16:creationId xmlns:a16="http://schemas.microsoft.com/office/drawing/2014/main" id="{16067347-F9EC-42EF-9DD6-BF06215DA11C}"/>
                </a:ext>
              </a:extLst>
            </p:cNvPr>
            <p:cNvSpPr txBox="1"/>
            <p:nvPr/>
          </p:nvSpPr>
          <p:spPr>
            <a:xfrm>
              <a:off x="2123698" y="3932238"/>
              <a:ext cx="499624" cy="1150937"/>
            </a:xfrm>
            <a:prstGeom prst="roundRect">
              <a:avLst/>
            </a:prstGeom>
            <a:solidFill>
              <a:srgbClr val="F79646">
                <a:lumMod val="75000"/>
              </a:srgbClr>
            </a:solidFill>
            <a:ln w="25400" cap="flat" cmpd="sng" algn="ctr">
              <a:noFill/>
              <a:prstDash val="solid"/>
            </a:ln>
            <a:effectLst/>
          </p:spPr>
          <p:txBody>
            <a:bodyPr vert="eaVert"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zh-TW" sz="2000" b="0" i="0" u="none" strike="noStrike" kern="0" cap="none" spc="0" normalizeH="0" baseline="0" noProof="0" dirty="0">
                  <a:ln>
                    <a:noFill/>
                  </a:ln>
                  <a:solidFill>
                    <a:schemeClr val="bg1"/>
                  </a:solidFill>
                  <a:effectLst/>
                  <a:uLnTx/>
                  <a:uFillTx/>
                  <a:latin typeface="Times New Roman" panose="02020603050405020304" pitchFamily="18" charset="0"/>
                  <a:ea typeface="標楷體" panose="03000509000000000000" pitchFamily="65" charset="-120"/>
                  <a:cs typeface="Times New Roman" panose="02020603050405020304" pitchFamily="18" charset="0"/>
                </a:rPr>
                <a:t>服務學習</a:t>
              </a:r>
              <a:endParaRPr kumimoji="0" lang="zh-TW" altLang="en-US" sz="2000" b="0" i="0" u="none" strike="noStrike" kern="0" cap="none" spc="0" normalizeH="0" baseline="0" noProof="0" dirty="0">
                <a:ln>
                  <a:noFill/>
                </a:ln>
                <a:solidFill>
                  <a:schemeClr val="bg1"/>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3" name="文字方塊 22">
              <a:extLst>
                <a:ext uri="{FF2B5EF4-FFF2-40B4-BE49-F238E27FC236}">
                  <a16:creationId xmlns:a16="http://schemas.microsoft.com/office/drawing/2014/main" id="{BE18A1EF-556B-4C6D-9339-7212884219CA}"/>
                </a:ext>
              </a:extLst>
            </p:cNvPr>
            <p:cNvSpPr txBox="1"/>
            <p:nvPr/>
          </p:nvSpPr>
          <p:spPr>
            <a:xfrm>
              <a:off x="2733357" y="3932238"/>
              <a:ext cx="769307" cy="1150937"/>
            </a:xfrm>
            <a:prstGeom prst="roundRect">
              <a:avLst>
                <a:gd name="adj" fmla="val 9091"/>
              </a:avLst>
            </a:prstGeom>
            <a:solidFill>
              <a:srgbClr val="F79646">
                <a:lumMod val="75000"/>
              </a:srgbClr>
            </a:solidFill>
            <a:ln w="25400" cap="flat" cmpd="sng" algn="ctr">
              <a:noFill/>
              <a:prstDash val="solid"/>
            </a:ln>
            <a:effectLst/>
          </p:spPr>
          <p:txBody>
            <a:bodyPr vert="eaVert"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zh-TW" sz="2000" b="0" i="0" u="none" strike="noStrike" kern="0" cap="none" spc="0" normalizeH="0" baseline="0" noProof="0" dirty="0">
                  <a:ln>
                    <a:noFill/>
                  </a:ln>
                  <a:solidFill>
                    <a:schemeClr val="bg1"/>
                  </a:solidFill>
                  <a:effectLst/>
                  <a:uLnTx/>
                  <a:uFillTx/>
                  <a:latin typeface="Times New Roman" panose="02020603050405020304" pitchFamily="18" charset="0"/>
                  <a:ea typeface="標楷體" panose="03000509000000000000" pitchFamily="65" charset="-120"/>
                  <a:cs typeface="Times New Roman" panose="02020603050405020304" pitchFamily="18" charset="0"/>
                </a:rPr>
                <a:t>日常生活表現評量</a:t>
              </a:r>
              <a:endParaRPr kumimoji="0" lang="zh-TW" altLang="en-US" sz="2000" b="0" i="0" u="none" strike="noStrike" kern="0" cap="none" spc="0" normalizeH="0" baseline="0" noProof="0" dirty="0">
                <a:ln>
                  <a:noFill/>
                </a:ln>
                <a:solidFill>
                  <a:schemeClr val="bg1"/>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4" name="文字方塊 23">
              <a:extLst>
                <a:ext uri="{FF2B5EF4-FFF2-40B4-BE49-F238E27FC236}">
                  <a16:creationId xmlns:a16="http://schemas.microsoft.com/office/drawing/2014/main" id="{2F4F4E61-2B7F-476C-838F-74B8D070F3B3}"/>
                </a:ext>
              </a:extLst>
            </p:cNvPr>
            <p:cNvSpPr txBox="1"/>
            <p:nvPr/>
          </p:nvSpPr>
          <p:spPr>
            <a:xfrm>
              <a:off x="3569911" y="3932238"/>
              <a:ext cx="499624" cy="1150937"/>
            </a:xfrm>
            <a:prstGeom prst="roundRect">
              <a:avLst/>
            </a:prstGeom>
            <a:solidFill>
              <a:srgbClr val="F79646">
                <a:lumMod val="75000"/>
              </a:srgbClr>
            </a:solidFill>
            <a:ln w="25400" cap="flat" cmpd="sng" algn="ctr">
              <a:noFill/>
              <a:prstDash val="solid"/>
            </a:ln>
            <a:effectLst/>
          </p:spPr>
          <p:txBody>
            <a:bodyPr vert="eaVert"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zh-TW" sz="2000" b="0" i="0" u="none" strike="noStrike" kern="0" cap="none" spc="0" normalizeH="0" baseline="0" noProof="0" dirty="0">
                  <a:ln>
                    <a:noFill/>
                  </a:ln>
                  <a:solidFill>
                    <a:schemeClr val="bg1"/>
                  </a:solidFill>
                  <a:effectLst/>
                  <a:uLnTx/>
                  <a:uFillTx/>
                  <a:latin typeface="Times New Roman" panose="02020603050405020304" pitchFamily="18" charset="0"/>
                  <a:ea typeface="標楷體" panose="03000509000000000000" pitchFamily="65" charset="-120"/>
                  <a:cs typeface="Times New Roman" panose="02020603050405020304" pitchFamily="18" charset="0"/>
                </a:rPr>
                <a:t>體適能</a:t>
              </a:r>
              <a:endParaRPr kumimoji="0" lang="zh-TW" altLang="en-US" sz="2000" b="0" i="0" u="none" strike="noStrike" kern="0" cap="none" spc="0" normalizeH="0" baseline="0" noProof="0" dirty="0">
                <a:ln>
                  <a:noFill/>
                </a:ln>
                <a:solidFill>
                  <a:schemeClr val="bg1"/>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p:txBody>
        </p:sp>
        <p:cxnSp>
          <p:nvCxnSpPr>
            <p:cNvPr id="25" name="直線接點 24">
              <a:extLst>
                <a:ext uri="{FF2B5EF4-FFF2-40B4-BE49-F238E27FC236}">
                  <a16:creationId xmlns:a16="http://schemas.microsoft.com/office/drawing/2014/main" id="{643C3B04-5805-4256-A0DF-95A5F027D84A}"/>
                </a:ext>
              </a:extLst>
            </p:cNvPr>
            <p:cNvCxnSpPr/>
            <p:nvPr/>
          </p:nvCxnSpPr>
          <p:spPr bwMode="auto">
            <a:xfrm>
              <a:off x="1804988" y="3641725"/>
              <a:ext cx="2047875" cy="1588"/>
            </a:xfrm>
            <a:prstGeom prst="line">
              <a:avLst/>
            </a:prstGeom>
            <a:noFill/>
            <a:ln w="57150" cap="flat" cmpd="sng" algn="ctr">
              <a:solidFill>
                <a:srgbClr val="FFFF00"/>
              </a:solidFill>
              <a:prstDash val="solid"/>
            </a:ln>
            <a:effectLst/>
          </p:spPr>
        </p:cxnSp>
        <p:cxnSp>
          <p:nvCxnSpPr>
            <p:cNvPr id="26" name="直線接點 25">
              <a:extLst>
                <a:ext uri="{FF2B5EF4-FFF2-40B4-BE49-F238E27FC236}">
                  <a16:creationId xmlns:a16="http://schemas.microsoft.com/office/drawing/2014/main" id="{18D72285-B2C9-4D91-921F-F328FAF9C555}"/>
                </a:ext>
              </a:extLst>
            </p:cNvPr>
            <p:cNvCxnSpPr>
              <a:stCxn id="60" idx="2"/>
            </p:cNvCxnSpPr>
            <p:nvPr/>
          </p:nvCxnSpPr>
          <p:spPr bwMode="auto">
            <a:xfrm flipH="1">
              <a:off x="1790702" y="3141663"/>
              <a:ext cx="4760" cy="787400"/>
            </a:xfrm>
            <a:prstGeom prst="line">
              <a:avLst/>
            </a:prstGeom>
            <a:noFill/>
            <a:ln w="57150" cap="flat" cmpd="sng" algn="ctr">
              <a:solidFill>
                <a:srgbClr val="FFFF00"/>
              </a:solidFill>
              <a:prstDash val="solid"/>
            </a:ln>
            <a:effectLst/>
          </p:spPr>
        </p:cxnSp>
        <p:cxnSp>
          <p:nvCxnSpPr>
            <p:cNvPr id="27" name="直線接點 26">
              <a:extLst>
                <a:ext uri="{FF2B5EF4-FFF2-40B4-BE49-F238E27FC236}">
                  <a16:creationId xmlns:a16="http://schemas.microsoft.com/office/drawing/2014/main" id="{2847420E-DDBE-4D4E-B476-9CC9D8B989CF}"/>
                </a:ext>
              </a:extLst>
            </p:cNvPr>
            <p:cNvCxnSpPr/>
            <p:nvPr/>
          </p:nvCxnSpPr>
          <p:spPr bwMode="auto">
            <a:xfrm flipH="1">
              <a:off x="2379663" y="3638550"/>
              <a:ext cx="3175" cy="292100"/>
            </a:xfrm>
            <a:prstGeom prst="line">
              <a:avLst/>
            </a:prstGeom>
            <a:noFill/>
            <a:ln w="57150" cap="flat" cmpd="sng" algn="ctr">
              <a:solidFill>
                <a:srgbClr val="FFFF00"/>
              </a:solidFill>
              <a:prstDash val="solid"/>
            </a:ln>
            <a:effectLst/>
          </p:spPr>
        </p:cxnSp>
        <p:cxnSp>
          <p:nvCxnSpPr>
            <p:cNvPr id="28" name="直線接點 27">
              <a:extLst>
                <a:ext uri="{FF2B5EF4-FFF2-40B4-BE49-F238E27FC236}">
                  <a16:creationId xmlns:a16="http://schemas.microsoft.com/office/drawing/2014/main" id="{B374BAF1-23D5-4EE0-A624-076306874C99}"/>
                </a:ext>
              </a:extLst>
            </p:cNvPr>
            <p:cNvCxnSpPr/>
            <p:nvPr/>
          </p:nvCxnSpPr>
          <p:spPr bwMode="auto">
            <a:xfrm>
              <a:off x="3103563" y="3646488"/>
              <a:ext cx="0" cy="288925"/>
            </a:xfrm>
            <a:prstGeom prst="line">
              <a:avLst/>
            </a:prstGeom>
            <a:noFill/>
            <a:ln w="57150" cap="flat" cmpd="sng" algn="ctr">
              <a:solidFill>
                <a:srgbClr val="FFFF00"/>
              </a:solidFill>
              <a:prstDash val="solid"/>
            </a:ln>
            <a:effectLst/>
          </p:spPr>
        </p:cxnSp>
        <p:cxnSp>
          <p:nvCxnSpPr>
            <p:cNvPr id="29" name="直線接點 28">
              <a:extLst>
                <a:ext uri="{FF2B5EF4-FFF2-40B4-BE49-F238E27FC236}">
                  <a16:creationId xmlns:a16="http://schemas.microsoft.com/office/drawing/2014/main" id="{491E5CC4-AD0D-4175-9BC2-434E391DEC18}"/>
                </a:ext>
              </a:extLst>
            </p:cNvPr>
            <p:cNvCxnSpPr/>
            <p:nvPr/>
          </p:nvCxnSpPr>
          <p:spPr bwMode="auto">
            <a:xfrm flipH="1">
              <a:off x="3852863" y="3613150"/>
              <a:ext cx="1587" cy="319088"/>
            </a:xfrm>
            <a:prstGeom prst="line">
              <a:avLst/>
            </a:prstGeom>
            <a:noFill/>
            <a:ln w="57150" cap="flat" cmpd="sng" algn="ctr">
              <a:solidFill>
                <a:srgbClr val="FFFF00"/>
              </a:solidFill>
              <a:prstDash val="solid"/>
            </a:ln>
            <a:effectLst/>
          </p:spPr>
        </p:cxnSp>
        <p:sp>
          <p:nvSpPr>
            <p:cNvPr id="30" name="矩形 29">
              <a:extLst>
                <a:ext uri="{FF2B5EF4-FFF2-40B4-BE49-F238E27FC236}">
                  <a16:creationId xmlns:a16="http://schemas.microsoft.com/office/drawing/2014/main" id="{F86D0E48-9D96-4FF2-BB8A-42F5399C3655}"/>
                </a:ext>
              </a:extLst>
            </p:cNvPr>
            <p:cNvSpPr/>
            <p:nvPr/>
          </p:nvSpPr>
          <p:spPr>
            <a:xfrm>
              <a:off x="4859338" y="3860800"/>
              <a:ext cx="3673475" cy="1800225"/>
            </a:xfrm>
            <a:prstGeom prst="rect">
              <a:avLst/>
            </a:prstGeom>
            <a:solidFill>
              <a:srgbClr val="F79646">
                <a:lumMod val="60000"/>
                <a:lumOff val="40000"/>
              </a:srgbClr>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1800" b="0" i="0" u="none" strike="noStrike" kern="0" cap="none" spc="0" normalizeH="0" baseline="0" noProof="0" dirty="0">
                  <a:ln>
                    <a:noFill/>
                  </a:ln>
                  <a:solidFill>
                    <a:prstClr val="white"/>
                  </a:solidFill>
                  <a:effectLst/>
                  <a:uLnTx/>
                  <a:uFillTx/>
                  <a:latin typeface="Times New Roman" panose="02020603050405020304" pitchFamily="18" charset="0"/>
                  <a:ea typeface="標楷體" panose="03000509000000000000" pitchFamily="65" charset="-120"/>
                  <a:cs typeface="Times New Roman" panose="02020603050405020304" pitchFamily="18" charset="0"/>
                </a:rPr>
                <a:t> </a:t>
              </a:r>
              <a:endParaRPr kumimoji="0" lang="zh-TW" altLang="en-US" sz="1800" b="0" i="0" u="none" strike="noStrike" kern="0" cap="none" spc="0" normalizeH="0" baseline="0" noProof="0" dirty="0">
                <a:ln>
                  <a:noFill/>
                </a:ln>
                <a:solidFill>
                  <a:prstClr val="white"/>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p:txBody>
        </p:sp>
        <p:grpSp>
          <p:nvGrpSpPr>
            <p:cNvPr id="31" name="群組 157">
              <a:extLst>
                <a:ext uri="{FF2B5EF4-FFF2-40B4-BE49-F238E27FC236}">
                  <a16:creationId xmlns:a16="http://schemas.microsoft.com/office/drawing/2014/main" id="{2190B102-2948-4AA4-BF1D-26E20E2CF84D}"/>
                </a:ext>
              </a:extLst>
            </p:cNvPr>
            <p:cNvGrpSpPr>
              <a:grpSpLocks/>
            </p:cNvGrpSpPr>
            <p:nvPr/>
          </p:nvGrpSpPr>
          <p:grpSpPr bwMode="auto">
            <a:xfrm>
              <a:off x="5070101" y="4292600"/>
              <a:ext cx="2693550" cy="1150938"/>
              <a:chOff x="4711298" y="4581128"/>
              <a:chExt cx="2692352" cy="1152128"/>
            </a:xfrm>
          </p:grpSpPr>
          <p:sp>
            <p:nvSpPr>
              <p:cNvPr id="55" name="文字方塊 54">
                <a:extLst>
                  <a:ext uri="{FF2B5EF4-FFF2-40B4-BE49-F238E27FC236}">
                    <a16:creationId xmlns:a16="http://schemas.microsoft.com/office/drawing/2014/main" id="{1A7AC43F-322C-458C-8CAD-AC41AFED6F79}"/>
                  </a:ext>
                </a:extLst>
              </p:cNvPr>
              <p:cNvSpPr txBox="1"/>
              <p:nvPr/>
            </p:nvSpPr>
            <p:spPr>
              <a:xfrm>
                <a:off x="4711298" y="4581128"/>
                <a:ext cx="499402" cy="1152128"/>
              </a:xfrm>
              <a:prstGeom prst="roundRect">
                <a:avLst/>
              </a:prstGeom>
              <a:solidFill>
                <a:srgbClr val="F79646">
                  <a:lumMod val="75000"/>
                </a:srgbClr>
              </a:solidFill>
              <a:ln w="25400" cap="flat" cmpd="sng" algn="ctr">
                <a:noFill/>
                <a:prstDash val="solid"/>
              </a:ln>
              <a:effectLst/>
            </p:spPr>
            <p:txBody>
              <a:bodyPr vert="eaVert"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2000" b="0" i="0" u="none" strike="noStrike" kern="0" cap="none" spc="0" normalizeH="0" baseline="0" noProof="0" dirty="0">
                    <a:ln>
                      <a:noFill/>
                    </a:ln>
                    <a:solidFill>
                      <a:schemeClr val="bg1"/>
                    </a:solidFill>
                    <a:effectLst/>
                    <a:uLnTx/>
                    <a:uFillTx/>
                    <a:latin typeface="Times New Roman" panose="02020603050405020304" pitchFamily="18" charset="0"/>
                    <a:ea typeface="標楷體" panose="03000509000000000000" pitchFamily="65" charset="-120"/>
                    <a:cs typeface="Times New Roman" panose="02020603050405020304" pitchFamily="18" charset="0"/>
                  </a:rPr>
                  <a:t>國文</a:t>
                </a:r>
              </a:p>
            </p:txBody>
          </p:sp>
          <p:sp>
            <p:nvSpPr>
              <p:cNvPr id="56" name="文字方塊 55">
                <a:extLst>
                  <a:ext uri="{FF2B5EF4-FFF2-40B4-BE49-F238E27FC236}">
                    <a16:creationId xmlns:a16="http://schemas.microsoft.com/office/drawing/2014/main" id="{A7D5BD9E-84ED-4EF9-A7DC-29B53E6CCDC4}"/>
                  </a:ext>
                </a:extLst>
              </p:cNvPr>
              <p:cNvSpPr txBox="1"/>
              <p:nvPr/>
            </p:nvSpPr>
            <p:spPr>
              <a:xfrm>
                <a:off x="5258744" y="4581128"/>
                <a:ext cx="499402" cy="1152128"/>
              </a:xfrm>
              <a:prstGeom prst="roundRect">
                <a:avLst/>
              </a:prstGeom>
              <a:solidFill>
                <a:srgbClr val="F79646">
                  <a:lumMod val="75000"/>
                </a:srgbClr>
              </a:solidFill>
              <a:ln w="25400" cap="flat" cmpd="sng" algn="ctr">
                <a:noFill/>
                <a:prstDash val="solid"/>
              </a:ln>
              <a:effectLst/>
            </p:spPr>
            <p:txBody>
              <a:bodyPr vert="eaVert"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2000" b="0" i="0" u="none" strike="noStrike" kern="0" cap="none" spc="0" normalizeH="0" baseline="0" noProof="0" dirty="0">
                    <a:ln>
                      <a:noFill/>
                    </a:ln>
                    <a:solidFill>
                      <a:schemeClr val="bg1"/>
                    </a:solidFill>
                    <a:effectLst/>
                    <a:uLnTx/>
                    <a:uFillTx/>
                    <a:latin typeface="Times New Roman" panose="02020603050405020304" pitchFamily="18" charset="0"/>
                    <a:ea typeface="標楷體" panose="03000509000000000000" pitchFamily="65" charset="-120"/>
                    <a:cs typeface="Times New Roman" panose="02020603050405020304" pitchFamily="18" charset="0"/>
                  </a:rPr>
                  <a:t>英語</a:t>
                </a:r>
              </a:p>
            </p:txBody>
          </p:sp>
          <p:sp>
            <p:nvSpPr>
              <p:cNvPr id="57" name="文字方塊 56">
                <a:extLst>
                  <a:ext uri="{FF2B5EF4-FFF2-40B4-BE49-F238E27FC236}">
                    <a16:creationId xmlns:a16="http://schemas.microsoft.com/office/drawing/2014/main" id="{07A4C497-875D-40AD-A45E-6AA37CF596BD}"/>
                  </a:ext>
                </a:extLst>
              </p:cNvPr>
              <p:cNvSpPr txBox="1"/>
              <p:nvPr/>
            </p:nvSpPr>
            <p:spPr>
              <a:xfrm>
                <a:off x="5807772" y="4581128"/>
                <a:ext cx="499402" cy="1152128"/>
              </a:xfrm>
              <a:prstGeom prst="roundRect">
                <a:avLst/>
              </a:prstGeom>
              <a:solidFill>
                <a:srgbClr val="F79646">
                  <a:lumMod val="75000"/>
                </a:srgbClr>
              </a:solidFill>
              <a:ln w="25400" cap="flat" cmpd="sng" algn="ctr">
                <a:noFill/>
                <a:prstDash val="solid"/>
              </a:ln>
              <a:effectLst/>
            </p:spPr>
            <p:txBody>
              <a:bodyPr vert="eaVert"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2000" b="0" i="0" u="none" strike="noStrike" kern="0" cap="none" spc="0" normalizeH="0" baseline="0" noProof="0" dirty="0">
                    <a:ln>
                      <a:noFill/>
                    </a:ln>
                    <a:solidFill>
                      <a:schemeClr val="bg1"/>
                    </a:solidFill>
                    <a:effectLst/>
                    <a:uLnTx/>
                    <a:uFillTx/>
                    <a:latin typeface="Times New Roman" panose="02020603050405020304" pitchFamily="18" charset="0"/>
                    <a:ea typeface="標楷體" panose="03000509000000000000" pitchFamily="65" charset="-120"/>
                    <a:cs typeface="Times New Roman" panose="02020603050405020304" pitchFamily="18" charset="0"/>
                  </a:rPr>
                  <a:t>數學</a:t>
                </a:r>
              </a:p>
            </p:txBody>
          </p:sp>
          <p:sp>
            <p:nvSpPr>
              <p:cNvPr id="58" name="文字方塊 57">
                <a:extLst>
                  <a:ext uri="{FF2B5EF4-FFF2-40B4-BE49-F238E27FC236}">
                    <a16:creationId xmlns:a16="http://schemas.microsoft.com/office/drawing/2014/main" id="{E58BD4D3-06AF-4031-9206-7C3EBB2BCC91}"/>
                  </a:ext>
                </a:extLst>
              </p:cNvPr>
              <p:cNvSpPr txBox="1"/>
              <p:nvPr/>
            </p:nvSpPr>
            <p:spPr>
              <a:xfrm>
                <a:off x="6356805" y="4581128"/>
                <a:ext cx="499402" cy="1152128"/>
              </a:xfrm>
              <a:prstGeom prst="roundRect">
                <a:avLst/>
              </a:prstGeom>
              <a:solidFill>
                <a:srgbClr val="F79646">
                  <a:lumMod val="75000"/>
                </a:srgbClr>
              </a:solidFill>
              <a:ln w="25400" cap="flat" cmpd="sng" algn="ctr">
                <a:noFill/>
                <a:prstDash val="solid"/>
              </a:ln>
              <a:effectLst/>
            </p:spPr>
            <p:txBody>
              <a:bodyPr vert="eaVert"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2000" b="0" i="0" u="none" strike="noStrike" kern="0" cap="none" spc="0" normalizeH="0" baseline="0" noProof="0" dirty="0">
                    <a:ln>
                      <a:noFill/>
                    </a:ln>
                    <a:solidFill>
                      <a:schemeClr val="bg1"/>
                    </a:solidFill>
                    <a:effectLst/>
                    <a:uLnTx/>
                    <a:uFillTx/>
                    <a:latin typeface="Times New Roman" panose="02020603050405020304" pitchFamily="18" charset="0"/>
                    <a:ea typeface="標楷體" panose="03000509000000000000" pitchFamily="65" charset="-120"/>
                    <a:cs typeface="Times New Roman" panose="02020603050405020304" pitchFamily="18" charset="0"/>
                  </a:rPr>
                  <a:t>社會</a:t>
                </a:r>
              </a:p>
            </p:txBody>
          </p:sp>
          <p:sp>
            <p:nvSpPr>
              <p:cNvPr id="59" name="文字方塊 58">
                <a:extLst>
                  <a:ext uri="{FF2B5EF4-FFF2-40B4-BE49-F238E27FC236}">
                    <a16:creationId xmlns:a16="http://schemas.microsoft.com/office/drawing/2014/main" id="{165188BF-4933-4B55-BFB6-F9D1B6492B42}"/>
                  </a:ext>
                </a:extLst>
              </p:cNvPr>
              <p:cNvSpPr txBox="1"/>
              <p:nvPr/>
            </p:nvSpPr>
            <p:spPr>
              <a:xfrm>
                <a:off x="6904248" y="4581128"/>
                <a:ext cx="499402" cy="1152128"/>
              </a:xfrm>
              <a:prstGeom prst="roundRect">
                <a:avLst/>
              </a:prstGeom>
              <a:solidFill>
                <a:srgbClr val="F79646">
                  <a:lumMod val="75000"/>
                </a:srgbClr>
              </a:solidFill>
              <a:ln w="25400" cap="flat" cmpd="sng" algn="ctr">
                <a:noFill/>
                <a:prstDash val="solid"/>
              </a:ln>
              <a:effectLst/>
            </p:spPr>
            <p:txBody>
              <a:bodyPr vert="eaVert"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2000" b="0" i="0" u="none" strike="noStrike" kern="0" cap="none" spc="0" normalizeH="0" baseline="0" noProof="0" dirty="0">
                    <a:ln>
                      <a:noFill/>
                    </a:ln>
                    <a:solidFill>
                      <a:schemeClr val="bg1"/>
                    </a:solidFill>
                    <a:effectLst/>
                    <a:uLnTx/>
                    <a:uFillTx/>
                    <a:latin typeface="Times New Roman" panose="02020603050405020304" pitchFamily="18" charset="0"/>
                    <a:ea typeface="標楷體" panose="03000509000000000000" pitchFamily="65" charset="-120"/>
                    <a:cs typeface="Times New Roman" panose="02020603050405020304" pitchFamily="18" charset="0"/>
                  </a:rPr>
                  <a:t>自然</a:t>
                </a:r>
              </a:p>
            </p:txBody>
          </p:sp>
        </p:grpSp>
        <p:cxnSp>
          <p:nvCxnSpPr>
            <p:cNvPr id="32" name="直線接點 31">
              <a:extLst>
                <a:ext uri="{FF2B5EF4-FFF2-40B4-BE49-F238E27FC236}">
                  <a16:creationId xmlns:a16="http://schemas.microsoft.com/office/drawing/2014/main" id="{8E6E126C-E3C8-4433-9998-09F58BE97C1B}"/>
                </a:ext>
              </a:extLst>
            </p:cNvPr>
            <p:cNvCxnSpPr/>
            <p:nvPr/>
          </p:nvCxnSpPr>
          <p:spPr bwMode="auto">
            <a:xfrm flipV="1">
              <a:off x="5280025" y="4003675"/>
              <a:ext cx="2820988" cy="4763"/>
            </a:xfrm>
            <a:prstGeom prst="line">
              <a:avLst/>
            </a:prstGeom>
            <a:noFill/>
            <a:ln w="57150" cap="flat" cmpd="sng" algn="ctr">
              <a:solidFill>
                <a:srgbClr val="FFFF00"/>
              </a:solidFill>
              <a:prstDash val="solid"/>
            </a:ln>
            <a:effectLst/>
          </p:spPr>
        </p:cxnSp>
        <p:cxnSp>
          <p:nvCxnSpPr>
            <p:cNvPr id="33" name="直線接點 32">
              <a:extLst>
                <a:ext uri="{FF2B5EF4-FFF2-40B4-BE49-F238E27FC236}">
                  <a16:creationId xmlns:a16="http://schemas.microsoft.com/office/drawing/2014/main" id="{0113B887-073E-4784-B5FE-6D0B6656533C}"/>
                </a:ext>
              </a:extLst>
            </p:cNvPr>
            <p:cNvCxnSpPr>
              <a:stCxn id="65" idx="2"/>
            </p:cNvCxnSpPr>
            <p:nvPr/>
          </p:nvCxnSpPr>
          <p:spPr bwMode="auto">
            <a:xfrm>
              <a:off x="8059741" y="3141663"/>
              <a:ext cx="6349" cy="866775"/>
            </a:xfrm>
            <a:prstGeom prst="line">
              <a:avLst/>
            </a:prstGeom>
            <a:noFill/>
            <a:ln w="57150" cap="flat" cmpd="sng" algn="ctr">
              <a:solidFill>
                <a:srgbClr val="FFFF00"/>
              </a:solidFill>
              <a:prstDash val="solid"/>
            </a:ln>
            <a:effectLst/>
          </p:spPr>
        </p:cxnSp>
        <p:cxnSp>
          <p:nvCxnSpPr>
            <p:cNvPr id="34" name="直線接點 33">
              <a:extLst>
                <a:ext uri="{FF2B5EF4-FFF2-40B4-BE49-F238E27FC236}">
                  <a16:creationId xmlns:a16="http://schemas.microsoft.com/office/drawing/2014/main" id="{111A27C3-FF12-4D11-89AD-B29F8F978BF1}"/>
                </a:ext>
              </a:extLst>
            </p:cNvPr>
            <p:cNvCxnSpPr/>
            <p:nvPr/>
          </p:nvCxnSpPr>
          <p:spPr bwMode="auto">
            <a:xfrm flipH="1">
              <a:off x="6429375" y="4002088"/>
              <a:ext cx="1588" cy="292100"/>
            </a:xfrm>
            <a:prstGeom prst="line">
              <a:avLst/>
            </a:prstGeom>
            <a:noFill/>
            <a:ln w="57150" cap="flat" cmpd="sng" algn="ctr">
              <a:solidFill>
                <a:srgbClr val="FFFF00"/>
              </a:solidFill>
              <a:prstDash val="solid"/>
            </a:ln>
            <a:effectLst/>
          </p:spPr>
        </p:cxnSp>
        <p:cxnSp>
          <p:nvCxnSpPr>
            <p:cNvPr id="35" name="直線接點 34">
              <a:extLst>
                <a:ext uri="{FF2B5EF4-FFF2-40B4-BE49-F238E27FC236}">
                  <a16:creationId xmlns:a16="http://schemas.microsoft.com/office/drawing/2014/main" id="{873E746A-14FA-4AF8-913F-0A475DC6BE0F}"/>
                </a:ext>
              </a:extLst>
            </p:cNvPr>
            <p:cNvCxnSpPr/>
            <p:nvPr/>
          </p:nvCxnSpPr>
          <p:spPr bwMode="auto">
            <a:xfrm>
              <a:off x="6958013" y="4006850"/>
              <a:ext cx="0" cy="288925"/>
            </a:xfrm>
            <a:prstGeom prst="line">
              <a:avLst/>
            </a:prstGeom>
            <a:noFill/>
            <a:ln w="57150" cap="flat" cmpd="sng" algn="ctr">
              <a:solidFill>
                <a:srgbClr val="FFFF00"/>
              </a:solidFill>
              <a:prstDash val="solid"/>
            </a:ln>
            <a:effectLst/>
          </p:spPr>
        </p:cxnSp>
        <p:cxnSp>
          <p:nvCxnSpPr>
            <p:cNvPr id="36" name="直線接點 35">
              <a:extLst>
                <a:ext uri="{FF2B5EF4-FFF2-40B4-BE49-F238E27FC236}">
                  <a16:creationId xmlns:a16="http://schemas.microsoft.com/office/drawing/2014/main" id="{FD7B78ED-26AC-49F4-91EF-D380743F15AF}"/>
                </a:ext>
              </a:extLst>
            </p:cNvPr>
            <p:cNvCxnSpPr/>
            <p:nvPr/>
          </p:nvCxnSpPr>
          <p:spPr bwMode="auto">
            <a:xfrm flipH="1">
              <a:off x="7535863" y="3983038"/>
              <a:ext cx="1587" cy="306387"/>
            </a:xfrm>
            <a:prstGeom prst="line">
              <a:avLst/>
            </a:prstGeom>
            <a:noFill/>
            <a:ln w="57150" cap="flat" cmpd="sng" algn="ctr">
              <a:solidFill>
                <a:srgbClr val="FFFF00"/>
              </a:solidFill>
              <a:prstDash val="solid"/>
            </a:ln>
            <a:effectLst/>
          </p:spPr>
        </p:cxnSp>
        <p:cxnSp>
          <p:nvCxnSpPr>
            <p:cNvPr id="37" name="直線接點 36">
              <a:extLst>
                <a:ext uri="{FF2B5EF4-FFF2-40B4-BE49-F238E27FC236}">
                  <a16:creationId xmlns:a16="http://schemas.microsoft.com/office/drawing/2014/main" id="{1C731EBA-2838-4584-95E7-44B679FC250D}"/>
                </a:ext>
              </a:extLst>
            </p:cNvPr>
            <p:cNvCxnSpPr/>
            <p:nvPr/>
          </p:nvCxnSpPr>
          <p:spPr bwMode="auto">
            <a:xfrm flipH="1">
              <a:off x="5868988" y="4003675"/>
              <a:ext cx="1587" cy="292100"/>
            </a:xfrm>
            <a:prstGeom prst="line">
              <a:avLst/>
            </a:prstGeom>
            <a:noFill/>
            <a:ln w="57150" cap="flat" cmpd="sng" algn="ctr">
              <a:solidFill>
                <a:srgbClr val="FFFF00"/>
              </a:solidFill>
              <a:prstDash val="solid"/>
            </a:ln>
            <a:effectLst/>
          </p:spPr>
        </p:cxnSp>
        <p:cxnSp>
          <p:nvCxnSpPr>
            <p:cNvPr id="38" name="直線接點 37">
              <a:extLst>
                <a:ext uri="{FF2B5EF4-FFF2-40B4-BE49-F238E27FC236}">
                  <a16:creationId xmlns:a16="http://schemas.microsoft.com/office/drawing/2014/main" id="{70E7190B-64E2-483C-85C8-56DC222A26E7}"/>
                </a:ext>
              </a:extLst>
            </p:cNvPr>
            <p:cNvCxnSpPr/>
            <p:nvPr/>
          </p:nvCxnSpPr>
          <p:spPr bwMode="auto">
            <a:xfrm flipH="1">
              <a:off x="5303838" y="4002088"/>
              <a:ext cx="1587" cy="292100"/>
            </a:xfrm>
            <a:prstGeom prst="line">
              <a:avLst/>
            </a:prstGeom>
            <a:noFill/>
            <a:ln w="57150" cap="flat" cmpd="sng" algn="ctr">
              <a:solidFill>
                <a:srgbClr val="FFFF00"/>
              </a:solidFill>
              <a:prstDash val="solid"/>
            </a:ln>
            <a:effectLst/>
          </p:spPr>
        </p:cxnSp>
        <p:cxnSp>
          <p:nvCxnSpPr>
            <p:cNvPr id="39" name="直線接點 38">
              <a:extLst>
                <a:ext uri="{FF2B5EF4-FFF2-40B4-BE49-F238E27FC236}">
                  <a16:creationId xmlns:a16="http://schemas.microsoft.com/office/drawing/2014/main" id="{E88B63CB-DD0B-434D-85A7-8D7F54288E26}"/>
                </a:ext>
              </a:extLst>
            </p:cNvPr>
            <p:cNvCxnSpPr/>
            <p:nvPr/>
          </p:nvCxnSpPr>
          <p:spPr bwMode="auto">
            <a:xfrm flipV="1">
              <a:off x="5268913" y="5732463"/>
              <a:ext cx="2287587" cy="4762"/>
            </a:xfrm>
            <a:prstGeom prst="line">
              <a:avLst/>
            </a:prstGeom>
            <a:noFill/>
            <a:ln w="57150" cap="flat" cmpd="sng" algn="ctr">
              <a:solidFill>
                <a:srgbClr val="FFFF00"/>
              </a:solidFill>
              <a:prstDash val="solid"/>
            </a:ln>
            <a:effectLst/>
          </p:spPr>
        </p:cxnSp>
        <p:cxnSp>
          <p:nvCxnSpPr>
            <p:cNvPr id="40" name="直線接點 39">
              <a:extLst>
                <a:ext uri="{FF2B5EF4-FFF2-40B4-BE49-F238E27FC236}">
                  <a16:creationId xmlns:a16="http://schemas.microsoft.com/office/drawing/2014/main" id="{E37267AF-BF6C-4725-A561-88FECDF79C9E}"/>
                </a:ext>
              </a:extLst>
            </p:cNvPr>
            <p:cNvCxnSpPr/>
            <p:nvPr/>
          </p:nvCxnSpPr>
          <p:spPr bwMode="auto">
            <a:xfrm flipH="1">
              <a:off x="6421438" y="5441950"/>
              <a:ext cx="3175" cy="576263"/>
            </a:xfrm>
            <a:prstGeom prst="line">
              <a:avLst/>
            </a:prstGeom>
            <a:noFill/>
            <a:ln w="57150" cap="flat" cmpd="sng" algn="ctr">
              <a:solidFill>
                <a:srgbClr val="FFFF00"/>
              </a:solidFill>
              <a:prstDash val="solid"/>
            </a:ln>
            <a:effectLst/>
          </p:spPr>
        </p:cxnSp>
        <p:cxnSp>
          <p:nvCxnSpPr>
            <p:cNvPr id="41" name="直線接點 40">
              <a:extLst>
                <a:ext uri="{FF2B5EF4-FFF2-40B4-BE49-F238E27FC236}">
                  <a16:creationId xmlns:a16="http://schemas.microsoft.com/office/drawing/2014/main" id="{1C5ABB82-C778-42E5-8C14-8C9DB2E4446A}"/>
                </a:ext>
              </a:extLst>
            </p:cNvPr>
            <p:cNvCxnSpPr/>
            <p:nvPr/>
          </p:nvCxnSpPr>
          <p:spPr bwMode="auto">
            <a:xfrm>
              <a:off x="6950075" y="5446713"/>
              <a:ext cx="0" cy="288925"/>
            </a:xfrm>
            <a:prstGeom prst="line">
              <a:avLst/>
            </a:prstGeom>
            <a:noFill/>
            <a:ln w="57150" cap="flat" cmpd="sng" algn="ctr">
              <a:solidFill>
                <a:srgbClr val="FFFF00"/>
              </a:solidFill>
              <a:prstDash val="solid"/>
            </a:ln>
            <a:effectLst/>
          </p:spPr>
        </p:cxnSp>
        <p:cxnSp>
          <p:nvCxnSpPr>
            <p:cNvPr id="42" name="直線接點 41">
              <a:extLst>
                <a:ext uri="{FF2B5EF4-FFF2-40B4-BE49-F238E27FC236}">
                  <a16:creationId xmlns:a16="http://schemas.microsoft.com/office/drawing/2014/main" id="{2BF17CC6-AD08-48E9-B7FB-F1EE2E48E7B8}"/>
                </a:ext>
              </a:extLst>
            </p:cNvPr>
            <p:cNvCxnSpPr/>
            <p:nvPr/>
          </p:nvCxnSpPr>
          <p:spPr bwMode="auto">
            <a:xfrm flipH="1">
              <a:off x="7524750" y="5443538"/>
              <a:ext cx="1588" cy="306387"/>
            </a:xfrm>
            <a:prstGeom prst="line">
              <a:avLst/>
            </a:prstGeom>
            <a:noFill/>
            <a:ln w="57150" cap="flat" cmpd="sng" algn="ctr">
              <a:solidFill>
                <a:srgbClr val="FFFF00"/>
              </a:solidFill>
              <a:prstDash val="solid"/>
            </a:ln>
            <a:effectLst/>
          </p:spPr>
        </p:cxnSp>
        <p:cxnSp>
          <p:nvCxnSpPr>
            <p:cNvPr id="43" name="直線接點 42">
              <a:extLst>
                <a:ext uri="{FF2B5EF4-FFF2-40B4-BE49-F238E27FC236}">
                  <a16:creationId xmlns:a16="http://schemas.microsoft.com/office/drawing/2014/main" id="{676BE3E1-E6C7-4E71-87E9-68A87A8ED644}"/>
                </a:ext>
              </a:extLst>
            </p:cNvPr>
            <p:cNvCxnSpPr/>
            <p:nvPr/>
          </p:nvCxnSpPr>
          <p:spPr bwMode="auto">
            <a:xfrm flipH="1">
              <a:off x="5861050" y="5443538"/>
              <a:ext cx="3175" cy="292100"/>
            </a:xfrm>
            <a:prstGeom prst="line">
              <a:avLst/>
            </a:prstGeom>
            <a:noFill/>
            <a:ln w="57150" cap="flat" cmpd="sng" algn="ctr">
              <a:solidFill>
                <a:srgbClr val="FFFF00"/>
              </a:solidFill>
              <a:prstDash val="solid"/>
            </a:ln>
            <a:effectLst/>
          </p:spPr>
        </p:cxnSp>
        <p:cxnSp>
          <p:nvCxnSpPr>
            <p:cNvPr id="44" name="直線接點 43">
              <a:extLst>
                <a:ext uri="{FF2B5EF4-FFF2-40B4-BE49-F238E27FC236}">
                  <a16:creationId xmlns:a16="http://schemas.microsoft.com/office/drawing/2014/main" id="{A6F7951A-48E8-4778-9AC6-3976114E2406}"/>
                </a:ext>
              </a:extLst>
            </p:cNvPr>
            <p:cNvCxnSpPr/>
            <p:nvPr/>
          </p:nvCxnSpPr>
          <p:spPr bwMode="auto">
            <a:xfrm flipH="1">
              <a:off x="5295900" y="5441950"/>
              <a:ext cx="3175" cy="292100"/>
            </a:xfrm>
            <a:prstGeom prst="line">
              <a:avLst/>
            </a:prstGeom>
            <a:noFill/>
            <a:ln w="57150" cap="flat" cmpd="sng" algn="ctr">
              <a:solidFill>
                <a:srgbClr val="FFFF00"/>
              </a:solidFill>
              <a:prstDash val="solid"/>
            </a:ln>
            <a:effectLst/>
          </p:spPr>
        </p:cxnSp>
        <p:sp>
          <p:nvSpPr>
            <p:cNvPr id="45" name="圓角矩形 98">
              <a:extLst>
                <a:ext uri="{FF2B5EF4-FFF2-40B4-BE49-F238E27FC236}">
                  <a16:creationId xmlns:a16="http://schemas.microsoft.com/office/drawing/2014/main" id="{DACB1D5B-3C49-4743-8EB3-7AFB589AA6CC}"/>
                </a:ext>
              </a:extLst>
            </p:cNvPr>
            <p:cNvSpPr/>
            <p:nvPr/>
          </p:nvSpPr>
          <p:spPr>
            <a:xfrm>
              <a:off x="4859338" y="5949950"/>
              <a:ext cx="3600450" cy="633413"/>
            </a:xfrm>
            <a:prstGeom prst="roundRect">
              <a:avLst/>
            </a:prstGeom>
            <a:solidFill>
              <a:srgbClr val="00B0F0"/>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2000" b="0" i="0" u="none" strike="noStrike" kern="0" cap="none" spc="0" normalizeH="0" baseline="0" noProof="0" dirty="0">
                  <a:ln>
                    <a:noFill/>
                  </a:ln>
                  <a:solidFill>
                    <a:schemeClr val="bg1"/>
                  </a:solidFill>
                  <a:effectLst/>
                  <a:uLnTx/>
                  <a:uFillTx/>
                  <a:latin typeface="Times New Roman" panose="02020603050405020304" pitchFamily="18" charset="0"/>
                  <a:ea typeface="標楷體" panose="03000509000000000000" pitchFamily="65" charset="-120"/>
                  <a:cs typeface="Times New Roman" panose="02020603050405020304" pitchFamily="18" charset="0"/>
                </a:rPr>
                <a:t>國中教育會考</a:t>
              </a:r>
              <a:endParaRPr kumimoji="0" lang="en-US" altLang="zh-TW" sz="2000" b="0" i="0" u="none" strike="noStrike" kern="0" cap="none" spc="0" normalizeH="0" baseline="0" noProof="0" dirty="0">
                <a:ln>
                  <a:noFill/>
                </a:ln>
                <a:solidFill>
                  <a:schemeClr val="bg1"/>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000" b="0" i="0" u="none" strike="noStrike" kern="0" cap="none" spc="0" normalizeH="0" baseline="0" noProof="0" dirty="0">
                  <a:ln>
                    <a:noFill/>
                  </a:ln>
                  <a:solidFill>
                    <a:schemeClr val="bg1"/>
                  </a:solidFill>
                  <a:effectLst/>
                  <a:uLnTx/>
                  <a:uFillTx/>
                  <a:latin typeface="Times New Roman" panose="02020603050405020304" pitchFamily="18" charset="0"/>
                  <a:ea typeface="標楷體" panose="03000509000000000000" pitchFamily="65" charset="-120"/>
                  <a:cs typeface="Times New Roman" panose="02020603050405020304" pitchFamily="18" charset="0"/>
                </a:rPr>
                <a:t>3</a:t>
              </a:r>
              <a:r>
                <a:rPr kumimoji="0" lang="zh-TW" altLang="en-US" sz="2000" b="0" i="0" u="none" strike="noStrike" kern="0" cap="none" spc="0" normalizeH="0" baseline="0" noProof="0" dirty="0">
                  <a:ln>
                    <a:noFill/>
                  </a:ln>
                  <a:solidFill>
                    <a:schemeClr val="bg1"/>
                  </a:solidFill>
                  <a:effectLst/>
                  <a:uLnTx/>
                  <a:uFillTx/>
                  <a:latin typeface="Times New Roman" panose="02020603050405020304" pitchFamily="18" charset="0"/>
                  <a:ea typeface="標楷體" panose="03000509000000000000" pitchFamily="65" charset="-120"/>
                  <a:cs typeface="Times New Roman" panose="02020603050405020304" pitchFamily="18" charset="0"/>
                </a:rPr>
                <a:t>等級</a:t>
              </a:r>
              <a:r>
                <a:rPr kumimoji="0" lang="en-US" altLang="zh-TW" sz="2000" b="0" i="0" u="none" strike="noStrike" kern="0" cap="none" spc="0" normalizeH="0" baseline="0" noProof="0" dirty="0">
                  <a:ln>
                    <a:noFill/>
                  </a:ln>
                  <a:solidFill>
                    <a:schemeClr val="bg1"/>
                  </a:solidFill>
                  <a:effectLst/>
                  <a:uLnTx/>
                  <a:uFillTx/>
                  <a:latin typeface="Times New Roman" panose="02020603050405020304" pitchFamily="18" charset="0"/>
                  <a:ea typeface="標楷體" panose="03000509000000000000" pitchFamily="65" charset="-120"/>
                  <a:cs typeface="Times New Roman" panose="02020603050405020304" pitchFamily="18" charset="0"/>
                </a:rPr>
                <a:t>4</a:t>
              </a:r>
              <a:r>
                <a:rPr kumimoji="0" lang="zh-TW" altLang="en-US" sz="2000" b="0" i="0" u="none" strike="noStrike" kern="0" cap="none" spc="0" normalizeH="0" baseline="0" noProof="0" dirty="0">
                  <a:ln>
                    <a:noFill/>
                  </a:ln>
                  <a:solidFill>
                    <a:schemeClr val="bg1"/>
                  </a:solidFill>
                  <a:effectLst/>
                  <a:uLnTx/>
                  <a:uFillTx/>
                  <a:latin typeface="Times New Roman" panose="02020603050405020304" pitchFamily="18" charset="0"/>
                  <a:ea typeface="標楷體" panose="03000509000000000000" pitchFamily="65" charset="-120"/>
                  <a:cs typeface="Times New Roman" panose="02020603050405020304" pitchFamily="18" charset="0"/>
                </a:rPr>
                <a:t>標示</a:t>
              </a:r>
            </a:p>
          </p:txBody>
        </p:sp>
        <p:cxnSp>
          <p:nvCxnSpPr>
            <p:cNvPr id="46" name="直線單箭頭接點 45">
              <a:extLst>
                <a:ext uri="{FF2B5EF4-FFF2-40B4-BE49-F238E27FC236}">
                  <a16:creationId xmlns:a16="http://schemas.microsoft.com/office/drawing/2014/main" id="{E1B652A6-42EB-4639-A088-3087F9B303EE}"/>
                </a:ext>
              </a:extLst>
            </p:cNvPr>
            <p:cNvCxnSpPr/>
            <p:nvPr/>
          </p:nvCxnSpPr>
          <p:spPr>
            <a:xfrm>
              <a:off x="4211638" y="4581525"/>
              <a:ext cx="647700" cy="576263"/>
            </a:xfrm>
            <a:prstGeom prst="straightConnector1">
              <a:avLst/>
            </a:prstGeom>
            <a:noFill/>
            <a:ln w="152400" cap="flat" cmpd="sng" algn="ctr">
              <a:solidFill>
                <a:srgbClr val="4F81BD">
                  <a:shade val="95000"/>
                  <a:satMod val="105000"/>
                </a:srgbClr>
              </a:solidFill>
              <a:prstDash val="solid"/>
              <a:tailEnd type="arrow"/>
            </a:ln>
            <a:effectLst/>
          </p:spPr>
        </p:cxnSp>
        <p:cxnSp>
          <p:nvCxnSpPr>
            <p:cNvPr id="47" name="直線單箭頭接點 46">
              <a:extLst>
                <a:ext uri="{FF2B5EF4-FFF2-40B4-BE49-F238E27FC236}">
                  <a16:creationId xmlns:a16="http://schemas.microsoft.com/office/drawing/2014/main" id="{F6C24816-6D5D-4AD0-B37F-4081AE088AAA}"/>
                </a:ext>
              </a:extLst>
            </p:cNvPr>
            <p:cNvCxnSpPr/>
            <p:nvPr/>
          </p:nvCxnSpPr>
          <p:spPr>
            <a:xfrm>
              <a:off x="7885113" y="5589588"/>
              <a:ext cx="0" cy="431800"/>
            </a:xfrm>
            <a:prstGeom prst="straightConnector1">
              <a:avLst/>
            </a:prstGeom>
            <a:noFill/>
            <a:ln w="76200" cap="flat" cmpd="sng" algn="ctr">
              <a:solidFill>
                <a:srgbClr val="4F81BD">
                  <a:shade val="95000"/>
                  <a:satMod val="105000"/>
                </a:srgbClr>
              </a:solidFill>
              <a:prstDash val="solid"/>
              <a:tailEnd type="arrow"/>
            </a:ln>
            <a:effectLst/>
          </p:spPr>
        </p:cxnSp>
        <p:sp>
          <p:nvSpPr>
            <p:cNvPr id="48" name="文字方塊 47">
              <a:extLst>
                <a:ext uri="{FF2B5EF4-FFF2-40B4-BE49-F238E27FC236}">
                  <a16:creationId xmlns:a16="http://schemas.microsoft.com/office/drawing/2014/main" id="{5BD6DEDA-17CF-436D-87B8-377540BE58AA}"/>
                </a:ext>
              </a:extLst>
            </p:cNvPr>
            <p:cNvSpPr txBox="1">
              <a:spLocks noChangeArrowheads="1"/>
            </p:cNvSpPr>
            <p:nvPr/>
          </p:nvSpPr>
          <p:spPr bwMode="auto">
            <a:xfrm>
              <a:off x="4727575" y="3140968"/>
              <a:ext cx="3373438" cy="36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1" lang="zh-TW" altLang="en-US" sz="2000" b="0" i="0" u="none" strike="noStrike" kern="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以上</a:t>
              </a:r>
              <a:r>
                <a:rPr kumimoji="1" lang="en-US" altLang="zh-TW" sz="2000" b="0" i="0" u="none" strike="noStrike" kern="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6</a:t>
              </a:r>
              <a:r>
                <a:rPr kumimoji="1" lang="zh-TW" altLang="en-US" sz="2000" b="0" i="0" u="none" strike="noStrike" kern="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項比序順序由各校自訂</a:t>
              </a:r>
            </a:p>
          </p:txBody>
        </p:sp>
        <p:sp>
          <p:nvSpPr>
            <p:cNvPr id="49" name="文字方塊 49">
              <a:extLst>
                <a:ext uri="{FF2B5EF4-FFF2-40B4-BE49-F238E27FC236}">
                  <a16:creationId xmlns:a16="http://schemas.microsoft.com/office/drawing/2014/main" id="{45AC2575-739F-4FBA-9D31-046CAFF9BBF5}"/>
                </a:ext>
              </a:extLst>
            </p:cNvPr>
            <p:cNvSpPr txBox="1">
              <a:spLocks noChangeArrowheads="1"/>
            </p:cNvSpPr>
            <p:nvPr/>
          </p:nvSpPr>
          <p:spPr bwMode="auto">
            <a:xfrm>
              <a:off x="428625" y="5349875"/>
              <a:ext cx="3887788" cy="36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1" lang="zh-TW" altLang="en-US" sz="2000" b="0" i="0" u="none" strike="noStrike" kern="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以上</a:t>
              </a:r>
              <a:r>
                <a:rPr kumimoji="1" lang="en-US" altLang="zh-TW" sz="2000" b="0" i="0" u="none" strike="noStrike" kern="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4</a:t>
              </a:r>
              <a:r>
                <a:rPr kumimoji="1" lang="zh-TW" altLang="en-US" sz="2000" b="0" i="0" u="none" strike="noStrike" kern="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項比序順序由各校自訂</a:t>
              </a:r>
            </a:p>
          </p:txBody>
        </p:sp>
        <p:sp>
          <p:nvSpPr>
            <p:cNvPr id="50" name="文字方塊 50">
              <a:extLst>
                <a:ext uri="{FF2B5EF4-FFF2-40B4-BE49-F238E27FC236}">
                  <a16:creationId xmlns:a16="http://schemas.microsoft.com/office/drawing/2014/main" id="{B3636367-674A-4800-A948-AC43E05DC3A6}"/>
                </a:ext>
              </a:extLst>
            </p:cNvPr>
            <p:cNvSpPr txBox="1">
              <a:spLocks noChangeArrowheads="1"/>
            </p:cNvSpPr>
            <p:nvPr/>
          </p:nvSpPr>
          <p:spPr bwMode="auto">
            <a:xfrm>
              <a:off x="4728369" y="3513138"/>
              <a:ext cx="3402012" cy="36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1" lang="zh-TW" altLang="en-US" sz="2000" b="0" i="0" u="none" strike="noStrike" kern="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以下</a:t>
              </a:r>
              <a:r>
                <a:rPr kumimoji="1" lang="en-US" altLang="zh-TW" sz="2000" b="0" i="0" u="none" strike="noStrike" kern="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5</a:t>
              </a:r>
              <a:r>
                <a:rPr kumimoji="1" lang="zh-TW" altLang="en-US" sz="2000" b="0" i="0" u="none" strike="noStrike" kern="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科比序順序由各校自訂</a:t>
              </a:r>
            </a:p>
          </p:txBody>
        </p:sp>
        <p:sp>
          <p:nvSpPr>
            <p:cNvPr id="51" name="文字方塊 50">
              <a:extLst>
                <a:ext uri="{FF2B5EF4-FFF2-40B4-BE49-F238E27FC236}">
                  <a16:creationId xmlns:a16="http://schemas.microsoft.com/office/drawing/2014/main" id="{3185056F-D93F-47BE-A08C-0E2712DDD83F}"/>
                </a:ext>
              </a:extLst>
            </p:cNvPr>
            <p:cNvSpPr txBox="1"/>
            <p:nvPr/>
          </p:nvSpPr>
          <p:spPr bwMode="auto">
            <a:xfrm>
              <a:off x="3038475" y="6042025"/>
              <a:ext cx="1379538" cy="405944"/>
            </a:xfrm>
            <a:prstGeom prst="roundRect">
              <a:avLst/>
            </a:prstGeom>
            <a:solidFill>
              <a:srgbClr val="F79646">
                <a:lumMod val="75000"/>
              </a:srgbClr>
            </a:solidFill>
            <a:ln w="25400" cap="flat" cmpd="sng" algn="ctr">
              <a:noFill/>
              <a:prstDash val="solid"/>
            </a:ln>
            <a:effectLst/>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2000" b="0" i="0" u="none" strike="noStrike" kern="0" cap="none" spc="0" normalizeH="0" baseline="0" noProof="0" dirty="0">
                  <a:ln>
                    <a:noFill/>
                  </a:ln>
                  <a:solidFill>
                    <a:schemeClr val="bg1"/>
                  </a:solidFill>
                  <a:effectLst/>
                  <a:uLnTx/>
                  <a:uFillTx/>
                  <a:latin typeface="Times New Roman" panose="02020603050405020304" pitchFamily="18" charset="0"/>
                  <a:ea typeface="標楷體" panose="03000509000000000000" pitchFamily="65" charset="-120"/>
                  <a:cs typeface="Times New Roman" panose="02020603050405020304" pitchFamily="18" charset="0"/>
                </a:rPr>
                <a:t>寫作測驗</a:t>
              </a:r>
            </a:p>
          </p:txBody>
        </p:sp>
        <p:cxnSp>
          <p:nvCxnSpPr>
            <p:cNvPr id="52" name="直線單箭頭接點 51">
              <a:extLst>
                <a:ext uri="{FF2B5EF4-FFF2-40B4-BE49-F238E27FC236}">
                  <a16:creationId xmlns:a16="http://schemas.microsoft.com/office/drawing/2014/main" id="{2124C07A-FDFD-4024-8732-CA8C0AE97742}"/>
                </a:ext>
              </a:extLst>
            </p:cNvPr>
            <p:cNvCxnSpPr/>
            <p:nvPr/>
          </p:nvCxnSpPr>
          <p:spPr>
            <a:xfrm rot="5400000">
              <a:off x="4643438" y="6029325"/>
              <a:ext cx="0" cy="431800"/>
            </a:xfrm>
            <a:prstGeom prst="straightConnector1">
              <a:avLst/>
            </a:prstGeom>
            <a:noFill/>
            <a:ln w="76200" cap="flat" cmpd="sng" algn="ctr">
              <a:solidFill>
                <a:srgbClr val="4F81BD">
                  <a:shade val="95000"/>
                  <a:satMod val="105000"/>
                </a:srgbClr>
              </a:solidFill>
              <a:prstDash val="solid"/>
              <a:tailEnd type="arrow"/>
            </a:ln>
            <a:effectLst/>
          </p:spPr>
        </p:cxnSp>
        <p:sp>
          <p:nvSpPr>
            <p:cNvPr id="53" name="矩形 52">
              <a:extLst>
                <a:ext uri="{FF2B5EF4-FFF2-40B4-BE49-F238E27FC236}">
                  <a16:creationId xmlns:a16="http://schemas.microsoft.com/office/drawing/2014/main" id="{6574C42E-0BA2-45E7-82B0-103AC206EB7D}"/>
                </a:ext>
              </a:extLst>
            </p:cNvPr>
            <p:cNvSpPr/>
            <p:nvPr/>
          </p:nvSpPr>
          <p:spPr bwMode="auto">
            <a:xfrm>
              <a:off x="1473200" y="1489076"/>
              <a:ext cx="5864226" cy="1720850"/>
            </a:xfrm>
            <a:prstGeom prst="rect">
              <a:avLst/>
            </a:prstGeom>
            <a:noFill/>
            <a:ln w="38100">
              <a:solidFill>
                <a:srgbClr val="FF0000"/>
              </a:solidFill>
              <a:round/>
              <a:headEnd/>
              <a:tailEnd type="triangle" w="med" len="med"/>
            </a:ln>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1" lang="zh-TW" altLang="en-US" sz="1800" b="0" i="0" u="none" strike="noStrike" kern="0" cap="none" spc="0" normalizeH="0" baseline="0" noProof="0">
                <a:ln>
                  <a:noFill/>
                </a:ln>
                <a:solidFill>
                  <a:prstClr val="black"/>
                </a:solidFill>
                <a:effectLst/>
                <a:uLnTx/>
                <a:uFillTx/>
                <a:latin typeface="Arial" panose="020B0604020202020204" pitchFamily="34" charset="0"/>
              </a:endParaRPr>
            </a:p>
          </p:txBody>
        </p:sp>
        <p:cxnSp>
          <p:nvCxnSpPr>
            <p:cNvPr id="54" name="直線單箭頭接點 53">
              <a:extLst>
                <a:ext uri="{FF2B5EF4-FFF2-40B4-BE49-F238E27FC236}">
                  <a16:creationId xmlns:a16="http://schemas.microsoft.com/office/drawing/2014/main" id="{9280D89E-37F2-4B11-9D3A-DFDDEDC8E0CA}"/>
                </a:ext>
              </a:extLst>
            </p:cNvPr>
            <p:cNvCxnSpPr/>
            <p:nvPr/>
          </p:nvCxnSpPr>
          <p:spPr>
            <a:xfrm flipH="1">
              <a:off x="4140200" y="3213100"/>
              <a:ext cx="576263" cy="576263"/>
            </a:xfrm>
            <a:prstGeom prst="straightConnector1">
              <a:avLst/>
            </a:prstGeom>
            <a:noFill/>
            <a:ln w="152400" cap="flat" cmpd="sng" algn="ctr">
              <a:solidFill>
                <a:srgbClr val="4F81BD">
                  <a:shade val="95000"/>
                  <a:satMod val="105000"/>
                </a:srgbClr>
              </a:solidFill>
              <a:prstDash val="solid"/>
              <a:tailEnd type="arrow"/>
            </a:ln>
            <a:effectLst/>
          </p:spPr>
        </p:cxnSp>
      </p:grpSp>
    </p:spTree>
    <p:extLst>
      <p:ext uri="{BB962C8B-B14F-4D97-AF65-F5344CB8AC3E}">
        <p14:creationId xmlns:p14="http://schemas.microsoft.com/office/powerpoint/2010/main" val="254466816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群組 9">
            <a:extLst>
              <a:ext uri="{FF2B5EF4-FFF2-40B4-BE49-F238E27FC236}">
                <a16:creationId xmlns:a16="http://schemas.microsoft.com/office/drawing/2014/main" id="{285B929B-3BDC-48FB-8133-0EEE76214C39}"/>
              </a:ext>
            </a:extLst>
          </p:cNvPr>
          <p:cNvGrpSpPr/>
          <p:nvPr/>
        </p:nvGrpSpPr>
        <p:grpSpPr>
          <a:xfrm>
            <a:off x="-967" y="-48054"/>
            <a:ext cx="9095981" cy="698450"/>
            <a:chOff x="-967" y="-39262"/>
            <a:chExt cx="9795745" cy="698450"/>
          </a:xfrm>
        </p:grpSpPr>
        <p:grpSp>
          <p:nvGrpSpPr>
            <p:cNvPr id="11" name="群組 10">
              <a:extLst>
                <a:ext uri="{FF2B5EF4-FFF2-40B4-BE49-F238E27FC236}">
                  <a16:creationId xmlns:a16="http://schemas.microsoft.com/office/drawing/2014/main" id="{AC192EEF-E6FF-4C99-9F4D-D56C0DA6DB5C}"/>
                </a:ext>
              </a:extLst>
            </p:cNvPr>
            <p:cNvGrpSpPr/>
            <p:nvPr/>
          </p:nvGrpSpPr>
          <p:grpSpPr>
            <a:xfrm>
              <a:off x="576" y="12962"/>
              <a:ext cx="9794202" cy="605449"/>
              <a:chOff x="501" y="12962"/>
              <a:chExt cx="8579589" cy="605449"/>
            </a:xfrm>
          </p:grpSpPr>
          <p:sp>
            <p:nvSpPr>
              <p:cNvPr id="13" name="圓角化同側角落矩形 103">
                <a:extLst>
                  <a:ext uri="{FF2B5EF4-FFF2-40B4-BE49-F238E27FC236}">
                    <a16:creationId xmlns:a16="http://schemas.microsoft.com/office/drawing/2014/main" id="{45C00C2C-47AE-44B4-AEE6-9C63450A59F6}"/>
                  </a:ext>
                </a:extLst>
              </p:cNvPr>
              <p:cNvSpPr/>
              <p:nvPr/>
            </p:nvSpPr>
            <p:spPr>
              <a:xfrm rot="16200000" flipH="1">
                <a:off x="3987571" y="-3974108"/>
                <a:ext cx="605449" cy="8579589"/>
              </a:xfrm>
              <a:prstGeom prst="round2SameRect">
                <a:avLst>
                  <a:gd name="adj1" fmla="val 0"/>
                  <a:gd name="adj2" fmla="val 50000"/>
                </a:avLst>
              </a:prstGeom>
              <a:gradFill flip="none" rotWithShape="1">
                <a:gsLst>
                  <a:gs pos="0">
                    <a:srgbClr val="FEDEEC"/>
                  </a:gs>
                  <a:gs pos="48000">
                    <a:srgbClr val="FC79B2"/>
                  </a:gs>
                  <a:gs pos="60000">
                    <a:srgbClr val="FC79B2"/>
                  </a:gs>
                  <a:gs pos="100000">
                    <a:srgbClr val="FEDEEC"/>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14" name="圓角化同側角落矩形 104">
                <a:extLst>
                  <a:ext uri="{FF2B5EF4-FFF2-40B4-BE49-F238E27FC236}">
                    <a16:creationId xmlns:a16="http://schemas.microsoft.com/office/drawing/2014/main" id="{681A5915-0E3A-4F17-A488-DBB7095B0679}"/>
                  </a:ext>
                </a:extLst>
              </p:cNvPr>
              <p:cNvSpPr/>
              <p:nvPr/>
            </p:nvSpPr>
            <p:spPr>
              <a:xfrm rot="16200000" flipH="1">
                <a:off x="4036808" y="-3855886"/>
                <a:ext cx="508000" cy="8334556"/>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12" name="Google Shape;446;p38">
              <a:extLst>
                <a:ext uri="{FF2B5EF4-FFF2-40B4-BE49-F238E27FC236}">
                  <a16:creationId xmlns:a16="http://schemas.microsoft.com/office/drawing/2014/main" id="{3C73BFDD-1386-4966-A1C9-4E741169C74C}"/>
                </a:ext>
              </a:extLst>
            </p:cNvPr>
            <p:cNvSpPr txBox="1">
              <a:spLocks/>
            </p:cNvSpPr>
            <p:nvPr/>
          </p:nvSpPr>
          <p:spPr>
            <a:xfrm>
              <a:off x="-967" y="-39262"/>
              <a:ext cx="9664224"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肆、北、中、南區五專聯合免試入學</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其他重點提醒</a:t>
              </a:r>
              <a:endParaRPr lang="en-US" dirty="0"/>
            </a:p>
          </p:txBody>
        </p:sp>
      </p:grpSp>
      <p:sp>
        <p:nvSpPr>
          <p:cNvPr id="7" name="內容版面配置區 2">
            <a:extLst>
              <a:ext uri="{FF2B5EF4-FFF2-40B4-BE49-F238E27FC236}">
                <a16:creationId xmlns:a16="http://schemas.microsoft.com/office/drawing/2014/main" id="{AE73D936-9C5D-4AA7-BDC8-2D4DFA3F27DD}"/>
              </a:ext>
            </a:extLst>
          </p:cNvPr>
          <p:cNvSpPr txBox="1">
            <a:spLocks/>
          </p:cNvSpPr>
          <p:nvPr/>
        </p:nvSpPr>
        <p:spPr>
          <a:xfrm>
            <a:off x="917410" y="800894"/>
            <a:ext cx="10357183" cy="52562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5000"/>
              </a:lnSpc>
              <a:spcBef>
                <a:spcPts val="1200"/>
              </a:spcBef>
            </a:pPr>
            <a:r>
              <a:rPr lang="zh-TW" altLang="en-US" dirty="0">
                <a:ea typeface="微軟正黑體" panose="020B0604030504040204" pitchFamily="34" charset="-120"/>
              </a:rPr>
              <a:t>高級中等學校各就學區免試入學及各區五專聯合免試入學可同時報名，但二者皆錄取時，</a:t>
            </a:r>
            <a:r>
              <a:rPr lang="zh-TW" altLang="en-US" b="1" dirty="0">
                <a:solidFill>
                  <a:srgbClr val="FF0000"/>
                </a:solidFill>
                <a:ea typeface="微軟正黑體" panose="020B0604030504040204" pitchFamily="34" charset="-120"/>
              </a:rPr>
              <a:t>僅能擇一</a:t>
            </a:r>
            <a:r>
              <a:rPr lang="zh-TW" altLang="en-US" dirty="0">
                <a:ea typeface="微軟正黑體" panose="020B0604030504040204" pitchFamily="34" charset="-120"/>
              </a:rPr>
              <a:t>報到。</a:t>
            </a:r>
            <a:endParaRPr lang="en-US" altLang="zh-TW" dirty="0">
              <a:ea typeface="微軟正黑體" panose="020B0604030504040204" pitchFamily="34" charset="-120"/>
            </a:endParaRPr>
          </a:p>
          <a:p>
            <a:pPr>
              <a:lnSpc>
                <a:spcPct val="125000"/>
              </a:lnSpc>
              <a:spcBef>
                <a:spcPts val="1200"/>
              </a:spcBef>
            </a:pPr>
            <a:r>
              <a:rPr lang="zh-TW" altLang="en-US" dirty="0">
                <a:ea typeface="微軟正黑體" panose="020B0604030504040204" pitchFamily="34" charset="-120"/>
              </a:rPr>
              <a:t>雖可同時報名多區之五專聯合免試入學，但各區招生學校現場登記分發日期皆訂於同一天辦理且須</a:t>
            </a:r>
            <a:r>
              <a:rPr lang="zh-TW" altLang="en-US" dirty="0">
                <a:solidFill>
                  <a:srgbClr val="0000FF"/>
                </a:solidFill>
                <a:ea typeface="微軟正黑體" panose="020B0604030504040204" pitchFamily="34" charset="-120"/>
              </a:rPr>
              <a:t>攜帶學歷</a:t>
            </a:r>
            <a:r>
              <a:rPr lang="en-US" altLang="zh-TW" dirty="0">
                <a:solidFill>
                  <a:srgbClr val="0000FF"/>
                </a:solidFill>
                <a:ea typeface="微軟正黑體" panose="020B0604030504040204" pitchFamily="34" charset="-120"/>
              </a:rPr>
              <a:t>(</a:t>
            </a:r>
            <a:r>
              <a:rPr lang="zh-TW" altLang="en-US" dirty="0">
                <a:solidFill>
                  <a:srgbClr val="0000FF"/>
                </a:solidFill>
                <a:ea typeface="微軟正黑體" panose="020B0604030504040204" pitchFamily="34" charset="-120"/>
              </a:rPr>
              <a:t>力</a:t>
            </a:r>
            <a:r>
              <a:rPr lang="en-US" altLang="zh-TW" dirty="0">
                <a:solidFill>
                  <a:srgbClr val="0000FF"/>
                </a:solidFill>
                <a:ea typeface="微軟正黑體" panose="020B0604030504040204" pitchFamily="34" charset="-120"/>
              </a:rPr>
              <a:t>)</a:t>
            </a:r>
            <a:r>
              <a:rPr lang="zh-TW" altLang="en-US" dirty="0">
                <a:solidFill>
                  <a:srgbClr val="0000FF"/>
                </a:solidFill>
                <a:ea typeface="微軟正黑體" panose="020B0604030504040204" pitchFamily="34" charset="-120"/>
              </a:rPr>
              <a:t>證件</a:t>
            </a:r>
            <a:r>
              <a:rPr lang="zh-TW" altLang="en-US" sz="3600" b="1" dirty="0">
                <a:solidFill>
                  <a:srgbClr val="FF0000"/>
                </a:solidFill>
                <a:ea typeface="微軟正黑體" panose="020B0604030504040204" pitchFamily="34" charset="-120"/>
              </a:rPr>
              <a:t>正本</a:t>
            </a:r>
            <a:r>
              <a:rPr lang="zh-TW" altLang="en-US" dirty="0">
                <a:ea typeface="微軟正黑體" panose="020B0604030504040204" pitchFamily="34" charset="-120"/>
              </a:rPr>
              <a:t>，</a:t>
            </a:r>
            <a:r>
              <a:rPr lang="zh-TW" altLang="en-US" dirty="0">
                <a:solidFill>
                  <a:srgbClr val="00B050"/>
                </a:solidFill>
                <a:ea typeface="微軟正黑體" panose="020B0604030504040204" pitchFamily="34" charset="-120"/>
              </a:rPr>
              <a:t>故同時被多區通知到現場時，僅能擇一所招生學校參加現場登記分發</a:t>
            </a:r>
            <a:r>
              <a:rPr lang="zh-TW" altLang="en-US" dirty="0">
                <a:ea typeface="微軟正黑體" panose="020B0604030504040204" pitchFamily="34" charset="-120"/>
              </a:rPr>
              <a:t>。</a:t>
            </a:r>
            <a:endParaRPr lang="en-US" altLang="zh-TW" dirty="0">
              <a:ea typeface="微軟正黑體" panose="020B0604030504040204" pitchFamily="34" charset="-120"/>
            </a:endParaRPr>
          </a:p>
          <a:p>
            <a:pPr>
              <a:lnSpc>
                <a:spcPct val="125000"/>
              </a:lnSpc>
              <a:spcBef>
                <a:spcPts val="1200"/>
              </a:spcBef>
            </a:pPr>
            <a:r>
              <a:rPr lang="zh-TW" altLang="en-US" dirty="0">
                <a:ea typeface="微軟正黑體" panose="020B0604030504040204" pitchFamily="34" charset="-120"/>
              </a:rPr>
              <a:t>請務必注意現場登記分發報到通知單寄送時間，若於</a:t>
            </a:r>
            <a:r>
              <a:rPr lang="en-US" altLang="zh-TW" b="1" dirty="0">
                <a:solidFill>
                  <a:srgbClr val="FF0000"/>
                </a:solidFill>
                <a:ea typeface="微軟正黑體" panose="020B0604030504040204" pitchFamily="34" charset="-120"/>
              </a:rPr>
              <a:t>112</a:t>
            </a:r>
            <a:r>
              <a:rPr lang="zh-TW" altLang="en-US" b="1" dirty="0">
                <a:solidFill>
                  <a:srgbClr val="FF0000"/>
                </a:solidFill>
                <a:ea typeface="微軟正黑體" panose="020B0604030504040204" pitchFamily="34" charset="-120"/>
              </a:rPr>
              <a:t>年</a:t>
            </a:r>
            <a:r>
              <a:rPr lang="en-US" altLang="zh-TW" b="1" dirty="0">
                <a:solidFill>
                  <a:srgbClr val="FF0000"/>
                </a:solidFill>
                <a:ea typeface="微軟正黑體" panose="020B0604030504040204" pitchFamily="34" charset="-120"/>
              </a:rPr>
              <a:t>7</a:t>
            </a:r>
            <a:r>
              <a:rPr lang="zh-TW" altLang="en-US" b="1" dirty="0">
                <a:solidFill>
                  <a:srgbClr val="FF0000"/>
                </a:solidFill>
                <a:ea typeface="微軟正黑體" panose="020B0604030504040204" pitchFamily="34" charset="-120"/>
              </a:rPr>
              <a:t>月</a:t>
            </a:r>
            <a:r>
              <a:rPr lang="en-US" altLang="zh-TW" b="1" dirty="0">
                <a:solidFill>
                  <a:srgbClr val="FF0000"/>
                </a:solidFill>
                <a:ea typeface="微軟正黑體" panose="020B0604030504040204" pitchFamily="34" charset="-120"/>
              </a:rPr>
              <a:t>10</a:t>
            </a:r>
            <a:r>
              <a:rPr lang="zh-TW" altLang="en-US" b="1" dirty="0">
                <a:solidFill>
                  <a:srgbClr val="FF0000"/>
                </a:solidFill>
                <a:ea typeface="微軟正黑體" panose="020B0604030504040204" pitchFamily="34" charset="-120"/>
              </a:rPr>
              <a:t>日</a:t>
            </a:r>
            <a:r>
              <a:rPr lang="en-US" altLang="zh-TW" b="1" dirty="0">
                <a:solidFill>
                  <a:srgbClr val="FF0000"/>
                </a:solidFill>
                <a:ea typeface="微軟正黑體" panose="020B0604030504040204" pitchFamily="34" charset="-120"/>
              </a:rPr>
              <a:t>(</a:t>
            </a:r>
            <a:r>
              <a:rPr lang="zh-TW" altLang="en-US" b="1" dirty="0">
                <a:solidFill>
                  <a:srgbClr val="FF0000"/>
                </a:solidFill>
                <a:ea typeface="微軟正黑體" panose="020B0604030504040204" pitchFamily="34" charset="-120"/>
              </a:rPr>
              <a:t>一</a:t>
            </a:r>
            <a:r>
              <a:rPr lang="en-US" altLang="zh-TW" b="1" dirty="0">
                <a:solidFill>
                  <a:srgbClr val="FF0000"/>
                </a:solidFill>
                <a:ea typeface="微軟正黑體" panose="020B0604030504040204" pitchFamily="34" charset="-120"/>
              </a:rPr>
              <a:t>)17</a:t>
            </a:r>
            <a:r>
              <a:rPr lang="zh-TW" altLang="en-US" b="1" dirty="0">
                <a:solidFill>
                  <a:srgbClr val="FF0000"/>
                </a:solidFill>
                <a:ea typeface="微軟正黑體" panose="020B0604030504040204" pitchFamily="34" charset="-120"/>
              </a:rPr>
              <a:t>：</a:t>
            </a:r>
            <a:r>
              <a:rPr lang="en-US" altLang="zh-TW" b="1" dirty="0">
                <a:solidFill>
                  <a:srgbClr val="FF0000"/>
                </a:solidFill>
                <a:ea typeface="微軟正黑體" panose="020B0604030504040204" pitchFamily="34" charset="-120"/>
              </a:rPr>
              <a:t>00</a:t>
            </a:r>
            <a:r>
              <a:rPr lang="zh-TW" altLang="en-US" b="1" dirty="0">
                <a:solidFill>
                  <a:srgbClr val="FF0000"/>
                </a:solidFill>
                <a:ea typeface="微軟正黑體" panose="020B0604030504040204" pitchFamily="34" charset="-120"/>
              </a:rPr>
              <a:t>前</a:t>
            </a:r>
            <a:r>
              <a:rPr lang="zh-TW" altLang="en-US" dirty="0">
                <a:ea typeface="微軟正黑體" panose="020B0604030504040204" pitchFamily="34" charset="-120"/>
              </a:rPr>
              <a:t>尚未收到通知單，逕向各招生學校洽詢，並請於</a:t>
            </a:r>
            <a:r>
              <a:rPr lang="en-US" altLang="zh-TW" b="1" dirty="0">
                <a:solidFill>
                  <a:srgbClr val="FF0000"/>
                </a:solidFill>
                <a:ea typeface="微軟正黑體" panose="020B0604030504040204" pitchFamily="34" charset="-120"/>
              </a:rPr>
              <a:t>112</a:t>
            </a:r>
            <a:r>
              <a:rPr lang="zh-TW" altLang="en-US" b="1" dirty="0">
                <a:solidFill>
                  <a:srgbClr val="FF0000"/>
                </a:solidFill>
                <a:ea typeface="微軟正黑體" panose="020B0604030504040204" pitchFamily="34" charset="-120"/>
              </a:rPr>
              <a:t>年</a:t>
            </a:r>
            <a:r>
              <a:rPr lang="en-US" altLang="zh-TW" b="1" dirty="0">
                <a:solidFill>
                  <a:srgbClr val="FF0000"/>
                </a:solidFill>
                <a:ea typeface="微軟正黑體" panose="020B0604030504040204" pitchFamily="34" charset="-120"/>
              </a:rPr>
              <a:t>7</a:t>
            </a:r>
            <a:r>
              <a:rPr lang="zh-TW" altLang="en-US" b="1" dirty="0">
                <a:solidFill>
                  <a:srgbClr val="FF0000"/>
                </a:solidFill>
                <a:ea typeface="微軟正黑體" panose="020B0604030504040204" pitchFamily="34" charset="-120"/>
              </a:rPr>
              <a:t>月</a:t>
            </a:r>
            <a:r>
              <a:rPr lang="en-US" altLang="zh-TW" b="1" dirty="0">
                <a:solidFill>
                  <a:srgbClr val="FF0000"/>
                </a:solidFill>
                <a:ea typeface="微軟正黑體" panose="020B0604030504040204" pitchFamily="34" charset="-120"/>
              </a:rPr>
              <a:t>12</a:t>
            </a:r>
            <a:r>
              <a:rPr lang="zh-TW" altLang="en-US" b="1" dirty="0">
                <a:solidFill>
                  <a:srgbClr val="FF0000"/>
                </a:solidFill>
                <a:ea typeface="微軟正黑體" panose="020B0604030504040204" pitchFamily="34" charset="-120"/>
              </a:rPr>
              <a:t>日</a:t>
            </a:r>
            <a:r>
              <a:rPr lang="en-US" altLang="zh-TW" b="1" dirty="0">
                <a:solidFill>
                  <a:srgbClr val="FF0000"/>
                </a:solidFill>
                <a:ea typeface="微軟正黑體" panose="020B0604030504040204" pitchFamily="34" charset="-120"/>
              </a:rPr>
              <a:t>(</a:t>
            </a:r>
            <a:r>
              <a:rPr lang="zh-TW" altLang="en-US" b="1" dirty="0">
                <a:solidFill>
                  <a:srgbClr val="FF0000"/>
                </a:solidFill>
                <a:ea typeface="微軟正黑體" panose="020B0604030504040204" pitchFamily="34" charset="-120"/>
              </a:rPr>
              <a:t>三</a:t>
            </a:r>
            <a:r>
              <a:rPr lang="en-US" altLang="zh-TW" b="1" dirty="0">
                <a:solidFill>
                  <a:srgbClr val="FF0000"/>
                </a:solidFill>
                <a:ea typeface="微軟正黑體" panose="020B0604030504040204" pitchFamily="34" charset="-120"/>
              </a:rPr>
              <a:t>)</a:t>
            </a:r>
            <a:r>
              <a:rPr lang="zh-TW" altLang="en-US" dirty="0">
                <a:ea typeface="微軟正黑體" panose="020B0604030504040204" pitchFamily="34" charset="-120"/>
              </a:rPr>
              <a:t>準時前往參加現場分發。</a:t>
            </a:r>
            <a:endParaRPr lang="en-US" altLang="zh-TW" dirty="0">
              <a:ea typeface="微軟正黑體" panose="020B0604030504040204" pitchFamily="34" charset="-120"/>
            </a:endParaRPr>
          </a:p>
        </p:txBody>
      </p:sp>
    </p:spTree>
    <p:extLst>
      <p:ext uri="{BB962C8B-B14F-4D97-AF65-F5344CB8AC3E}">
        <p14:creationId xmlns:p14="http://schemas.microsoft.com/office/powerpoint/2010/main" val="15059971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a:xfrm>
            <a:off x="9392544" y="6437539"/>
            <a:ext cx="2743200" cy="365125"/>
          </a:xfrm>
        </p:spPr>
        <p:txBody>
          <a:bodyPr/>
          <a:lstStyle/>
          <a:p>
            <a:fld id="{131B8EA2-46F0-4EFD-AA39-F1D4219E0ABE}" type="slidenum">
              <a:rPr lang="zh-TW" altLang="en-US" smtClean="0"/>
              <a:pPr/>
              <a:t>65</a:t>
            </a:fld>
            <a:endParaRPr lang="zh-TW" altLang="en-US" dirty="0"/>
          </a:p>
        </p:txBody>
      </p:sp>
      <p:grpSp>
        <p:nvGrpSpPr>
          <p:cNvPr id="3" name="群組 2">
            <a:extLst>
              <a:ext uri="{FF2B5EF4-FFF2-40B4-BE49-F238E27FC236}">
                <a16:creationId xmlns:a16="http://schemas.microsoft.com/office/drawing/2014/main" id="{285B929B-3BDC-48FB-8133-0EEE76214C39}"/>
              </a:ext>
            </a:extLst>
          </p:cNvPr>
          <p:cNvGrpSpPr/>
          <p:nvPr/>
        </p:nvGrpSpPr>
        <p:grpSpPr>
          <a:xfrm>
            <a:off x="-967" y="-48054"/>
            <a:ext cx="9095981" cy="698450"/>
            <a:chOff x="-967" y="-39262"/>
            <a:chExt cx="9795745" cy="698450"/>
          </a:xfrm>
        </p:grpSpPr>
        <p:grpSp>
          <p:nvGrpSpPr>
            <p:cNvPr id="4" name="群組 3">
              <a:extLst>
                <a:ext uri="{FF2B5EF4-FFF2-40B4-BE49-F238E27FC236}">
                  <a16:creationId xmlns:a16="http://schemas.microsoft.com/office/drawing/2014/main" id="{AC192EEF-E6FF-4C99-9F4D-D56C0DA6DB5C}"/>
                </a:ext>
              </a:extLst>
            </p:cNvPr>
            <p:cNvGrpSpPr/>
            <p:nvPr/>
          </p:nvGrpSpPr>
          <p:grpSpPr>
            <a:xfrm>
              <a:off x="576" y="12962"/>
              <a:ext cx="9794202" cy="605449"/>
              <a:chOff x="501" y="12962"/>
              <a:chExt cx="8579589" cy="605449"/>
            </a:xfrm>
          </p:grpSpPr>
          <p:sp>
            <p:nvSpPr>
              <p:cNvPr id="6" name="圓角化同側角落矩形 103">
                <a:extLst>
                  <a:ext uri="{FF2B5EF4-FFF2-40B4-BE49-F238E27FC236}">
                    <a16:creationId xmlns:a16="http://schemas.microsoft.com/office/drawing/2014/main" id="{45C00C2C-47AE-44B4-AEE6-9C63450A59F6}"/>
                  </a:ext>
                </a:extLst>
              </p:cNvPr>
              <p:cNvSpPr/>
              <p:nvPr/>
            </p:nvSpPr>
            <p:spPr>
              <a:xfrm rot="16200000" flipH="1">
                <a:off x="3987571" y="-3974108"/>
                <a:ext cx="605449" cy="8579589"/>
              </a:xfrm>
              <a:prstGeom prst="round2SameRect">
                <a:avLst>
                  <a:gd name="adj1" fmla="val 0"/>
                  <a:gd name="adj2" fmla="val 50000"/>
                </a:avLst>
              </a:prstGeom>
              <a:gradFill flip="none" rotWithShape="1">
                <a:gsLst>
                  <a:gs pos="0">
                    <a:srgbClr val="FEDEEC"/>
                  </a:gs>
                  <a:gs pos="48000">
                    <a:srgbClr val="FC79B2"/>
                  </a:gs>
                  <a:gs pos="60000">
                    <a:srgbClr val="FC79B2"/>
                  </a:gs>
                  <a:gs pos="100000">
                    <a:srgbClr val="FEDEEC"/>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7" name="圓角化同側角落矩形 104">
                <a:extLst>
                  <a:ext uri="{FF2B5EF4-FFF2-40B4-BE49-F238E27FC236}">
                    <a16:creationId xmlns:a16="http://schemas.microsoft.com/office/drawing/2014/main" id="{681A5915-0E3A-4F17-A488-DBB7095B0679}"/>
                  </a:ext>
                </a:extLst>
              </p:cNvPr>
              <p:cNvSpPr/>
              <p:nvPr/>
            </p:nvSpPr>
            <p:spPr>
              <a:xfrm rot="16200000" flipH="1">
                <a:off x="4036808" y="-3855886"/>
                <a:ext cx="508000" cy="8334556"/>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5" name="Google Shape;446;p38">
              <a:extLst>
                <a:ext uri="{FF2B5EF4-FFF2-40B4-BE49-F238E27FC236}">
                  <a16:creationId xmlns:a16="http://schemas.microsoft.com/office/drawing/2014/main" id="{3C73BFDD-1386-4966-A1C9-4E741169C74C}"/>
                </a:ext>
              </a:extLst>
            </p:cNvPr>
            <p:cNvSpPr txBox="1">
              <a:spLocks/>
            </p:cNvSpPr>
            <p:nvPr/>
          </p:nvSpPr>
          <p:spPr>
            <a:xfrm>
              <a:off x="-967" y="-39262"/>
              <a:ext cx="9664224"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smtClean="0">
                  <a:solidFill>
                    <a:prstClr val="black"/>
                  </a:solidFill>
                  <a:latin typeface="微軟正黑體" panose="020B0604030504040204" pitchFamily="34" charset="-120"/>
                  <a:ea typeface="微軟正黑體" panose="020B0604030504040204" pitchFamily="34" charset="-120"/>
                  <a:cs typeface="Arial" pitchFamily="34" charset="0"/>
                </a:rPr>
                <a:t> 肆、</a:t>
              </a:r>
              <a:r>
                <a:rPr lang="zh-TW" altLang="en-US" sz="2800" b="1" dirty="0" smtClean="0">
                  <a:latin typeface="微軟正黑體" panose="020B0604030504040204" pitchFamily="34" charset="-120"/>
                  <a:ea typeface="微軟正黑體" panose="020B0604030504040204" pitchFamily="34" charset="-120"/>
                </a:rPr>
                <a:t>五專聯合免試入學</a:t>
              </a:r>
              <a:r>
                <a:rPr lang="en-US" altLang="zh-TW" sz="2800" b="1" dirty="0" smtClean="0">
                  <a:latin typeface="微軟正黑體" panose="020B0604030504040204" pitchFamily="34" charset="-120"/>
                  <a:ea typeface="微軟正黑體" panose="020B0604030504040204" pitchFamily="34" charset="-120"/>
                </a:rPr>
                <a:t>-</a:t>
              </a:r>
              <a:r>
                <a:rPr lang="zh-TW" altLang="en-US" sz="2400" b="1" dirty="0" smtClean="0">
                  <a:latin typeface="微軟正黑體" panose="020B0604030504040204" pitchFamily="34" charset="-120"/>
                  <a:ea typeface="微軟正黑體" panose="020B0604030504040204" pitchFamily="34" charset="-120"/>
                </a:rPr>
                <a:t>成績暨現場登記分發報到通知單</a:t>
              </a:r>
            </a:p>
          </p:txBody>
        </p:sp>
      </p:grpSp>
      <p:pic>
        <p:nvPicPr>
          <p:cNvPr id="8" name="Picture 10">
            <a:extLst>
              <a:ext uri="{FF2B5EF4-FFF2-40B4-BE49-F238E27FC236}">
                <a16:creationId xmlns:a16="http://schemas.microsoft.com/office/drawing/2014/main" id="{FCF433BA-AD29-716D-240A-D28D227B77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968" y="671387"/>
            <a:ext cx="11040533" cy="5857875"/>
          </a:xfrm>
          <a:prstGeom prst="rect">
            <a:avLst/>
          </a:prstGeom>
          <a:noFill/>
          <a:extLst>
            <a:ext uri="{909E8E84-426E-40DD-AFC4-6F175D3DCCD1}">
              <a14:hiddenFill xmlns:a14="http://schemas.microsoft.com/office/drawing/2010/main">
                <a:solidFill>
                  <a:srgbClr val="FFFFFF"/>
                </a:solidFill>
              </a14:hiddenFill>
            </a:ext>
          </a:extLst>
        </p:spPr>
      </p:pic>
      <p:sp>
        <p:nvSpPr>
          <p:cNvPr id="9" name="矩形 5">
            <a:extLst>
              <a:ext uri="{FF2B5EF4-FFF2-40B4-BE49-F238E27FC236}">
                <a16:creationId xmlns:a16="http://schemas.microsoft.com/office/drawing/2014/main" id="{0FE5DE25-CDAC-105B-4C3A-B84D5D6BD05F}"/>
              </a:ext>
            </a:extLst>
          </p:cNvPr>
          <p:cNvSpPr>
            <a:spLocks noChangeArrowheads="1"/>
          </p:cNvSpPr>
          <p:nvPr/>
        </p:nvSpPr>
        <p:spPr bwMode="auto">
          <a:xfrm>
            <a:off x="1075564" y="3448316"/>
            <a:ext cx="4705349" cy="182563"/>
          </a:xfrm>
          <a:prstGeom prst="rect">
            <a:avLst/>
          </a:prstGeom>
          <a:noFill/>
          <a:ln w="381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a:spcBef>
                <a:spcPct val="0"/>
              </a:spcBef>
              <a:buFontTx/>
              <a:buNone/>
            </a:pPr>
            <a:endParaRPr lang="zh-TW" altLang="en-US" sz="1800">
              <a:latin typeface="微軟正黑體" panose="020B0604030504040204" pitchFamily="34" charset="-120"/>
              <a:ea typeface="微軟正黑體" panose="020B0604030504040204" pitchFamily="34" charset="-120"/>
            </a:endParaRPr>
          </a:p>
        </p:txBody>
      </p:sp>
      <p:sp>
        <p:nvSpPr>
          <p:cNvPr id="10" name="矩形 5">
            <a:extLst>
              <a:ext uri="{FF2B5EF4-FFF2-40B4-BE49-F238E27FC236}">
                <a16:creationId xmlns:a16="http://schemas.microsoft.com/office/drawing/2014/main" id="{AF200F22-6689-DEB4-DBE7-FAD172486BF1}"/>
              </a:ext>
            </a:extLst>
          </p:cNvPr>
          <p:cNvSpPr>
            <a:spLocks noChangeArrowheads="1"/>
          </p:cNvSpPr>
          <p:nvPr/>
        </p:nvSpPr>
        <p:spPr bwMode="auto">
          <a:xfrm>
            <a:off x="7190337" y="3202121"/>
            <a:ext cx="1729317" cy="288925"/>
          </a:xfrm>
          <a:prstGeom prst="rect">
            <a:avLst/>
          </a:prstGeom>
          <a:noFill/>
          <a:ln w="381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a:spcBef>
                <a:spcPct val="0"/>
              </a:spcBef>
              <a:buFontTx/>
              <a:buNone/>
            </a:pPr>
            <a:endParaRPr lang="zh-TW" altLang="en-US" sz="1800">
              <a:latin typeface="微軟正黑體" panose="020B0604030504040204" pitchFamily="34" charset="-120"/>
              <a:ea typeface="微軟正黑體" panose="020B0604030504040204" pitchFamily="34" charset="-120"/>
            </a:endParaRPr>
          </a:p>
        </p:txBody>
      </p:sp>
      <p:sp>
        <p:nvSpPr>
          <p:cNvPr id="11" name="矩形 5">
            <a:extLst>
              <a:ext uri="{FF2B5EF4-FFF2-40B4-BE49-F238E27FC236}">
                <a16:creationId xmlns:a16="http://schemas.microsoft.com/office/drawing/2014/main" id="{C0956196-AB9A-8E63-FD27-6BEE85D18B91}"/>
              </a:ext>
            </a:extLst>
          </p:cNvPr>
          <p:cNvSpPr>
            <a:spLocks noChangeArrowheads="1"/>
          </p:cNvSpPr>
          <p:nvPr/>
        </p:nvSpPr>
        <p:spPr bwMode="auto">
          <a:xfrm>
            <a:off x="6785862" y="3720995"/>
            <a:ext cx="766233" cy="576262"/>
          </a:xfrm>
          <a:prstGeom prst="rect">
            <a:avLst/>
          </a:prstGeom>
          <a:noFill/>
          <a:ln w="381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a:spcBef>
                <a:spcPct val="0"/>
              </a:spcBef>
              <a:buFontTx/>
              <a:buNone/>
            </a:pPr>
            <a:endParaRPr lang="zh-TW" altLang="en-US" sz="1800">
              <a:latin typeface="微軟正黑體" panose="020B0604030504040204" pitchFamily="34" charset="-120"/>
              <a:ea typeface="微軟正黑體" panose="020B0604030504040204" pitchFamily="34" charset="-120"/>
            </a:endParaRPr>
          </a:p>
        </p:txBody>
      </p:sp>
      <p:sp>
        <p:nvSpPr>
          <p:cNvPr id="12" name="矩形 5">
            <a:extLst>
              <a:ext uri="{FF2B5EF4-FFF2-40B4-BE49-F238E27FC236}">
                <a16:creationId xmlns:a16="http://schemas.microsoft.com/office/drawing/2014/main" id="{07C3F8EF-501A-18F9-668C-D94FFDD5C1D1}"/>
              </a:ext>
            </a:extLst>
          </p:cNvPr>
          <p:cNvSpPr>
            <a:spLocks noChangeArrowheads="1"/>
          </p:cNvSpPr>
          <p:nvPr/>
        </p:nvSpPr>
        <p:spPr bwMode="auto">
          <a:xfrm>
            <a:off x="10229555" y="3065106"/>
            <a:ext cx="960967" cy="285750"/>
          </a:xfrm>
          <a:prstGeom prst="rect">
            <a:avLst/>
          </a:prstGeom>
          <a:noFill/>
          <a:ln w="381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a:spcBef>
                <a:spcPct val="0"/>
              </a:spcBef>
              <a:buFontTx/>
              <a:buNone/>
            </a:pPr>
            <a:endParaRPr lang="zh-TW" altLang="en-US" sz="180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55264853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77859ED4-81A8-4DAA-9F1C-FCFCDC557AE0}"/>
              </a:ext>
            </a:extLst>
          </p:cNvPr>
          <p:cNvSpPr/>
          <p:nvPr/>
        </p:nvSpPr>
        <p:spPr>
          <a:xfrm>
            <a:off x="449208" y="2644170"/>
            <a:ext cx="11293584" cy="1569660"/>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4800" b="1" i="0" u="none" strike="noStrike" kern="0" cap="all"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Q1</a:t>
            </a:r>
            <a:r>
              <a:rPr kumimoji="0" lang="zh-TW" altLang="en-US" sz="4800" b="1" i="0" u="none" strike="noStrike" kern="0" cap="all"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：優免和聯免的積分比序項目那麼像，到底有什麼分別</a:t>
            </a:r>
            <a:r>
              <a:rPr kumimoji="0" lang="en-US" altLang="zh-TW" sz="4800" b="1" i="0" u="none" strike="noStrike" kern="0" cap="all"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endParaRPr kumimoji="0" lang="zh-TW" alt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07122462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群組 9">
            <a:extLst>
              <a:ext uri="{FF2B5EF4-FFF2-40B4-BE49-F238E27FC236}">
                <a16:creationId xmlns:a16="http://schemas.microsoft.com/office/drawing/2014/main" id="{285B929B-3BDC-48FB-8133-0EEE76214C39}"/>
              </a:ext>
            </a:extLst>
          </p:cNvPr>
          <p:cNvGrpSpPr/>
          <p:nvPr/>
        </p:nvGrpSpPr>
        <p:grpSpPr>
          <a:xfrm>
            <a:off x="-966" y="-48054"/>
            <a:ext cx="10623247" cy="698450"/>
            <a:chOff x="-967" y="-39262"/>
            <a:chExt cx="9795745" cy="698450"/>
          </a:xfrm>
        </p:grpSpPr>
        <p:grpSp>
          <p:nvGrpSpPr>
            <p:cNvPr id="11" name="群組 10">
              <a:extLst>
                <a:ext uri="{FF2B5EF4-FFF2-40B4-BE49-F238E27FC236}">
                  <a16:creationId xmlns:a16="http://schemas.microsoft.com/office/drawing/2014/main" id="{AC192EEF-E6FF-4C99-9F4D-D56C0DA6DB5C}"/>
                </a:ext>
              </a:extLst>
            </p:cNvPr>
            <p:cNvGrpSpPr/>
            <p:nvPr/>
          </p:nvGrpSpPr>
          <p:grpSpPr>
            <a:xfrm>
              <a:off x="576" y="12962"/>
              <a:ext cx="9794202" cy="605449"/>
              <a:chOff x="501" y="12962"/>
              <a:chExt cx="8579589" cy="605449"/>
            </a:xfrm>
          </p:grpSpPr>
          <p:sp>
            <p:nvSpPr>
              <p:cNvPr id="13" name="圓角化同側角落矩形 103">
                <a:extLst>
                  <a:ext uri="{FF2B5EF4-FFF2-40B4-BE49-F238E27FC236}">
                    <a16:creationId xmlns:a16="http://schemas.microsoft.com/office/drawing/2014/main" id="{45C00C2C-47AE-44B4-AEE6-9C63450A59F6}"/>
                  </a:ext>
                </a:extLst>
              </p:cNvPr>
              <p:cNvSpPr/>
              <p:nvPr/>
            </p:nvSpPr>
            <p:spPr>
              <a:xfrm rot="16200000" flipH="1">
                <a:off x="3987571" y="-3974108"/>
                <a:ext cx="605449" cy="8579589"/>
              </a:xfrm>
              <a:prstGeom prst="round2SameRect">
                <a:avLst>
                  <a:gd name="adj1" fmla="val 0"/>
                  <a:gd name="adj2" fmla="val 50000"/>
                </a:avLst>
              </a:prstGeom>
              <a:gradFill flip="none" rotWithShape="1">
                <a:gsLst>
                  <a:gs pos="0">
                    <a:srgbClr val="FEDEEC"/>
                  </a:gs>
                  <a:gs pos="48000">
                    <a:srgbClr val="FC79B2"/>
                  </a:gs>
                  <a:gs pos="60000">
                    <a:srgbClr val="FC79B2"/>
                  </a:gs>
                  <a:gs pos="100000">
                    <a:srgbClr val="FEDEEC"/>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14" name="圓角化同側角落矩形 104">
                <a:extLst>
                  <a:ext uri="{FF2B5EF4-FFF2-40B4-BE49-F238E27FC236}">
                    <a16:creationId xmlns:a16="http://schemas.microsoft.com/office/drawing/2014/main" id="{681A5915-0E3A-4F17-A488-DBB7095B0679}"/>
                  </a:ext>
                </a:extLst>
              </p:cNvPr>
              <p:cNvSpPr/>
              <p:nvPr/>
            </p:nvSpPr>
            <p:spPr>
              <a:xfrm rot="16200000" flipH="1">
                <a:off x="4036808" y="-3855886"/>
                <a:ext cx="508000" cy="8334556"/>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12" name="Google Shape;446;p38">
              <a:extLst>
                <a:ext uri="{FF2B5EF4-FFF2-40B4-BE49-F238E27FC236}">
                  <a16:creationId xmlns:a16="http://schemas.microsoft.com/office/drawing/2014/main" id="{3C73BFDD-1386-4966-A1C9-4E741169C74C}"/>
                </a:ext>
              </a:extLst>
            </p:cNvPr>
            <p:cNvSpPr txBox="1">
              <a:spLocks/>
            </p:cNvSpPr>
            <p:nvPr/>
          </p:nvSpPr>
          <p:spPr>
            <a:xfrm>
              <a:off x="-967" y="-39262"/>
              <a:ext cx="9664224"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A</a:t>
              </a: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：五專優先與聯合免試入學之比較</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(1/3)</a:t>
              </a:r>
              <a:endParaRPr lang="en-US" dirty="0"/>
            </a:p>
          </p:txBody>
        </p:sp>
      </p:grpSp>
      <p:graphicFrame>
        <p:nvGraphicFramePr>
          <p:cNvPr id="7" name="內容版面配置區 2">
            <a:extLst>
              <a:ext uri="{FF2B5EF4-FFF2-40B4-BE49-F238E27FC236}">
                <a16:creationId xmlns:a16="http://schemas.microsoft.com/office/drawing/2014/main" id="{1BC39A47-413C-4310-9A72-8A95590E4290}"/>
              </a:ext>
            </a:extLst>
          </p:cNvPr>
          <p:cNvGraphicFramePr>
            <a:graphicFrameLocks/>
          </p:cNvGraphicFramePr>
          <p:nvPr>
            <p:extLst>
              <p:ext uri="{D42A27DB-BD31-4B8C-83A1-F6EECF244321}">
                <p14:modId xmlns:p14="http://schemas.microsoft.com/office/powerpoint/2010/main" val="147301776"/>
              </p:ext>
            </p:extLst>
          </p:nvPr>
        </p:nvGraphicFramePr>
        <p:xfrm>
          <a:off x="511355" y="764704"/>
          <a:ext cx="11169294" cy="5641976"/>
        </p:xfrm>
        <a:graphic>
          <a:graphicData uri="http://schemas.openxmlformats.org/drawingml/2006/table">
            <a:tbl>
              <a:tblPr firstRow="1" firstCol="1" bandRow="1"/>
              <a:tblGrid>
                <a:gridCol w="2001179">
                  <a:extLst>
                    <a:ext uri="{9D8B030D-6E8A-4147-A177-3AD203B41FA5}">
                      <a16:colId xmlns:a16="http://schemas.microsoft.com/office/drawing/2014/main" val="20000"/>
                    </a:ext>
                  </a:extLst>
                </a:gridCol>
                <a:gridCol w="5145492">
                  <a:extLst>
                    <a:ext uri="{9D8B030D-6E8A-4147-A177-3AD203B41FA5}">
                      <a16:colId xmlns:a16="http://schemas.microsoft.com/office/drawing/2014/main" val="20001"/>
                    </a:ext>
                  </a:extLst>
                </a:gridCol>
                <a:gridCol w="4022623">
                  <a:extLst>
                    <a:ext uri="{9D8B030D-6E8A-4147-A177-3AD203B41FA5}">
                      <a16:colId xmlns:a16="http://schemas.microsoft.com/office/drawing/2014/main" val="20002"/>
                    </a:ext>
                  </a:extLst>
                </a:gridCol>
              </a:tblGrid>
              <a:tr h="407817">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lnSpc>
                          <a:spcPts val="15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項目</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lnSpc>
                          <a:spcPts val="15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五專優先免試入學</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lnSpc>
                          <a:spcPts val="1500"/>
                        </a:lnSpc>
                        <a:spcAft>
                          <a:spcPts val="0"/>
                        </a:spcAft>
                      </a:pPr>
                      <a:r>
                        <a:rPr lang="zh-TW" alt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北、中、南</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區五專聯合免試入學</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7A37"/>
                    </a:solidFill>
                  </a:tcPr>
                </a:tc>
                <a:extLst>
                  <a:ext uri="{0D108BD9-81ED-4DB2-BD59-A6C34878D82A}">
                    <a16:rowId xmlns:a16="http://schemas.microsoft.com/office/drawing/2014/main" val="10000"/>
                  </a:ext>
                </a:extLst>
              </a:tr>
              <a:tr h="460329">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報名資格</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1400" b="0" kern="100" spc="2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應屆、非應屆畢業生、符合同等學力資格者皆可報名</a:t>
                      </a:r>
                      <a:endParaRPr lang="zh-TW" altLang="zh-TW" sz="18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alt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同左</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20000"/>
                        <a:lumOff val="80000"/>
                      </a:srgbClr>
                    </a:solidFill>
                  </a:tcPr>
                </a:tc>
                <a:extLst>
                  <a:ext uri="{0D108BD9-81ED-4DB2-BD59-A6C34878D82A}">
                    <a16:rowId xmlns:a16="http://schemas.microsoft.com/office/drawing/2014/main" val="10002"/>
                  </a:ext>
                </a:extLst>
              </a:tr>
              <a:tr h="460329">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招生名額</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altLang="en-US" sz="1400" kern="100" spc="2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簡章名額</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altLang="en-US" sz="1400" kern="100" spc="2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各區簡章及</a:t>
                      </a:r>
                      <a:r>
                        <a:rPr lang="en-US" altLang="zh-TW" sz="1400" b="1"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112</a:t>
                      </a:r>
                      <a:r>
                        <a:rPr lang="zh-TW" altLang="en-US" sz="1400" b="1"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年</a:t>
                      </a:r>
                      <a:r>
                        <a:rPr lang="en-US" altLang="zh-TW" sz="1400" b="1"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6</a:t>
                      </a:r>
                      <a:r>
                        <a:rPr lang="zh-TW" altLang="en-US" sz="1400" b="1"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月</a:t>
                      </a:r>
                      <a:r>
                        <a:rPr lang="en-US" altLang="zh-TW" sz="1400" b="1"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22</a:t>
                      </a:r>
                      <a:r>
                        <a:rPr lang="zh-TW" altLang="en-US" sz="1400" b="1"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日</a:t>
                      </a:r>
                      <a:r>
                        <a:rPr lang="en-US" altLang="zh-TW" sz="1400" b="1"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400" b="1"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四</a:t>
                      </a:r>
                      <a:r>
                        <a:rPr lang="en-US" altLang="zh-TW" sz="1400" b="1"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400" kern="100" spc="2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網路公告實際名額</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60000"/>
                        <a:lumOff val="40000"/>
                      </a:srgbClr>
                    </a:solidFill>
                  </a:tcPr>
                </a:tc>
                <a:extLst>
                  <a:ext uri="{0D108BD9-81ED-4DB2-BD59-A6C34878D82A}">
                    <a16:rowId xmlns:a16="http://schemas.microsoft.com/office/drawing/2014/main" val="10003"/>
                  </a:ext>
                </a:extLst>
              </a:tr>
              <a:tr h="230165">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nSpc>
                          <a:spcPct val="100000"/>
                        </a:lnSpc>
                        <a:spcAft>
                          <a:spcPts val="0"/>
                        </a:spcAft>
                      </a:pPr>
                      <a:r>
                        <a:rPr lang="zh-TW" sz="1400" kern="100" spc="20">
                          <a:effectLst/>
                          <a:latin typeface="微軟正黑體" panose="020B0604030504040204" pitchFamily="34" charset="-120"/>
                          <a:ea typeface="微軟正黑體" panose="020B0604030504040204" pitchFamily="34" charset="-120"/>
                          <a:cs typeface="Times New Roman" panose="02020603050405020304" pitchFamily="18" charset="0"/>
                        </a:rPr>
                        <a:t>辦理時間</a:t>
                      </a:r>
                      <a:endParaRPr lang="zh-TW" sz="18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5</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月下旬至</a:t>
                      </a: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6</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月中旬</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6</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月下旬至</a:t>
                      </a: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7</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月中旬</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20000"/>
                        <a:lumOff val="80000"/>
                      </a:srgbClr>
                    </a:solidFill>
                  </a:tcPr>
                </a:tc>
                <a:extLst>
                  <a:ext uri="{0D108BD9-81ED-4DB2-BD59-A6C34878D82A}">
                    <a16:rowId xmlns:a16="http://schemas.microsoft.com/office/drawing/2014/main" val="10004"/>
                  </a:ext>
                </a:extLst>
              </a:tr>
              <a:tr h="75767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同時間進行之其他入學管道</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高級中等學校各就學區優先免試入學、技優甄審入學、直升入學、實用技能學程輔導分發、特色招生專業群科甄選入學</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高級中等學校各就學區免試入學、特色招生考試分發入學</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60000"/>
                        <a:lumOff val="40000"/>
                      </a:srgbClr>
                    </a:solidFill>
                  </a:tcPr>
                </a:tc>
                <a:extLst>
                  <a:ext uri="{0D108BD9-81ED-4DB2-BD59-A6C34878D82A}">
                    <a16:rowId xmlns:a16="http://schemas.microsoft.com/office/drawing/2014/main" val="10005"/>
                  </a:ext>
                </a:extLst>
              </a:tr>
              <a:tr h="460329">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nSpc>
                          <a:spcPct val="100000"/>
                        </a:lnSpc>
                        <a:spcAft>
                          <a:spcPts val="0"/>
                        </a:spcAft>
                      </a:pPr>
                      <a:r>
                        <a:rPr lang="zh-TW" sz="1400" kern="100" spc="20">
                          <a:effectLst/>
                          <a:latin typeface="微軟正黑體" panose="020B0604030504040204" pitchFamily="34" charset="-120"/>
                          <a:ea typeface="微軟正黑體" panose="020B0604030504040204" pitchFamily="34" charset="-120"/>
                          <a:cs typeface="Times New Roman" panose="02020603050405020304" pitchFamily="18" charset="0"/>
                        </a:rPr>
                        <a:t>報名方式</a:t>
                      </a:r>
                      <a:endParaRPr lang="zh-TW" sz="18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國中集體報名</a:t>
                      </a:r>
                      <a:r>
                        <a:rPr lang="zh-TW" alt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400" kern="100" spc="2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個別網路報名</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國中集體報名</a:t>
                      </a:r>
                      <a:endParaRPr lang="en-US" alt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endParaRPr>
                    </a:p>
                    <a:p>
                      <a:pPr>
                        <a:lnSpc>
                          <a:spcPct val="100000"/>
                        </a:lnSpc>
                        <a:spcAft>
                          <a:spcPts val="0"/>
                        </a:spcAft>
                      </a:pPr>
                      <a:r>
                        <a:rPr lang="zh-TW" sz="1400" kern="100" spc="2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個別</a:t>
                      </a:r>
                      <a:r>
                        <a:rPr lang="zh-TW" alt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網路</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1400"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通訊</a:t>
                      </a:r>
                      <a:r>
                        <a:rPr lang="zh-TW" alt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及</a:t>
                      </a:r>
                      <a:r>
                        <a:rPr lang="zh-TW" sz="1400"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現場</a:t>
                      </a:r>
                      <a:r>
                        <a:rPr lang="zh-TW" sz="1400" kern="100" spc="2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報名</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20000"/>
                        <a:lumOff val="80000"/>
                      </a:srgbClr>
                    </a:solidFill>
                  </a:tcPr>
                </a:tc>
                <a:extLst>
                  <a:ext uri="{0D108BD9-81ED-4DB2-BD59-A6C34878D82A}">
                    <a16:rowId xmlns:a16="http://schemas.microsoft.com/office/drawing/2014/main" val="10006"/>
                  </a:ext>
                </a:extLst>
              </a:tr>
              <a:tr h="460329">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nSpc>
                          <a:spcPct val="100000"/>
                        </a:lnSpc>
                        <a:spcAft>
                          <a:spcPts val="0"/>
                        </a:spcAft>
                      </a:pPr>
                      <a:r>
                        <a:rPr lang="zh-TW" sz="1400" kern="100" spc="20">
                          <a:effectLst/>
                          <a:latin typeface="微軟正黑體" panose="020B0604030504040204" pitchFamily="34" charset="-120"/>
                          <a:ea typeface="微軟正黑體" panose="020B0604030504040204" pitchFamily="34" charset="-120"/>
                          <a:cs typeface="Times New Roman" panose="02020603050405020304" pitchFamily="18" charset="0"/>
                        </a:rPr>
                        <a:t>積分證明單</a:t>
                      </a:r>
                      <a:endParaRPr lang="zh-TW" sz="18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五專入學專用</a:t>
                      </a:r>
                      <a:r>
                        <a:rPr lang="zh-TW" alt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400"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優先</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免試入學</a:t>
                      </a:r>
                      <a:r>
                        <a:rPr lang="zh-TW" alt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超額比序項目積分證明單</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五專入學專用</a:t>
                      </a:r>
                      <a:r>
                        <a:rPr lang="zh-TW" alt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400"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聯合</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免試入學</a:t>
                      </a:r>
                      <a:r>
                        <a:rPr lang="zh-TW" alt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超額比序項目積分證明單</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60000"/>
                        <a:lumOff val="40000"/>
                      </a:srgbClr>
                    </a:solidFill>
                  </a:tcPr>
                </a:tc>
                <a:extLst>
                  <a:ext uri="{0D108BD9-81ED-4DB2-BD59-A6C34878D82A}">
                    <a16:rowId xmlns:a16="http://schemas.microsoft.com/office/drawing/2014/main" val="10007"/>
                  </a:ext>
                </a:extLst>
              </a:tr>
              <a:tr h="460329">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積分採計權重</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各積分採計項目皆以原始積分加總，</a:t>
                      </a:r>
                      <a:r>
                        <a:rPr lang="zh-TW" sz="1400"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無加權權重</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各招生學校可加權採計部分主項目至多</a:t>
                      </a: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3</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項，</a:t>
                      </a:r>
                      <a:r>
                        <a:rPr lang="zh-TW" sz="1400"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加權權重以</a:t>
                      </a:r>
                      <a:r>
                        <a:rPr lang="en-US" sz="1400"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1.5</a:t>
                      </a:r>
                      <a:r>
                        <a:rPr lang="zh-TW" sz="1400"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倍</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為</a:t>
                      </a:r>
                      <a:r>
                        <a:rPr lang="zh-TW" sz="1400" kern="100" spc="20" dirty="0" smtClean="0">
                          <a:effectLst/>
                          <a:latin typeface="微軟正黑體" panose="020B0604030504040204" pitchFamily="34" charset="-120"/>
                          <a:ea typeface="微軟正黑體" panose="020B0604030504040204" pitchFamily="34" charset="-120"/>
                          <a:cs typeface="Times New Roman" panose="02020603050405020304" pitchFamily="18" charset="0"/>
                        </a:rPr>
                        <a:t>上限</a:t>
                      </a:r>
                      <a:r>
                        <a:rPr lang="zh-TW" altLang="en-US" sz="1400" kern="100" spc="20" dirty="0" smtClean="0">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20000"/>
                        <a:lumOff val="80000"/>
                      </a:srgbClr>
                    </a:solidFill>
                  </a:tcPr>
                </a:tc>
                <a:extLst>
                  <a:ext uri="{0D108BD9-81ED-4DB2-BD59-A6C34878D82A}">
                    <a16:rowId xmlns:a16="http://schemas.microsoft.com/office/drawing/2014/main" val="10008"/>
                  </a:ext>
                </a:extLst>
              </a:tr>
              <a:tr h="703888">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nSpc>
                          <a:spcPct val="100000"/>
                        </a:lnSpc>
                        <a:spcAft>
                          <a:spcPts val="0"/>
                        </a:spcAft>
                      </a:pPr>
                      <a:r>
                        <a:rPr lang="zh-TW" sz="1400" kern="100" spc="20">
                          <a:effectLst/>
                          <a:latin typeface="微軟正黑體" panose="020B0604030504040204" pitchFamily="34" charset="-120"/>
                          <a:ea typeface="微軟正黑體" panose="020B0604030504040204" pitchFamily="34" charset="-120"/>
                          <a:cs typeface="Times New Roman" panose="02020603050405020304" pitchFamily="18" charset="0"/>
                        </a:rPr>
                        <a:t>會考成績</a:t>
                      </a:r>
                      <a:endParaRPr lang="zh-TW" sz="18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altLang="zh-TW" sz="1400" b="1"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國立學校</a:t>
                      </a:r>
                      <a:r>
                        <a:rPr lang="zh-TW" altLang="en-US" sz="1400" b="0" kern="100" spc="2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及</a:t>
                      </a:r>
                      <a:r>
                        <a:rPr lang="zh-TW" sz="1400" b="1"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護理科</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必採計國中教育會考成績</a:t>
                      </a:r>
                      <a:r>
                        <a:rPr lang="zh-TW" alt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400" b="1"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但無會考成績亦可報名</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其餘</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由各校</a:t>
                      </a:r>
                      <a:r>
                        <a:rPr lang="zh-TW" alt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訂定</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是否採計國中教育會考</a:t>
                      </a:r>
                      <a:r>
                        <a:rPr lang="zh-TW" sz="1400" kern="100" spc="20" dirty="0" smtClean="0">
                          <a:effectLst/>
                          <a:latin typeface="微軟正黑體" panose="020B0604030504040204" pitchFamily="34" charset="-120"/>
                          <a:ea typeface="微軟正黑體" panose="020B0604030504040204" pitchFamily="34" charset="-120"/>
                          <a:cs typeface="Times New Roman" panose="02020603050405020304" pitchFamily="18" charset="0"/>
                        </a:rPr>
                        <a:t>成績</a:t>
                      </a:r>
                      <a:r>
                        <a:rPr lang="zh-TW" altLang="en-US" sz="1400" kern="100" spc="20" dirty="0" smtClean="0">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各招生學校</a:t>
                      </a:r>
                      <a:r>
                        <a:rPr lang="zh-TW" sz="1400"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皆有</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採計國中教育會考</a:t>
                      </a:r>
                      <a:r>
                        <a:rPr lang="zh-TW" sz="1400" kern="100" spc="20" dirty="0" smtClean="0">
                          <a:effectLst/>
                          <a:latin typeface="微軟正黑體" panose="020B0604030504040204" pitchFamily="34" charset="-120"/>
                          <a:ea typeface="微軟正黑體" panose="020B0604030504040204" pitchFamily="34" charset="-120"/>
                          <a:cs typeface="Times New Roman" panose="02020603050405020304" pitchFamily="18" charset="0"/>
                        </a:rPr>
                        <a:t>成績</a:t>
                      </a:r>
                      <a:r>
                        <a:rPr lang="zh-TW" altLang="en-US" sz="1400" kern="100" spc="20" dirty="0" smtClean="0">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60000"/>
                        <a:lumOff val="40000"/>
                      </a:srgbClr>
                    </a:solidFill>
                  </a:tcPr>
                </a:tc>
                <a:extLst>
                  <a:ext uri="{0D108BD9-81ED-4DB2-BD59-A6C34878D82A}">
                    <a16:rowId xmlns:a16="http://schemas.microsoft.com/office/drawing/2014/main" val="10009"/>
                  </a:ext>
                </a:extLst>
              </a:tr>
              <a:tr h="460329">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同分比序項目順序</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alt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由</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招生委員會</a:t>
                      </a:r>
                      <a:r>
                        <a:rPr lang="zh-TW" sz="1400"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統一訂定</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400"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各校自訂</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20000"/>
                        <a:lumOff val="80000"/>
                      </a:srgbClr>
                    </a:solidFill>
                  </a:tcPr>
                </a:tc>
                <a:extLst>
                  <a:ext uri="{0D108BD9-81ED-4DB2-BD59-A6C34878D82A}">
                    <a16:rowId xmlns:a16="http://schemas.microsoft.com/office/drawing/2014/main" val="10010"/>
                  </a:ext>
                </a:extLst>
              </a:tr>
              <a:tr h="230165">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nSpc>
                          <a:spcPct val="100000"/>
                        </a:lnSpc>
                        <a:spcAft>
                          <a:spcPts val="0"/>
                        </a:spcAft>
                      </a:pPr>
                      <a:r>
                        <a:rPr lang="zh-TW" sz="1400" kern="100" spc="20">
                          <a:effectLst/>
                          <a:latin typeface="微軟正黑體" panose="020B0604030504040204" pitchFamily="34" charset="-120"/>
                          <a:ea typeface="微軟正黑體" panose="020B0604030504040204" pitchFamily="34" charset="-120"/>
                          <a:cs typeface="Times New Roman" panose="02020603050405020304" pitchFamily="18" charset="0"/>
                        </a:rPr>
                        <a:t>志願選擇</a:t>
                      </a:r>
                      <a:endParaRPr lang="zh-TW" sz="18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不限學校、地區、科組，至多</a:t>
                      </a:r>
                      <a:r>
                        <a:rPr lang="en-US" sz="1400"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30</a:t>
                      </a:r>
                      <a:r>
                        <a:rPr lang="zh-TW" sz="1400"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個</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志願</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各區限擇</a:t>
                      </a: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1</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所五專學校 </a:t>
                      </a:r>
                      <a:r>
                        <a:rPr lang="en-US" alt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400"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一區一校</a:t>
                      </a:r>
                      <a:r>
                        <a:rPr lang="en-US" alt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60000"/>
                        <a:lumOff val="40000"/>
                      </a:srgbClr>
                    </a:solidFill>
                  </a:tcPr>
                </a:tc>
                <a:extLst>
                  <a:ext uri="{0D108BD9-81ED-4DB2-BD59-A6C34878D82A}">
                    <a16:rowId xmlns:a16="http://schemas.microsoft.com/office/drawing/2014/main" val="10011"/>
                  </a:ext>
                </a:extLst>
              </a:tr>
              <a:tr h="550297">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錄取方式</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採</a:t>
                      </a:r>
                      <a:r>
                        <a:rPr lang="zh-TW" sz="1400" b="1"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網路選填志願</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，由招生委員會進行志願序</a:t>
                      </a:r>
                      <a:r>
                        <a:rPr lang="zh-TW" sz="1400"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統一</a:t>
                      </a:r>
                      <a:r>
                        <a:rPr lang="zh-TW" altLang="en-US" sz="1400"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電腦</a:t>
                      </a:r>
                      <a:r>
                        <a:rPr lang="zh-TW" sz="1400"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分發</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，並公告錄取榜</a:t>
                      </a:r>
                      <a:r>
                        <a:rPr lang="zh-TW" sz="1400" kern="100" spc="20" dirty="0" smtClean="0">
                          <a:effectLst/>
                          <a:latin typeface="微軟正黑體" panose="020B0604030504040204" pitchFamily="34" charset="-120"/>
                          <a:ea typeface="微軟正黑體" panose="020B0604030504040204" pitchFamily="34" charset="-120"/>
                          <a:cs typeface="Times New Roman" panose="02020603050405020304" pitchFamily="18" charset="0"/>
                        </a:rPr>
                        <a:t>單</a:t>
                      </a:r>
                      <a:r>
                        <a:rPr lang="zh-TW" altLang="en-US" sz="1400" kern="100" spc="20" dirty="0" smtClean="0">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採</a:t>
                      </a:r>
                      <a:r>
                        <a:rPr lang="zh-TW" sz="1400" b="1"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現場登記分發報到</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方式</a:t>
                      </a:r>
                      <a:r>
                        <a:rPr lang="zh-TW" sz="1400" kern="100" spc="20" dirty="0" smtClean="0">
                          <a:effectLst/>
                          <a:latin typeface="微軟正黑體" panose="020B0604030504040204" pitchFamily="34" charset="-120"/>
                          <a:ea typeface="微軟正黑體" panose="020B0604030504040204" pitchFamily="34" charset="-120"/>
                          <a:cs typeface="Times New Roman" panose="02020603050405020304" pitchFamily="18" charset="0"/>
                        </a:rPr>
                        <a:t>辦理</a:t>
                      </a:r>
                      <a:r>
                        <a:rPr lang="zh-TW" altLang="en-US" sz="1400" kern="100" spc="20" dirty="0" smtClean="0">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20000"/>
                        <a:lumOff val="80000"/>
                      </a:srgbClr>
                    </a:solidFill>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91741683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群組 9">
            <a:extLst>
              <a:ext uri="{FF2B5EF4-FFF2-40B4-BE49-F238E27FC236}">
                <a16:creationId xmlns:a16="http://schemas.microsoft.com/office/drawing/2014/main" id="{285B929B-3BDC-48FB-8133-0EEE76214C39}"/>
              </a:ext>
            </a:extLst>
          </p:cNvPr>
          <p:cNvGrpSpPr/>
          <p:nvPr/>
        </p:nvGrpSpPr>
        <p:grpSpPr>
          <a:xfrm>
            <a:off x="-966" y="-48054"/>
            <a:ext cx="10623247" cy="698450"/>
            <a:chOff x="-967" y="-39262"/>
            <a:chExt cx="9795745" cy="698450"/>
          </a:xfrm>
        </p:grpSpPr>
        <p:grpSp>
          <p:nvGrpSpPr>
            <p:cNvPr id="11" name="群組 10">
              <a:extLst>
                <a:ext uri="{FF2B5EF4-FFF2-40B4-BE49-F238E27FC236}">
                  <a16:creationId xmlns:a16="http://schemas.microsoft.com/office/drawing/2014/main" id="{AC192EEF-E6FF-4C99-9F4D-D56C0DA6DB5C}"/>
                </a:ext>
              </a:extLst>
            </p:cNvPr>
            <p:cNvGrpSpPr/>
            <p:nvPr/>
          </p:nvGrpSpPr>
          <p:grpSpPr>
            <a:xfrm>
              <a:off x="576" y="12962"/>
              <a:ext cx="9794202" cy="605449"/>
              <a:chOff x="501" y="12962"/>
              <a:chExt cx="8579589" cy="605449"/>
            </a:xfrm>
          </p:grpSpPr>
          <p:sp>
            <p:nvSpPr>
              <p:cNvPr id="13" name="圓角化同側角落矩形 103">
                <a:extLst>
                  <a:ext uri="{FF2B5EF4-FFF2-40B4-BE49-F238E27FC236}">
                    <a16:creationId xmlns:a16="http://schemas.microsoft.com/office/drawing/2014/main" id="{45C00C2C-47AE-44B4-AEE6-9C63450A59F6}"/>
                  </a:ext>
                </a:extLst>
              </p:cNvPr>
              <p:cNvSpPr/>
              <p:nvPr/>
            </p:nvSpPr>
            <p:spPr>
              <a:xfrm rot="16200000" flipH="1">
                <a:off x="3987571" y="-3974108"/>
                <a:ext cx="605449" cy="8579589"/>
              </a:xfrm>
              <a:prstGeom prst="round2SameRect">
                <a:avLst>
                  <a:gd name="adj1" fmla="val 0"/>
                  <a:gd name="adj2" fmla="val 50000"/>
                </a:avLst>
              </a:prstGeom>
              <a:gradFill flip="none" rotWithShape="1">
                <a:gsLst>
                  <a:gs pos="0">
                    <a:srgbClr val="FEDEEC"/>
                  </a:gs>
                  <a:gs pos="48000">
                    <a:srgbClr val="FC79B2"/>
                  </a:gs>
                  <a:gs pos="60000">
                    <a:srgbClr val="FC79B2"/>
                  </a:gs>
                  <a:gs pos="100000">
                    <a:srgbClr val="FEDEEC"/>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14" name="圓角化同側角落矩形 104">
                <a:extLst>
                  <a:ext uri="{FF2B5EF4-FFF2-40B4-BE49-F238E27FC236}">
                    <a16:creationId xmlns:a16="http://schemas.microsoft.com/office/drawing/2014/main" id="{681A5915-0E3A-4F17-A488-DBB7095B0679}"/>
                  </a:ext>
                </a:extLst>
              </p:cNvPr>
              <p:cNvSpPr/>
              <p:nvPr/>
            </p:nvSpPr>
            <p:spPr>
              <a:xfrm rot="16200000" flipH="1">
                <a:off x="4036808" y="-3855886"/>
                <a:ext cx="508000" cy="8334556"/>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12" name="Google Shape;446;p38">
              <a:extLst>
                <a:ext uri="{FF2B5EF4-FFF2-40B4-BE49-F238E27FC236}">
                  <a16:creationId xmlns:a16="http://schemas.microsoft.com/office/drawing/2014/main" id="{3C73BFDD-1386-4966-A1C9-4E741169C74C}"/>
                </a:ext>
              </a:extLst>
            </p:cNvPr>
            <p:cNvSpPr txBox="1">
              <a:spLocks/>
            </p:cNvSpPr>
            <p:nvPr/>
          </p:nvSpPr>
          <p:spPr>
            <a:xfrm>
              <a:off x="-967" y="-39262"/>
              <a:ext cx="9664224"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A</a:t>
              </a: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：五專優先與聯合免試入學之比較</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(2/3)</a:t>
              </a:r>
              <a:endParaRPr lang="en-US" dirty="0"/>
            </a:p>
          </p:txBody>
        </p:sp>
      </p:grpSp>
      <p:graphicFrame>
        <p:nvGraphicFramePr>
          <p:cNvPr id="7" name="內容版面配置區 5">
            <a:extLst>
              <a:ext uri="{FF2B5EF4-FFF2-40B4-BE49-F238E27FC236}">
                <a16:creationId xmlns:a16="http://schemas.microsoft.com/office/drawing/2014/main" id="{5BC76C74-8CF4-449F-9AC7-250646C90BB7}"/>
              </a:ext>
            </a:extLst>
          </p:cNvPr>
          <p:cNvGraphicFramePr>
            <a:graphicFrameLocks/>
          </p:cNvGraphicFramePr>
          <p:nvPr>
            <p:extLst>
              <p:ext uri="{D42A27DB-BD31-4B8C-83A1-F6EECF244321}">
                <p14:modId xmlns:p14="http://schemas.microsoft.com/office/powerpoint/2010/main" val="836144517"/>
              </p:ext>
            </p:extLst>
          </p:nvPr>
        </p:nvGraphicFramePr>
        <p:xfrm>
          <a:off x="492435" y="764705"/>
          <a:ext cx="11207138" cy="6020307"/>
        </p:xfrm>
        <a:graphic>
          <a:graphicData uri="http://schemas.openxmlformats.org/drawingml/2006/table">
            <a:tbl>
              <a:tblPr firstRow="1" firstCol="1" bandRow="1"/>
              <a:tblGrid>
                <a:gridCol w="840595">
                  <a:extLst>
                    <a:ext uri="{9D8B030D-6E8A-4147-A177-3AD203B41FA5}">
                      <a16:colId xmlns:a16="http://schemas.microsoft.com/office/drawing/2014/main" val="20000"/>
                    </a:ext>
                  </a:extLst>
                </a:gridCol>
                <a:gridCol w="1307587">
                  <a:extLst>
                    <a:ext uri="{9D8B030D-6E8A-4147-A177-3AD203B41FA5}">
                      <a16:colId xmlns:a16="http://schemas.microsoft.com/office/drawing/2014/main" val="20001"/>
                    </a:ext>
                  </a:extLst>
                </a:gridCol>
                <a:gridCol w="3735963">
                  <a:extLst>
                    <a:ext uri="{9D8B030D-6E8A-4147-A177-3AD203B41FA5}">
                      <a16:colId xmlns:a16="http://schemas.microsoft.com/office/drawing/2014/main" val="20002"/>
                    </a:ext>
                  </a:extLst>
                </a:gridCol>
                <a:gridCol w="560395">
                  <a:extLst>
                    <a:ext uri="{9D8B030D-6E8A-4147-A177-3AD203B41FA5}">
                      <a16:colId xmlns:a16="http://schemas.microsoft.com/office/drawing/2014/main" val="20003"/>
                    </a:ext>
                  </a:extLst>
                </a:gridCol>
                <a:gridCol w="560395">
                  <a:extLst>
                    <a:ext uri="{9D8B030D-6E8A-4147-A177-3AD203B41FA5}">
                      <a16:colId xmlns:a16="http://schemas.microsoft.com/office/drawing/2014/main" val="20004"/>
                    </a:ext>
                  </a:extLst>
                </a:gridCol>
                <a:gridCol w="3320305">
                  <a:extLst>
                    <a:ext uri="{9D8B030D-6E8A-4147-A177-3AD203B41FA5}">
                      <a16:colId xmlns:a16="http://schemas.microsoft.com/office/drawing/2014/main" val="20005"/>
                    </a:ext>
                  </a:extLst>
                </a:gridCol>
                <a:gridCol w="414955">
                  <a:extLst>
                    <a:ext uri="{9D8B030D-6E8A-4147-A177-3AD203B41FA5}">
                      <a16:colId xmlns:a16="http://schemas.microsoft.com/office/drawing/2014/main" val="20006"/>
                    </a:ext>
                  </a:extLst>
                </a:gridCol>
                <a:gridCol w="466943">
                  <a:extLst>
                    <a:ext uri="{9D8B030D-6E8A-4147-A177-3AD203B41FA5}">
                      <a16:colId xmlns:a16="http://schemas.microsoft.com/office/drawing/2014/main" val="20007"/>
                    </a:ext>
                  </a:extLst>
                </a:gridCol>
              </a:tblGrid>
              <a:tr h="432048">
                <a:tc rowSpan="2" grid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lnSpc>
                          <a:spcPct val="100000"/>
                        </a:lnSpc>
                        <a:spcAft>
                          <a:spcPts val="0"/>
                        </a:spcAft>
                      </a:pPr>
                      <a:r>
                        <a:rPr lang="zh-TW"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超額比序項目</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rowSpan="2" hMerge="1">
                  <a:txBody>
                    <a:bodyPr/>
                    <a:lstStyle/>
                    <a:p>
                      <a:endParaRPr lang="zh-TW" altLang="en-US"/>
                    </a:p>
                  </a:txBody>
                  <a:tcPr/>
                </a:tc>
                <a:tc gridSpan="3">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lnSpc>
                          <a:spcPct val="100000"/>
                        </a:lnSpc>
                        <a:spcAft>
                          <a:spcPts val="0"/>
                        </a:spcAft>
                      </a:pPr>
                      <a:r>
                        <a:rPr lang="zh-TW" sz="1800" kern="100" spc="20" dirty="0">
                          <a:effectLst/>
                          <a:latin typeface="微軟正黑體" panose="020B0604030504040204" pitchFamily="34" charset="-120"/>
                          <a:ea typeface="微軟正黑體" panose="020B0604030504040204" pitchFamily="34" charset="-120"/>
                        </a:rPr>
                        <a:t>五專優先免試入學</a:t>
                      </a:r>
                      <a:endParaRPr lang="zh-TW" sz="20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hMerge="1">
                  <a:txBody>
                    <a:bodyPr/>
                    <a:lstStyle/>
                    <a:p>
                      <a:endParaRPr lang="zh-TW" altLang="en-US"/>
                    </a:p>
                  </a:txBody>
                  <a:tcPr/>
                </a:tc>
                <a:tc hMerge="1">
                  <a:txBody>
                    <a:bodyPr/>
                    <a:lstStyle/>
                    <a:p>
                      <a:endParaRPr lang="zh-TW" altLang="en-US"/>
                    </a:p>
                  </a:txBody>
                  <a:tcPr/>
                </a:tc>
                <a:tc gridSpan="3">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lnSpc>
                          <a:spcPct val="100000"/>
                        </a:lnSpc>
                        <a:spcAft>
                          <a:spcPts val="0"/>
                        </a:spcAft>
                      </a:pPr>
                      <a:r>
                        <a:rPr lang="zh-TW" sz="1800" kern="100" spc="20" dirty="0">
                          <a:effectLst/>
                          <a:latin typeface="微軟正黑體" panose="020B0604030504040204" pitchFamily="34" charset="-120"/>
                          <a:ea typeface="微軟正黑體" panose="020B0604030504040204" pitchFamily="34" charset="-120"/>
                        </a:rPr>
                        <a:t>各區五專聯合免試入學</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BBB59">
                        <a:lumMod val="50000"/>
                      </a:srgbClr>
                    </a:solid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0"/>
                  </a:ext>
                </a:extLst>
              </a:tr>
              <a:tr h="289129">
                <a:tc gridSpan="2" vMerge="1">
                  <a:txBody>
                    <a:bodyPr/>
                    <a:lstStyle/>
                    <a:p>
                      <a:endParaRPr lang="zh-TW" altLang="en-US"/>
                    </a:p>
                  </a:txBody>
                  <a:tcPr/>
                </a:tc>
                <a:tc hMerge="1" vMerge="1">
                  <a:txBody>
                    <a:bodyPr/>
                    <a:lstStyle/>
                    <a:p>
                      <a:endParaRPr lang="zh-TW" altLang="en-US"/>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採計說明</a:t>
                      </a:r>
                      <a:endPar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381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積分</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p>
                      <a:pPr algn="ct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上限</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hMerge="1">
                  <a:txBody>
                    <a:bodyPr/>
                    <a:lstStyle/>
                    <a:p>
                      <a:endParaRPr lang="zh-TW" altLang="en-US"/>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914400" rtl="0" eaLnBrk="1" latinLnBrk="0" hangingPunct="1">
                        <a:lnSpc>
                          <a:spcPct val="100000"/>
                        </a:lnSpc>
                        <a:spcAft>
                          <a:spcPts val="0"/>
                        </a:spcAft>
                      </a:pPr>
                      <a:r>
                        <a:rPr lang="zh-TW" sz="1600" kern="100" spc="2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採計說明</a:t>
                      </a:r>
                    </a:p>
                  </a:txBody>
                  <a:tcPr marL="41073" marR="41073"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60000"/>
                        <a:lumOff val="40000"/>
                      </a:srgbClr>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積分</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p>
                      <a:pPr algn="ct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上限</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60000"/>
                        <a:lumOff val="40000"/>
                      </a:srgbClr>
                    </a:solidFill>
                  </a:tcPr>
                </a:tc>
                <a:tc hMerge="1">
                  <a:txBody>
                    <a:bodyPr/>
                    <a:lstStyle/>
                    <a:p>
                      <a:endParaRPr lang="zh-TW" altLang="en-US"/>
                    </a:p>
                  </a:txBody>
                  <a:tcPr/>
                </a:tc>
                <a:extLst>
                  <a:ext uri="{0D108BD9-81ED-4DB2-BD59-A6C34878D82A}">
                    <a16:rowId xmlns:a16="http://schemas.microsoft.com/office/drawing/2014/main" val="10001"/>
                  </a:ext>
                </a:extLst>
              </a:tr>
              <a:tr h="860806">
                <a:tc rowSpan="4">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nSpc>
                          <a:spcPct val="100000"/>
                        </a:lnSpc>
                        <a:spcAft>
                          <a:spcPts val="0"/>
                        </a:spcAft>
                      </a:pPr>
                      <a:r>
                        <a:rPr lang="zh-TW"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多元學習表現</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競賽</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altLang="en-US" sz="1600" kern="100" spc="20" dirty="0" smtClean="0">
                          <a:effectLst/>
                          <a:latin typeface="微軟正黑體" panose="020B0604030504040204" pitchFamily="34" charset="-120"/>
                          <a:ea typeface="微軟正黑體" panose="020B0604030504040204" pitchFamily="34" charset="-120"/>
                          <a:cs typeface="Times New Roman" panose="02020603050405020304" pitchFamily="18" charset="0"/>
                        </a:rPr>
                        <a:t>採計簡章所列之國際性競賽、全國性競賽及縣市政府主辦之區域及縣市競賽獲獎。</a:t>
                      </a:r>
                      <a:endPar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en-US"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7</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row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en-US"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15</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altLang="en-US" sz="1400" kern="100" spc="20" dirty="0" smtClean="0">
                          <a:effectLst/>
                          <a:latin typeface="微軟正黑體" panose="020B0604030504040204" pitchFamily="34" charset="-120"/>
                          <a:ea typeface="微軟正黑體" panose="020B0604030504040204" pitchFamily="34" charset="-120"/>
                          <a:cs typeface="Times New Roman" panose="02020603050405020304" pitchFamily="18" charset="0"/>
                        </a:rPr>
                        <a:t>採計簡章所列之國際性競賽、全國性競賽及縣市政府主辦之區域及縣市競賽獲獎。</a:t>
                      </a: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20000"/>
                        <a:lumOff val="8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en-US"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7</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20000"/>
                        <a:lumOff val="80000"/>
                      </a:srgbClr>
                    </a:solidFill>
                  </a:tcPr>
                </a:tc>
                <a:tc rowSpan="4">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en-US"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16</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20000"/>
                        <a:lumOff val="80000"/>
                      </a:srgbClr>
                    </a:solidFill>
                  </a:tcPr>
                </a:tc>
                <a:extLst>
                  <a:ext uri="{0D108BD9-81ED-4DB2-BD59-A6C34878D82A}">
                    <a16:rowId xmlns:a16="http://schemas.microsoft.com/office/drawing/2014/main" val="10002"/>
                  </a:ext>
                </a:extLst>
              </a:tr>
              <a:tr h="1456610">
                <a:tc vMerge="1">
                  <a:txBody>
                    <a:bodyPr/>
                    <a:lstStyle/>
                    <a:p>
                      <a:endParaRPr lang="zh-TW" altLang="en-US"/>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服務學習</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2563" lvl="0" indent="-182563">
                        <a:lnSpc>
                          <a:spcPct val="100000"/>
                        </a:lnSpc>
                        <a:spcAft>
                          <a:spcPts val="0"/>
                        </a:spcAft>
                        <a:buFont typeface="+mj-lt"/>
                        <a:buAutoNum type="arabicPeriod"/>
                      </a:pP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班級幹部、小老師或社團幹部，任滿一學期得</a:t>
                      </a:r>
                      <a:r>
                        <a:rPr lang="en-US"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2</a:t>
                      </a: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分。</a:t>
                      </a:r>
                      <a:endPar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p>
                      <a:pPr marL="182563" lvl="0" indent="-182563">
                        <a:lnSpc>
                          <a:spcPct val="100000"/>
                        </a:lnSpc>
                        <a:spcAft>
                          <a:spcPts val="0"/>
                        </a:spcAft>
                        <a:buFont typeface="+mj-lt"/>
                        <a:buAutoNum type="arabicPeriod"/>
                      </a:pP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校內服務學習課程及活動，或於校外參加志工服務或社區服務，滿</a:t>
                      </a:r>
                      <a:r>
                        <a:rPr lang="en-US"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1</a:t>
                      </a: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小時得</a:t>
                      </a:r>
                      <a:r>
                        <a:rPr lang="en-US" sz="1600" b="1"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0.5</a:t>
                      </a: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分。</a:t>
                      </a:r>
                      <a:endPar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en-US"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15</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vMerge="1">
                  <a:txBody>
                    <a:bodyPr/>
                    <a:lstStyle/>
                    <a:p>
                      <a:endParaRPr lang="zh-TW" altLang="en-US"/>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2563" lvl="0" indent="-182563">
                        <a:lnSpc>
                          <a:spcPct val="100000"/>
                        </a:lnSpc>
                        <a:spcAft>
                          <a:spcPts val="0"/>
                        </a:spcAft>
                        <a:buFont typeface="+mj-lt"/>
                        <a:buAutoNum type="arabicPeriod"/>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班級幹部、小老師或社團幹部，任滿一學期得</a:t>
                      </a: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1</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分。</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p>
                      <a:pPr marL="182563" lvl="0" indent="-182563">
                        <a:lnSpc>
                          <a:spcPct val="100000"/>
                        </a:lnSpc>
                        <a:spcAft>
                          <a:spcPts val="0"/>
                        </a:spcAft>
                        <a:buFont typeface="+mj-lt"/>
                        <a:buAutoNum type="arabicPeriod"/>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校內服務學習課程及活動，或於校外參加志工服務或社區服務，滿</a:t>
                      </a:r>
                      <a:r>
                        <a:rPr lang="en-US" altLang="zh-TW" sz="1400" b="1"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4</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小時得</a:t>
                      </a: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1</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分。</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en-US"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7</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60000"/>
                        <a:lumOff val="40000"/>
                      </a:srgbClr>
                    </a:solidFill>
                  </a:tcPr>
                </a:tc>
                <a:tc vMerge="1">
                  <a:txBody>
                    <a:bodyPr/>
                    <a:lstStyle/>
                    <a:p>
                      <a:endParaRPr lang="zh-TW" altLang="en-US"/>
                    </a:p>
                  </a:txBody>
                  <a:tcPr/>
                </a:tc>
                <a:extLst>
                  <a:ext uri="{0D108BD9-81ED-4DB2-BD59-A6C34878D82A}">
                    <a16:rowId xmlns:a16="http://schemas.microsoft.com/office/drawing/2014/main" val="10003"/>
                  </a:ext>
                </a:extLst>
              </a:tr>
              <a:tr h="286935">
                <a:tc vMerge="1">
                  <a:txBody>
                    <a:bodyPr/>
                    <a:lstStyle/>
                    <a:p>
                      <a:endParaRPr lang="zh-TW" altLang="en-US"/>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日常生活表現評量</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600"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不採計</a:t>
                      </a:r>
                      <a:endParaRPr lang="zh-TW" sz="1600"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en-US"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hMerge="1">
                  <a:txBody>
                    <a:bodyPr/>
                    <a:lstStyle/>
                    <a:p>
                      <a:endParaRPr lang="zh-TW" altLang="en-US"/>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採計獎懲</a:t>
                      </a:r>
                      <a:r>
                        <a:rPr lang="zh-TW" sz="1600" kern="100" spc="20" dirty="0" smtClean="0">
                          <a:effectLst/>
                          <a:latin typeface="微軟正黑體" panose="020B0604030504040204" pitchFamily="34" charset="-120"/>
                          <a:ea typeface="微軟正黑體" panose="020B0604030504040204" pitchFamily="34" charset="-120"/>
                          <a:cs typeface="Times New Roman" panose="02020603050405020304" pitchFamily="18" charset="0"/>
                        </a:rPr>
                        <a:t>紀錄</a:t>
                      </a:r>
                      <a:endPar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20000"/>
                        <a:lumOff val="8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en-US"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4</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20000"/>
                        <a:lumOff val="80000"/>
                      </a:srgbClr>
                    </a:solidFill>
                  </a:tcPr>
                </a:tc>
                <a:tc vMerge="1">
                  <a:txBody>
                    <a:bodyPr/>
                    <a:lstStyle/>
                    <a:p>
                      <a:endParaRPr lang="zh-TW" altLang="en-US"/>
                    </a:p>
                  </a:txBody>
                  <a:tcPr/>
                </a:tc>
                <a:extLst>
                  <a:ext uri="{0D108BD9-81ED-4DB2-BD59-A6C34878D82A}">
                    <a16:rowId xmlns:a16="http://schemas.microsoft.com/office/drawing/2014/main" val="10004"/>
                  </a:ext>
                </a:extLst>
              </a:tr>
              <a:tr h="286935">
                <a:tc vMerge="1">
                  <a:txBody>
                    <a:bodyPr/>
                    <a:lstStyle/>
                    <a:p>
                      <a:endParaRPr lang="zh-TW" altLang="en-US"/>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體適能</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600"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不採計</a:t>
                      </a:r>
                      <a:endParaRPr lang="zh-TW" sz="1600"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en-US"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hMerge="1">
                  <a:txBody>
                    <a:bodyPr/>
                    <a:lstStyle/>
                    <a:p>
                      <a:endParaRPr lang="zh-TW" altLang="en-US"/>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採計體適能檢測</a:t>
                      </a:r>
                      <a:r>
                        <a:rPr lang="zh-TW" sz="1400" kern="100" spc="20" dirty="0" smtClean="0">
                          <a:effectLst/>
                          <a:latin typeface="微軟正黑體" panose="020B0604030504040204" pitchFamily="34" charset="-120"/>
                          <a:ea typeface="微軟正黑體" panose="020B0604030504040204" pitchFamily="34" charset="-120"/>
                          <a:cs typeface="Times New Roman" panose="02020603050405020304" pitchFamily="18" charset="0"/>
                        </a:rPr>
                        <a:t>成績</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en-US"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6</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60000"/>
                        <a:lumOff val="40000"/>
                      </a:srgbClr>
                    </a:solidFill>
                  </a:tcPr>
                </a:tc>
                <a:tc vMerge="1">
                  <a:txBody>
                    <a:bodyPr/>
                    <a:lstStyle/>
                    <a:p>
                      <a:endParaRPr lang="zh-TW" altLang="en-US"/>
                    </a:p>
                  </a:txBody>
                  <a:tcPr/>
                </a:tc>
                <a:extLst>
                  <a:ext uri="{0D108BD9-81ED-4DB2-BD59-A6C34878D82A}">
                    <a16:rowId xmlns:a16="http://schemas.microsoft.com/office/drawing/2014/main" val="10005"/>
                  </a:ext>
                </a:extLst>
              </a:tr>
              <a:tr h="573871">
                <a:tc grid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nSpc>
                          <a:spcPct val="100000"/>
                        </a:lnSpc>
                        <a:spcAft>
                          <a:spcPts val="0"/>
                        </a:spcAft>
                      </a:pPr>
                      <a:r>
                        <a:rPr lang="zh-TW"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技藝優良</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hMerge="1">
                  <a:txBody>
                    <a:bodyPr/>
                    <a:lstStyle/>
                    <a:p>
                      <a:endParaRPr lang="zh-TW" altLang="en-US"/>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5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依技藝教育課程</a:t>
                      </a:r>
                      <a:r>
                        <a:rPr lang="zh-TW" altLang="en-US" sz="1500" dirty="0">
                          <a:latin typeface="Times New Roman" panose="02020603050405020304" pitchFamily="18" charset="0"/>
                          <a:ea typeface="微軟正黑體" panose="020B0604030504040204" pitchFamily="34" charset="-120"/>
                          <a:cs typeface="Times New Roman" panose="02020603050405020304" pitchFamily="18" charset="0"/>
                        </a:rPr>
                        <a:t>單一學期之百分制成績</a:t>
                      </a:r>
                      <a:r>
                        <a:rPr lang="zh-TW" altLang="en-US" sz="1500" b="1" dirty="0">
                          <a:solidFill>
                            <a:srgbClr val="00B0F0"/>
                          </a:solidFill>
                          <a:latin typeface="Times New Roman" panose="02020603050405020304" pitchFamily="18" charset="0"/>
                          <a:ea typeface="微軟正黑體" panose="020B0604030504040204" pitchFamily="34" charset="-120"/>
                          <a:cs typeface="Times New Roman" panose="02020603050405020304" pitchFamily="18" charset="0"/>
                        </a:rPr>
                        <a:t>擇優採計</a:t>
                      </a:r>
                      <a:r>
                        <a:rPr lang="zh-TW" sz="15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，分成</a:t>
                      </a:r>
                      <a:r>
                        <a:rPr lang="en-US" sz="15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4</a:t>
                      </a:r>
                      <a:r>
                        <a:rPr lang="zh-TW" sz="15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級</a:t>
                      </a:r>
                      <a:r>
                        <a:rPr lang="zh-TW" sz="1500" kern="100" spc="20" dirty="0" smtClean="0">
                          <a:effectLst/>
                          <a:latin typeface="微軟正黑體" panose="020B0604030504040204" pitchFamily="34" charset="-120"/>
                          <a:ea typeface="微軟正黑體" panose="020B0604030504040204" pitchFamily="34" charset="-120"/>
                          <a:cs typeface="Times New Roman" panose="02020603050405020304" pitchFamily="18" charset="0"/>
                        </a:rPr>
                        <a:t>得</a:t>
                      </a:r>
                      <a:r>
                        <a:rPr lang="en-US" altLang="zh-TW" sz="1500" kern="100" spc="20" dirty="0" smtClean="0">
                          <a:effectLst/>
                          <a:latin typeface="微軟正黑體" panose="020B0604030504040204" pitchFamily="34" charset="-120"/>
                          <a:ea typeface="微軟正黑體" panose="020B0604030504040204" pitchFamily="34" charset="-120"/>
                          <a:cs typeface="Times New Roman" panose="02020603050405020304" pitchFamily="18" charset="0"/>
                        </a:rPr>
                        <a:t>3</a:t>
                      </a:r>
                      <a:r>
                        <a:rPr lang="zh-TW" sz="1500" kern="100" spc="20" dirty="0" smtClean="0">
                          <a:effectLst/>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1500" kern="100" spc="20" dirty="0" smtClean="0">
                          <a:effectLst/>
                          <a:latin typeface="微軟正黑體" panose="020B0604030504040204" pitchFamily="34" charset="-120"/>
                          <a:ea typeface="微軟正黑體" panose="020B0604030504040204" pitchFamily="34" charset="-120"/>
                          <a:cs typeface="Times New Roman" panose="02020603050405020304" pitchFamily="18" charset="0"/>
                        </a:rPr>
                        <a:t>2.5</a:t>
                      </a:r>
                      <a:r>
                        <a:rPr lang="zh-TW" sz="1500" kern="100" spc="20" dirty="0" smtClean="0">
                          <a:effectLst/>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1500" kern="100" spc="20" dirty="0" smtClean="0">
                          <a:effectLst/>
                          <a:latin typeface="微軟正黑體" panose="020B0604030504040204" pitchFamily="34" charset="-120"/>
                          <a:ea typeface="微軟正黑體" panose="020B0604030504040204" pitchFamily="34" charset="-120"/>
                          <a:cs typeface="Times New Roman" panose="02020603050405020304" pitchFamily="18" charset="0"/>
                        </a:rPr>
                        <a:t>1.5</a:t>
                      </a:r>
                      <a:r>
                        <a:rPr lang="zh-TW" sz="1500" kern="100" spc="20" dirty="0" smtClean="0">
                          <a:effectLst/>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1500" kern="100" spc="20" dirty="0" smtClean="0">
                          <a:effectLst/>
                          <a:latin typeface="微軟正黑體" panose="020B0604030504040204" pitchFamily="34" charset="-120"/>
                          <a:ea typeface="微軟正黑體" panose="020B0604030504040204" pitchFamily="34" charset="-120"/>
                          <a:cs typeface="Times New Roman" panose="02020603050405020304" pitchFamily="18" charset="0"/>
                        </a:rPr>
                        <a:t>1</a:t>
                      </a:r>
                      <a:r>
                        <a:rPr lang="zh-TW" sz="1500" kern="100" spc="20" dirty="0" smtClean="0">
                          <a:effectLst/>
                          <a:latin typeface="微軟正黑體" panose="020B0604030504040204" pitchFamily="34" charset="-120"/>
                          <a:ea typeface="微軟正黑體" panose="020B0604030504040204" pitchFamily="34" charset="-120"/>
                          <a:cs typeface="Times New Roman" panose="02020603050405020304" pitchFamily="18" charset="0"/>
                        </a:rPr>
                        <a:t>分</a:t>
                      </a: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en-US"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3</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hMerge="1">
                  <a:txBody>
                    <a:bodyPr/>
                    <a:lstStyle/>
                    <a:p>
                      <a:endParaRPr lang="zh-TW" altLang="en-US"/>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5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依技藝教育課程</a:t>
                      </a:r>
                      <a:r>
                        <a:rPr lang="zh-TW" altLang="en-US" sz="1500" dirty="0">
                          <a:latin typeface="Times New Roman" panose="02020603050405020304" pitchFamily="18" charset="0"/>
                          <a:ea typeface="微軟正黑體" panose="020B0604030504040204" pitchFamily="34" charset="-120"/>
                          <a:cs typeface="Times New Roman" panose="02020603050405020304" pitchFamily="18" charset="0"/>
                        </a:rPr>
                        <a:t>單一學期之百分制成績</a:t>
                      </a:r>
                      <a:r>
                        <a:rPr lang="zh-TW" altLang="en-US" sz="1500" b="1" dirty="0">
                          <a:solidFill>
                            <a:srgbClr val="00B0F0"/>
                          </a:solidFill>
                          <a:latin typeface="Times New Roman" panose="02020603050405020304" pitchFamily="18" charset="0"/>
                          <a:ea typeface="微軟正黑體" panose="020B0604030504040204" pitchFamily="34" charset="-120"/>
                          <a:cs typeface="Times New Roman" panose="02020603050405020304" pitchFamily="18" charset="0"/>
                        </a:rPr>
                        <a:t>擇優採計</a:t>
                      </a:r>
                      <a:r>
                        <a:rPr lang="zh-TW" sz="15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，分成</a:t>
                      </a:r>
                      <a:r>
                        <a:rPr lang="en-US" sz="15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3</a:t>
                      </a:r>
                      <a:r>
                        <a:rPr lang="zh-TW" sz="15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級</a:t>
                      </a:r>
                      <a:r>
                        <a:rPr lang="zh-TW" sz="1500" kern="100" spc="20" dirty="0" smtClean="0">
                          <a:effectLst/>
                          <a:latin typeface="微軟正黑體" panose="020B0604030504040204" pitchFamily="34" charset="-120"/>
                          <a:ea typeface="微軟正黑體" panose="020B0604030504040204" pitchFamily="34" charset="-120"/>
                          <a:cs typeface="Times New Roman" panose="02020603050405020304" pitchFamily="18" charset="0"/>
                        </a:rPr>
                        <a:t>得</a:t>
                      </a:r>
                      <a:r>
                        <a:rPr lang="en-US" altLang="zh-TW" sz="1500" kern="100" spc="20" dirty="0" smtClean="0">
                          <a:effectLst/>
                          <a:latin typeface="微軟正黑體" panose="020B0604030504040204" pitchFamily="34" charset="-120"/>
                          <a:ea typeface="微軟正黑體" panose="020B0604030504040204" pitchFamily="34" charset="-120"/>
                          <a:cs typeface="Times New Roman" panose="02020603050405020304" pitchFamily="18" charset="0"/>
                        </a:rPr>
                        <a:t>3</a:t>
                      </a:r>
                      <a:r>
                        <a:rPr lang="zh-TW" sz="1500" kern="100" spc="20" dirty="0" smtClean="0">
                          <a:effectLst/>
                          <a:latin typeface="微軟正黑體" panose="020B0604030504040204" pitchFamily="34" charset="-120"/>
                          <a:ea typeface="微軟正黑體" panose="020B0604030504040204" pitchFamily="34" charset="-120"/>
                          <a:cs typeface="Times New Roman" panose="02020603050405020304" pitchFamily="18" charset="0"/>
                        </a:rPr>
                        <a:t>、</a:t>
                      </a:r>
                      <a:r>
                        <a:rPr lang="en-US" sz="15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2</a:t>
                      </a:r>
                      <a:r>
                        <a:rPr lang="zh-TW" sz="1500" kern="100" spc="20" dirty="0" smtClean="0">
                          <a:effectLst/>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1500" kern="100" spc="20" dirty="0" smtClean="0">
                          <a:effectLst/>
                          <a:latin typeface="微軟正黑體" panose="020B0604030504040204" pitchFamily="34" charset="-120"/>
                          <a:ea typeface="微軟正黑體" panose="020B0604030504040204" pitchFamily="34" charset="-120"/>
                          <a:cs typeface="Times New Roman" panose="02020603050405020304" pitchFamily="18" charset="0"/>
                        </a:rPr>
                        <a:t>1</a:t>
                      </a:r>
                      <a:r>
                        <a:rPr lang="zh-TW" sz="1500" kern="100" spc="20" dirty="0" smtClean="0">
                          <a:effectLst/>
                          <a:latin typeface="微軟正黑體" panose="020B0604030504040204" pitchFamily="34" charset="-120"/>
                          <a:ea typeface="微軟正黑體" panose="020B0604030504040204" pitchFamily="34" charset="-120"/>
                          <a:cs typeface="Times New Roman" panose="02020603050405020304" pitchFamily="18" charset="0"/>
                        </a:rPr>
                        <a:t>分</a:t>
                      </a:r>
                      <a:r>
                        <a:rPr lang="zh-TW" sz="15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15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20000"/>
                        <a:lumOff val="80000"/>
                      </a:srgbClr>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en-US"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3</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20000"/>
                        <a:lumOff val="80000"/>
                      </a:srgbClr>
                    </a:solidFill>
                  </a:tcPr>
                </a:tc>
                <a:tc hMerge="1">
                  <a:txBody>
                    <a:bodyPr/>
                    <a:lstStyle/>
                    <a:p>
                      <a:endParaRPr lang="zh-TW" altLang="en-US"/>
                    </a:p>
                  </a:txBody>
                  <a:tcPr/>
                </a:tc>
                <a:extLst>
                  <a:ext uri="{0D108BD9-81ED-4DB2-BD59-A6C34878D82A}">
                    <a16:rowId xmlns:a16="http://schemas.microsoft.com/office/drawing/2014/main" val="10006"/>
                  </a:ext>
                </a:extLst>
              </a:tr>
              <a:tr h="860806">
                <a:tc grid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nSpc>
                          <a:spcPct val="100000"/>
                        </a:lnSpc>
                        <a:spcAft>
                          <a:spcPts val="0"/>
                        </a:spcAft>
                      </a:pPr>
                      <a:r>
                        <a:rPr lang="zh-TW"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弱勢身分</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hMerge="1">
                  <a:txBody>
                    <a:bodyPr/>
                    <a:lstStyle/>
                    <a:p>
                      <a:endParaRPr lang="zh-TW" altLang="en-US"/>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en-US" altLang="zh-TW" sz="1600" kern="100" spc="20" dirty="0" smtClean="0">
                          <a:effectLst/>
                          <a:latin typeface="微軟正黑體" panose="020B0604030504040204" pitchFamily="34" charset="-120"/>
                          <a:ea typeface="微軟正黑體" panose="020B0604030504040204" pitchFamily="34" charset="-120"/>
                          <a:cs typeface="Times New Roman" panose="02020603050405020304" pitchFamily="18" charset="0"/>
                        </a:rPr>
                        <a:t>1.</a:t>
                      </a:r>
                      <a:r>
                        <a:rPr lang="zh-TW" sz="1600" kern="100" spc="20" dirty="0" smtClean="0">
                          <a:effectLst/>
                          <a:latin typeface="微軟正黑體" panose="020B0604030504040204" pitchFamily="34" charset="-120"/>
                          <a:ea typeface="微軟正黑體" panose="020B0604030504040204" pitchFamily="34" charset="-120"/>
                          <a:cs typeface="Times New Roman" panose="02020603050405020304" pitchFamily="18" charset="0"/>
                        </a:rPr>
                        <a:t>低</a:t>
                      </a: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收入戶得</a:t>
                      </a:r>
                      <a:r>
                        <a:rPr lang="en-US"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3</a:t>
                      </a:r>
                      <a:r>
                        <a:rPr lang="zh-TW" sz="1600" kern="100" spc="20" dirty="0" smtClean="0">
                          <a:effectLst/>
                          <a:latin typeface="微軟正黑體" panose="020B0604030504040204" pitchFamily="34" charset="-120"/>
                          <a:ea typeface="微軟正黑體" panose="020B0604030504040204" pitchFamily="34" charset="-120"/>
                          <a:cs typeface="Times New Roman" panose="02020603050405020304" pitchFamily="18" charset="0"/>
                        </a:rPr>
                        <a:t>分</a:t>
                      </a:r>
                      <a:endParaRPr lang="en-US" altLang="zh-TW" sz="1600" kern="100" spc="20" dirty="0" smtClean="0">
                        <a:effectLst/>
                        <a:latin typeface="微軟正黑體" panose="020B0604030504040204" pitchFamily="34" charset="-120"/>
                        <a:ea typeface="微軟正黑體" panose="020B0604030504040204" pitchFamily="34" charset="-120"/>
                        <a:cs typeface="Times New Roman" panose="02020603050405020304" pitchFamily="18" charset="0"/>
                      </a:endParaRPr>
                    </a:p>
                    <a:p>
                      <a:pPr>
                        <a:lnSpc>
                          <a:spcPct val="100000"/>
                        </a:lnSpc>
                        <a:spcAft>
                          <a:spcPts val="0"/>
                        </a:spcAft>
                      </a:pPr>
                      <a:r>
                        <a:rPr lang="en-US" altLang="zh-TW" sz="1600" kern="100" spc="20" dirty="0" smtClean="0">
                          <a:effectLst/>
                          <a:latin typeface="微軟正黑體" panose="020B0604030504040204" pitchFamily="34" charset="-120"/>
                          <a:ea typeface="微軟正黑體" panose="020B0604030504040204" pitchFamily="34" charset="-120"/>
                          <a:cs typeface="Times New Roman" panose="02020603050405020304" pitchFamily="18" charset="0"/>
                        </a:rPr>
                        <a:t>2.</a:t>
                      </a:r>
                      <a:r>
                        <a:rPr lang="zh-TW" sz="1600" kern="100" spc="20" dirty="0" smtClean="0">
                          <a:effectLst/>
                          <a:latin typeface="微軟正黑體" panose="020B0604030504040204" pitchFamily="34" charset="-120"/>
                          <a:ea typeface="微軟正黑體" panose="020B0604030504040204" pitchFamily="34" charset="-120"/>
                          <a:cs typeface="Times New Roman" panose="02020603050405020304" pitchFamily="18" charset="0"/>
                        </a:rPr>
                        <a:t>中</a:t>
                      </a: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低收入戶、直系血親尊親屬支領失業給付及特殊境遇家庭子女得</a:t>
                      </a:r>
                      <a:r>
                        <a:rPr lang="en-US"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1.5</a:t>
                      </a: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分。</a:t>
                      </a:r>
                      <a:endPar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en-US"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3</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hMerge="1">
                  <a:txBody>
                    <a:bodyPr/>
                    <a:lstStyle/>
                    <a:p>
                      <a:endParaRPr lang="zh-TW" altLang="en-US"/>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符合低收入戶、中低收入戶、直系血親尊親屬支領失業給付子女或特殊境遇家庭子女其中一種身分者皆得</a:t>
                      </a: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2</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分。</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60000"/>
                        <a:lumOff val="40000"/>
                      </a:srgbClr>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en-US"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2</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60000"/>
                        <a:lumOff val="40000"/>
                      </a:srgbClr>
                    </a:solidFill>
                  </a:tcPr>
                </a:tc>
                <a:tc hMerge="1">
                  <a:txBody>
                    <a:bodyPr/>
                    <a:lstStyle/>
                    <a:p>
                      <a:endParaRPr lang="zh-TW" altLang="en-US"/>
                    </a:p>
                  </a:txBody>
                  <a:tcPr/>
                </a:tc>
                <a:extLst>
                  <a:ext uri="{0D108BD9-81ED-4DB2-BD59-A6C34878D82A}">
                    <a16:rowId xmlns:a16="http://schemas.microsoft.com/office/drawing/2014/main" val="10007"/>
                  </a:ext>
                </a:extLst>
              </a:tr>
              <a:tr h="573871">
                <a:tc grid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nSpc>
                          <a:spcPct val="100000"/>
                        </a:lnSpc>
                        <a:spcAft>
                          <a:spcPts val="0"/>
                        </a:spcAft>
                      </a:pPr>
                      <a:r>
                        <a:rPr lang="zh-TW"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均衡學習</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hMerge="1">
                  <a:txBody>
                    <a:bodyPr/>
                    <a:lstStyle/>
                    <a:p>
                      <a:endParaRPr lang="zh-TW" altLang="en-US"/>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每項學習領域</a:t>
                      </a:r>
                      <a:r>
                        <a:rPr lang="en-US"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5</a:t>
                      </a: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學期平均成績</a:t>
                      </a:r>
                      <a:r>
                        <a:rPr lang="en-US"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60</a:t>
                      </a: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分以上各得</a:t>
                      </a:r>
                      <a:r>
                        <a:rPr lang="en-US"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7</a:t>
                      </a: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分。</a:t>
                      </a:r>
                      <a:endPar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en-US"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21</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hMerge="1">
                  <a:txBody>
                    <a:bodyPr/>
                    <a:lstStyle/>
                    <a:p>
                      <a:endParaRPr lang="zh-TW" altLang="en-US"/>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每項學習領域</a:t>
                      </a:r>
                      <a:r>
                        <a:rPr lang="en-US"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5</a:t>
                      </a: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學期平均成績</a:t>
                      </a:r>
                      <a:r>
                        <a:rPr lang="en-US"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60</a:t>
                      </a: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分以上各得</a:t>
                      </a:r>
                      <a:r>
                        <a:rPr lang="en-US"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2</a:t>
                      </a: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分。</a:t>
                      </a:r>
                      <a:endPar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20000"/>
                        <a:lumOff val="80000"/>
                      </a:srgbClr>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en-US"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6</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20000"/>
                        <a:lumOff val="80000"/>
                      </a:srgbClr>
                    </a:solidFill>
                  </a:tcPr>
                </a:tc>
                <a:tc hMerge="1">
                  <a:txBody>
                    <a:bodyPr/>
                    <a:lstStyle/>
                    <a:p>
                      <a:endParaRPr lang="zh-TW" altLang="en-US"/>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47276238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群組 9">
            <a:extLst>
              <a:ext uri="{FF2B5EF4-FFF2-40B4-BE49-F238E27FC236}">
                <a16:creationId xmlns:a16="http://schemas.microsoft.com/office/drawing/2014/main" id="{285B929B-3BDC-48FB-8133-0EEE76214C39}"/>
              </a:ext>
            </a:extLst>
          </p:cNvPr>
          <p:cNvGrpSpPr/>
          <p:nvPr/>
        </p:nvGrpSpPr>
        <p:grpSpPr>
          <a:xfrm>
            <a:off x="-966" y="-48054"/>
            <a:ext cx="10623247" cy="698450"/>
            <a:chOff x="-967" y="-39262"/>
            <a:chExt cx="9795745" cy="698450"/>
          </a:xfrm>
        </p:grpSpPr>
        <p:grpSp>
          <p:nvGrpSpPr>
            <p:cNvPr id="11" name="群組 10">
              <a:extLst>
                <a:ext uri="{FF2B5EF4-FFF2-40B4-BE49-F238E27FC236}">
                  <a16:creationId xmlns:a16="http://schemas.microsoft.com/office/drawing/2014/main" id="{AC192EEF-E6FF-4C99-9F4D-D56C0DA6DB5C}"/>
                </a:ext>
              </a:extLst>
            </p:cNvPr>
            <p:cNvGrpSpPr/>
            <p:nvPr/>
          </p:nvGrpSpPr>
          <p:grpSpPr>
            <a:xfrm>
              <a:off x="576" y="12962"/>
              <a:ext cx="9794202" cy="605449"/>
              <a:chOff x="501" y="12962"/>
              <a:chExt cx="8579589" cy="605449"/>
            </a:xfrm>
          </p:grpSpPr>
          <p:sp>
            <p:nvSpPr>
              <p:cNvPr id="13" name="圓角化同側角落矩形 103">
                <a:extLst>
                  <a:ext uri="{FF2B5EF4-FFF2-40B4-BE49-F238E27FC236}">
                    <a16:creationId xmlns:a16="http://schemas.microsoft.com/office/drawing/2014/main" id="{45C00C2C-47AE-44B4-AEE6-9C63450A59F6}"/>
                  </a:ext>
                </a:extLst>
              </p:cNvPr>
              <p:cNvSpPr/>
              <p:nvPr/>
            </p:nvSpPr>
            <p:spPr>
              <a:xfrm rot="16200000" flipH="1">
                <a:off x="3987571" y="-3974108"/>
                <a:ext cx="605449" cy="8579589"/>
              </a:xfrm>
              <a:prstGeom prst="round2SameRect">
                <a:avLst>
                  <a:gd name="adj1" fmla="val 0"/>
                  <a:gd name="adj2" fmla="val 50000"/>
                </a:avLst>
              </a:prstGeom>
              <a:gradFill flip="none" rotWithShape="1">
                <a:gsLst>
                  <a:gs pos="0">
                    <a:srgbClr val="FEDEEC"/>
                  </a:gs>
                  <a:gs pos="48000">
                    <a:srgbClr val="FC79B2"/>
                  </a:gs>
                  <a:gs pos="60000">
                    <a:srgbClr val="FC79B2"/>
                  </a:gs>
                  <a:gs pos="100000">
                    <a:srgbClr val="FEDEEC"/>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14" name="圓角化同側角落矩形 104">
                <a:extLst>
                  <a:ext uri="{FF2B5EF4-FFF2-40B4-BE49-F238E27FC236}">
                    <a16:creationId xmlns:a16="http://schemas.microsoft.com/office/drawing/2014/main" id="{681A5915-0E3A-4F17-A488-DBB7095B0679}"/>
                  </a:ext>
                </a:extLst>
              </p:cNvPr>
              <p:cNvSpPr/>
              <p:nvPr/>
            </p:nvSpPr>
            <p:spPr>
              <a:xfrm rot="16200000" flipH="1">
                <a:off x="4036808" y="-3855886"/>
                <a:ext cx="508000" cy="8334556"/>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12" name="Google Shape;446;p38">
              <a:extLst>
                <a:ext uri="{FF2B5EF4-FFF2-40B4-BE49-F238E27FC236}">
                  <a16:creationId xmlns:a16="http://schemas.microsoft.com/office/drawing/2014/main" id="{3C73BFDD-1386-4966-A1C9-4E741169C74C}"/>
                </a:ext>
              </a:extLst>
            </p:cNvPr>
            <p:cNvSpPr txBox="1">
              <a:spLocks/>
            </p:cNvSpPr>
            <p:nvPr/>
          </p:nvSpPr>
          <p:spPr>
            <a:xfrm>
              <a:off x="-967" y="-39262"/>
              <a:ext cx="9664224"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A</a:t>
              </a: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：五專優先與聯合免試入學之比較</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(3/3)</a:t>
              </a:r>
              <a:endParaRPr lang="en-US" dirty="0"/>
            </a:p>
          </p:txBody>
        </p:sp>
      </p:grpSp>
      <p:graphicFrame>
        <p:nvGraphicFramePr>
          <p:cNvPr id="7" name="內容版面配置區 2">
            <a:extLst>
              <a:ext uri="{FF2B5EF4-FFF2-40B4-BE49-F238E27FC236}">
                <a16:creationId xmlns:a16="http://schemas.microsoft.com/office/drawing/2014/main" id="{6547F80F-5F89-4BDC-B678-776BA33685C1}"/>
              </a:ext>
            </a:extLst>
          </p:cNvPr>
          <p:cNvGraphicFramePr>
            <a:graphicFrameLocks/>
          </p:cNvGraphicFramePr>
          <p:nvPr>
            <p:extLst>
              <p:ext uri="{D42A27DB-BD31-4B8C-83A1-F6EECF244321}">
                <p14:modId xmlns:p14="http://schemas.microsoft.com/office/powerpoint/2010/main" val="2493445186"/>
              </p:ext>
            </p:extLst>
          </p:nvPr>
        </p:nvGraphicFramePr>
        <p:xfrm>
          <a:off x="484416" y="727008"/>
          <a:ext cx="11223172" cy="5221104"/>
        </p:xfrm>
        <a:graphic>
          <a:graphicData uri="http://schemas.openxmlformats.org/drawingml/2006/table">
            <a:tbl>
              <a:tblPr firstRow="1" firstCol="1" bandRow="1"/>
              <a:tblGrid>
                <a:gridCol w="1350543">
                  <a:extLst>
                    <a:ext uri="{9D8B030D-6E8A-4147-A177-3AD203B41FA5}">
                      <a16:colId xmlns:a16="http://schemas.microsoft.com/office/drawing/2014/main" val="20000"/>
                    </a:ext>
                  </a:extLst>
                </a:gridCol>
                <a:gridCol w="1936061">
                  <a:extLst>
                    <a:ext uri="{9D8B030D-6E8A-4147-A177-3AD203B41FA5}">
                      <a16:colId xmlns:a16="http://schemas.microsoft.com/office/drawing/2014/main" val="20001"/>
                    </a:ext>
                  </a:extLst>
                </a:gridCol>
                <a:gridCol w="3619963">
                  <a:extLst>
                    <a:ext uri="{9D8B030D-6E8A-4147-A177-3AD203B41FA5}">
                      <a16:colId xmlns:a16="http://schemas.microsoft.com/office/drawing/2014/main" val="20002"/>
                    </a:ext>
                  </a:extLst>
                </a:gridCol>
                <a:gridCol w="860117">
                  <a:extLst>
                    <a:ext uri="{9D8B030D-6E8A-4147-A177-3AD203B41FA5}">
                      <a16:colId xmlns:a16="http://schemas.microsoft.com/office/drawing/2014/main" val="20003"/>
                    </a:ext>
                  </a:extLst>
                </a:gridCol>
                <a:gridCol w="2785015">
                  <a:extLst>
                    <a:ext uri="{9D8B030D-6E8A-4147-A177-3AD203B41FA5}">
                      <a16:colId xmlns:a16="http://schemas.microsoft.com/office/drawing/2014/main" val="20004"/>
                    </a:ext>
                  </a:extLst>
                </a:gridCol>
                <a:gridCol w="671473">
                  <a:extLst>
                    <a:ext uri="{9D8B030D-6E8A-4147-A177-3AD203B41FA5}">
                      <a16:colId xmlns:a16="http://schemas.microsoft.com/office/drawing/2014/main" val="20005"/>
                    </a:ext>
                  </a:extLst>
                </a:gridCol>
              </a:tblGrid>
              <a:tr h="607156">
                <a:tc rowSpan="2" grid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lnSpc>
                          <a:spcPct val="100000"/>
                        </a:lnSpc>
                        <a:spcAft>
                          <a:spcPts val="0"/>
                        </a:spcAft>
                      </a:pPr>
                      <a:r>
                        <a:rPr lang="zh-TW"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超額比序項目</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rowSpan="2" hMerge="1">
                  <a:txBody>
                    <a:bodyPr/>
                    <a:lstStyle/>
                    <a:p>
                      <a:endParaRPr lang="zh-TW" altLang="en-US"/>
                    </a:p>
                  </a:txBody>
                  <a:tcPr/>
                </a:tc>
                <a:tc grid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lnSpc>
                          <a:spcPct val="100000"/>
                        </a:lnSpc>
                        <a:spcAft>
                          <a:spcPts val="0"/>
                        </a:spcAft>
                      </a:pPr>
                      <a:r>
                        <a:rPr lang="zh-TW"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五專優先免試入學</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hMerge="1">
                  <a:txBody>
                    <a:bodyPr/>
                    <a:lstStyle/>
                    <a:p>
                      <a:endParaRPr lang="zh-TW" altLang="en-US"/>
                    </a:p>
                  </a:txBody>
                  <a:tcPr/>
                </a:tc>
                <a:tc grid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lnSpc>
                          <a:spcPct val="100000"/>
                        </a:lnSpc>
                        <a:spcAft>
                          <a:spcPts val="0"/>
                        </a:spcAft>
                      </a:pPr>
                      <a:r>
                        <a:rPr lang="zh-TW"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各區五專聯合免試入學</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7A37"/>
                    </a:solidFill>
                  </a:tcPr>
                </a:tc>
                <a:tc hMerge="1">
                  <a:txBody>
                    <a:bodyPr/>
                    <a:lstStyle/>
                    <a:p>
                      <a:pPr algn="ctr">
                        <a:lnSpc>
                          <a:spcPts val="1500"/>
                        </a:lnSpc>
                        <a:spcAft>
                          <a:spcPts val="0"/>
                        </a:spcAft>
                      </a:pPr>
                      <a:endParaRPr lang="zh-TW" sz="12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41073" marR="41073" marT="0" marB="0" anchor="ctr"/>
                </a:tc>
                <a:extLst>
                  <a:ext uri="{0D108BD9-81ED-4DB2-BD59-A6C34878D82A}">
                    <a16:rowId xmlns:a16="http://schemas.microsoft.com/office/drawing/2014/main" val="10000"/>
                  </a:ext>
                </a:extLst>
              </a:tr>
              <a:tr h="276572">
                <a:tc gridSpan="2" vMerge="1">
                  <a:txBody>
                    <a:bodyPr/>
                    <a:lstStyle/>
                    <a:p>
                      <a:endParaRPr lang="zh-TW" altLang="en-US"/>
                    </a:p>
                  </a:txBody>
                  <a:tcPr/>
                </a:tc>
                <a:tc hMerge="1" vMerge="1">
                  <a:txBody>
                    <a:bodyPr/>
                    <a:lstStyle/>
                    <a:p>
                      <a:endParaRPr lang="zh-TW" altLang="en-US"/>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採計說明比較</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381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積分</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p>
                      <a:pPr algn="ct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上限</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採計說明比較</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914400" rtl="0" eaLnBrk="1" latinLnBrk="0" hangingPunct="1">
                        <a:lnSpc>
                          <a:spcPct val="100000"/>
                        </a:lnSpc>
                        <a:spcAft>
                          <a:spcPts val="0"/>
                        </a:spcAft>
                      </a:pPr>
                      <a:r>
                        <a:rPr lang="zh-TW" altLang="zh-TW" sz="1400" kern="100" spc="2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積分</a:t>
                      </a:r>
                    </a:p>
                    <a:p>
                      <a:pPr marL="0" algn="ctr" defTabSz="914400" rtl="0" eaLnBrk="1" latinLnBrk="0" hangingPunct="1">
                        <a:lnSpc>
                          <a:spcPct val="100000"/>
                        </a:lnSpc>
                        <a:spcAft>
                          <a:spcPts val="0"/>
                        </a:spcAft>
                      </a:pPr>
                      <a:r>
                        <a:rPr lang="zh-TW" altLang="zh-TW" sz="1400" kern="100" spc="2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上限</a:t>
                      </a:r>
                    </a:p>
                  </a:txBody>
                  <a:tcPr marL="41073" marR="41073"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60000"/>
                        <a:lumOff val="40000"/>
                      </a:srgbClr>
                    </a:solidFill>
                  </a:tcPr>
                </a:tc>
                <a:extLst>
                  <a:ext uri="{0D108BD9-81ED-4DB2-BD59-A6C34878D82A}">
                    <a16:rowId xmlns:a16="http://schemas.microsoft.com/office/drawing/2014/main" val="10001"/>
                  </a:ext>
                </a:extLst>
              </a:tr>
              <a:tr h="856063">
                <a:tc grid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nSpc>
                          <a:spcPct val="100000"/>
                        </a:lnSpc>
                        <a:spcAft>
                          <a:spcPts val="0"/>
                        </a:spcAft>
                      </a:pPr>
                      <a:r>
                        <a:rPr lang="zh-TW"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適性輔導</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hMerge="1">
                  <a:txBody>
                    <a:bodyPr/>
                    <a:lstStyle/>
                    <a:p>
                      <a:endParaRPr lang="zh-TW" altLang="en-US"/>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600"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不採計</a:t>
                      </a:r>
                      <a:endParaRPr lang="zh-TW" sz="1600"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en-US"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採計《生涯發展規劃書》中家長、導師、輔導教師勾選之意見</a:t>
                      </a:r>
                      <a:endPar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20000"/>
                        <a:lumOff val="8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en-US"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3</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20000"/>
                        <a:lumOff val="80000"/>
                      </a:srgbClr>
                    </a:solidFill>
                  </a:tcPr>
                </a:tc>
                <a:extLst>
                  <a:ext uri="{0D108BD9-81ED-4DB2-BD59-A6C34878D82A}">
                    <a16:rowId xmlns:a16="http://schemas.microsoft.com/office/drawing/2014/main" val="10002"/>
                  </a:ext>
                </a:extLst>
              </a:tr>
              <a:tr h="936104">
                <a:tc row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nSpc>
                          <a:spcPct val="100000"/>
                        </a:lnSpc>
                        <a:spcAft>
                          <a:spcPts val="0"/>
                        </a:spcAft>
                      </a:pPr>
                      <a:r>
                        <a:rPr lang="zh-TW"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國中教育會考</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國文、數學、英語、自然、社會</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每科目依照</a:t>
                      </a:r>
                      <a:r>
                        <a:rPr lang="en-US"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3</a:t>
                      </a: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等級</a:t>
                      </a:r>
                      <a:r>
                        <a:rPr lang="en-US"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4</a:t>
                      </a: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標示</a:t>
                      </a:r>
                      <a:r>
                        <a:rPr lang="en-US" alt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
                      </a:r>
                      <a:br>
                        <a:rPr lang="en-US" alt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b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a:t>
                      </a:r>
                      <a:r>
                        <a:rPr lang="en-US" sz="1400" kern="100" spc="20" baseline="3000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a:t>
                      </a:r>
                      <a:r>
                        <a:rPr lang="en-US" sz="1400" kern="100" spc="20" baseline="3000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B</a:t>
                      </a:r>
                      <a:r>
                        <a:rPr lang="en-US" sz="1400" kern="100" spc="20" baseline="3000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B</a:t>
                      </a:r>
                      <a:r>
                        <a:rPr lang="en-US" sz="1400" kern="100" spc="20" baseline="3000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B</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C</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成績各得</a:t>
                      </a:r>
                      <a:r>
                        <a:rPr lang="en-US"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6.4</a:t>
                      </a: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en-US"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1</a:t>
                      </a: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分</a:t>
                      </a:r>
                      <a:endPar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en-US"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32</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每科目依照</a:t>
                      </a:r>
                      <a:r>
                        <a:rPr lang="en-US"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3</a:t>
                      </a: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等級</a:t>
                      </a:r>
                      <a:r>
                        <a:rPr lang="en-US" alt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
                      </a:r>
                      <a:br>
                        <a:rPr lang="en-US" alt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br>
                      <a:r>
                        <a:rPr lang="en-US" alt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精熟、基礎、待加強</a:t>
                      </a:r>
                      <a:r>
                        <a:rPr lang="en-US" alt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成績各得</a:t>
                      </a:r>
                      <a:r>
                        <a:rPr lang="en-US"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3</a:t>
                      </a: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en-US"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1</a:t>
                      </a: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分。</a:t>
                      </a:r>
                      <a:endPar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en-US"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15</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60000"/>
                        <a:lumOff val="40000"/>
                      </a:srgbClr>
                    </a:solidFill>
                  </a:tcPr>
                </a:tc>
                <a:extLst>
                  <a:ext uri="{0D108BD9-81ED-4DB2-BD59-A6C34878D82A}">
                    <a16:rowId xmlns:a16="http://schemas.microsoft.com/office/drawing/2014/main" val="10003"/>
                  </a:ext>
                </a:extLst>
              </a:tr>
              <a:tr h="864096">
                <a:tc vMerge="1">
                  <a:txBody>
                    <a:bodyPr/>
                    <a:lstStyle/>
                    <a:p>
                      <a:endParaRPr lang="zh-TW" altLang="en-US"/>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800" kern="100" spc="20">
                          <a:effectLst/>
                          <a:latin typeface="微軟正黑體" panose="020B0604030504040204" pitchFamily="34" charset="-120"/>
                          <a:ea typeface="微軟正黑體" panose="020B0604030504040204" pitchFamily="34" charset="-120"/>
                          <a:cs typeface="Times New Roman" panose="02020603050405020304" pitchFamily="18" charset="0"/>
                        </a:rPr>
                        <a:t>寫作測驗</a:t>
                      </a:r>
                      <a:endParaRPr lang="zh-TW" sz="18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依據寫作測驗級分數成績得最高</a:t>
                      </a:r>
                      <a:r>
                        <a:rPr lang="en-US"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1</a:t>
                      </a: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分，並作為同分比序項目順序之最後</a:t>
                      </a:r>
                      <a:r>
                        <a:rPr lang="zh-TW" sz="1600" kern="100" spc="20" dirty="0" smtClean="0">
                          <a:effectLst/>
                          <a:latin typeface="微軟正黑體" panose="020B0604030504040204" pitchFamily="34" charset="-120"/>
                          <a:ea typeface="微軟正黑體" panose="020B0604030504040204" pitchFamily="34" charset="-120"/>
                          <a:cs typeface="Times New Roman" panose="02020603050405020304" pitchFamily="18" charset="0"/>
                        </a:rPr>
                        <a:t>順位</a:t>
                      </a:r>
                      <a:r>
                        <a:rPr lang="zh-TW" altLang="en-US" sz="1600" kern="100" spc="20" dirty="0" smtClean="0">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en-US" sz="1800" kern="100" spc="20">
                          <a:effectLst/>
                          <a:latin typeface="微軟正黑體" panose="020B0604030504040204" pitchFamily="34" charset="-120"/>
                          <a:ea typeface="微軟正黑體" panose="020B0604030504040204" pitchFamily="34" charset="-120"/>
                          <a:cs typeface="Times New Roman" panose="02020603050405020304" pitchFamily="18" charset="0"/>
                        </a:rPr>
                        <a:t>1</a:t>
                      </a:r>
                      <a:endParaRPr lang="zh-TW" sz="18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僅作為同分比序項目順序，不納入積分採計</a:t>
                      </a:r>
                      <a:r>
                        <a:rPr lang="zh-TW" sz="1600" kern="100" spc="20" dirty="0" smtClean="0">
                          <a:effectLst/>
                          <a:latin typeface="微軟正黑體" panose="020B0604030504040204" pitchFamily="34" charset="-120"/>
                          <a:ea typeface="微軟正黑體" panose="020B0604030504040204" pitchFamily="34" charset="-120"/>
                          <a:cs typeface="Times New Roman" panose="02020603050405020304" pitchFamily="18" charset="0"/>
                        </a:rPr>
                        <a:t>項目</a:t>
                      </a:r>
                      <a:r>
                        <a:rPr lang="zh-TW" altLang="en-US" sz="1600" kern="100" spc="20" dirty="0" smtClean="0">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20000"/>
                        <a:lumOff val="8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en-US"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20000"/>
                        <a:lumOff val="80000"/>
                      </a:srgbClr>
                    </a:solidFill>
                  </a:tcPr>
                </a:tc>
                <a:extLst>
                  <a:ext uri="{0D108BD9-81ED-4DB2-BD59-A6C34878D82A}">
                    <a16:rowId xmlns:a16="http://schemas.microsoft.com/office/drawing/2014/main" val="10004"/>
                  </a:ext>
                </a:extLst>
              </a:tr>
              <a:tr h="541992">
                <a:tc grid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nSpc>
                          <a:spcPct val="100000"/>
                        </a:lnSpc>
                        <a:spcAft>
                          <a:spcPts val="0"/>
                        </a:spcAft>
                      </a:pPr>
                      <a:r>
                        <a:rPr lang="zh-TW"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志願序</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hMerge="1">
                  <a:txBody>
                    <a:bodyPr/>
                    <a:lstStyle/>
                    <a:p>
                      <a:endParaRPr lang="zh-TW" altLang="en-US"/>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600"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依照志願順序得</a:t>
                      </a:r>
                      <a:r>
                        <a:rPr lang="en-US" sz="1600" kern="100" spc="2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2</a:t>
                      </a:r>
                      <a:r>
                        <a:rPr lang="en-US" altLang="zh-TW" sz="1600" kern="100" spc="2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6</a:t>
                      </a:r>
                      <a:r>
                        <a:rPr lang="zh-TW" sz="1600" kern="100" spc="2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en-US" sz="1600" kern="100" spc="2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2</a:t>
                      </a:r>
                      <a:r>
                        <a:rPr lang="en-US" altLang="zh-TW" sz="1600" kern="100" spc="2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1</a:t>
                      </a:r>
                      <a:r>
                        <a:rPr lang="zh-TW" sz="1600" kern="100" spc="2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分</a:t>
                      </a:r>
                      <a:endParaRPr lang="zh-TW" sz="1600"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en-US" sz="1800"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26</a:t>
                      </a:r>
                      <a:endParaRPr lang="zh-TW" sz="1800"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不採計</a:t>
                      </a:r>
                      <a:endPar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en-US"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60000"/>
                        <a:lumOff val="40000"/>
                      </a:srgbClr>
                    </a:solidFill>
                  </a:tcPr>
                </a:tc>
                <a:extLst>
                  <a:ext uri="{0D108BD9-81ED-4DB2-BD59-A6C34878D82A}">
                    <a16:rowId xmlns:a16="http://schemas.microsoft.com/office/drawing/2014/main" val="10005"/>
                  </a:ext>
                </a:extLst>
              </a:tr>
              <a:tr h="541992">
                <a:tc grid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nSpc>
                          <a:spcPct val="100000"/>
                        </a:lnSpc>
                        <a:spcAft>
                          <a:spcPts val="0"/>
                        </a:spcAft>
                      </a:pPr>
                      <a:r>
                        <a:rPr lang="zh-TW"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其他</a:t>
                      </a:r>
                      <a:endParaRPr lang="en-US" altLang="zh-TW"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endParaRPr>
                    </a:p>
                    <a:p>
                      <a:pPr>
                        <a:lnSpc>
                          <a:spcPct val="100000"/>
                        </a:lnSpc>
                        <a:spcAft>
                          <a:spcPts val="0"/>
                        </a:spcAft>
                      </a:pPr>
                      <a:r>
                        <a:rPr lang="zh-TW"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（招生學校自訂項目）</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hMerge="1">
                  <a:txBody>
                    <a:bodyPr/>
                    <a:lstStyle/>
                    <a:p>
                      <a:endParaRPr lang="zh-TW" altLang="en-US"/>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600"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不採計</a:t>
                      </a:r>
                      <a:endParaRPr lang="zh-TW" sz="1600"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en-US" sz="1800" kern="100" spc="20">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18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由招生學校自行訂定採計項目及積分採計</a:t>
                      </a:r>
                      <a:r>
                        <a:rPr lang="zh-TW" sz="1600" kern="100" spc="20" dirty="0" smtClean="0">
                          <a:effectLst/>
                          <a:latin typeface="微軟正黑體" panose="020B0604030504040204" pitchFamily="34" charset="-120"/>
                          <a:ea typeface="微軟正黑體" panose="020B0604030504040204" pitchFamily="34" charset="-120"/>
                          <a:cs typeface="Times New Roman" panose="02020603050405020304" pitchFamily="18" charset="0"/>
                        </a:rPr>
                        <a:t>方式</a:t>
                      </a:r>
                      <a:r>
                        <a:rPr lang="zh-TW" altLang="en-US" sz="1600" kern="100" spc="20" dirty="0" smtClean="0">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20000"/>
                        <a:lumOff val="8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en-US"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5</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20000"/>
                        <a:lumOff val="80000"/>
                      </a:srgbClr>
                    </a:solidFill>
                  </a:tcPr>
                </a:tc>
                <a:extLst>
                  <a:ext uri="{0D108BD9-81ED-4DB2-BD59-A6C34878D82A}">
                    <a16:rowId xmlns:a16="http://schemas.microsoft.com/office/drawing/2014/main" val="10006"/>
                  </a:ext>
                </a:extLst>
              </a:tr>
              <a:tr h="440333">
                <a:tc grid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lnSpc>
                          <a:spcPct val="100000"/>
                        </a:lnSpc>
                        <a:spcAft>
                          <a:spcPts val="0"/>
                        </a:spcAft>
                      </a:pPr>
                      <a:r>
                        <a:rPr lang="zh-TW" sz="1800" kern="100" spc="20">
                          <a:effectLst/>
                          <a:latin typeface="微軟正黑體" panose="020B0604030504040204" pitchFamily="34" charset="-120"/>
                          <a:ea typeface="微軟正黑體" panose="020B0604030504040204" pitchFamily="34" charset="-120"/>
                          <a:cs typeface="Times New Roman" panose="02020603050405020304" pitchFamily="18" charset="0"/>
                        </a:rPr>
                        <a:t>總積分合計上限</a:t>
                      </a:r>
                      <a:endParaRPr lang="zh-TW" sz="18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hMerge="1">
                  <a:txBody>
                    <a:bodyPr/>
                    <a:lstStyle/>
                    <a:p>
                      <a:endParaRPr lang="zh-TW" altLang="en-US"/>
                    </a:p>
                  </a:txBody>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en-US"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101</a:t>
                      </a:r>
                      <a:r>
                        <a:rPr lang="zh-TW"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分</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hMerge="1">
                  <a:txBody>
                    <a:bodyPr/>
                    <a:lstStyle/>
                    <a:p>
                      <a:endParaRPr lang="zh-TW" altLang="en-US"/>
                    </a:p>
                  </a:txBody>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en-US"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50</a:t>
                      </a:r>
                      <a:r>
                        <a:rPr lang="zh-TW"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分（未含加權）</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60000"/>
                        <a:lumOff val="40000"/>
                      </a:srgbClr>
                    </a:solidFill>
                  </a:tcPr>
                </a:tc>
                <a:tc hMerge="1">
                  <a:txBody>
                    <a:bodyPr/>
                    <a:lstStyle/>
                    <a:p>
                      <a:endParaRPr lang="zh-TW" altLang="en-US"/>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5372782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標題 1"/>
          <p:cNvSpPr txBox="1">
            <a:spLocks/>
          </p:cNvSpPr>
          <p:nvPr/>
        </p:nvSpPr>
        <p:spPr>
          <a:xfrm>
            <a:off x="1312873" y="2515332"/>
            <a:ext cx="2131889" cy="116187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3300" b="1" kern="1200">
                <a:solidFill>
                  <a:schemeClr val="tx1"/>
                </a:solidFill>
                <a:latin typeface="微軟正黑體" panose="020B0604030504040204" pitchFamily="34" charset="-120"/>
                <a:ea typeface="微軟正黑體" panose="020B0604030504040204" pitchFamily="34" charset="-120"/>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zh-TW" altLang="en-US" sz="5400" dirty="0">
                <a:solidFill>
                  <a:schemeClr val="accent2">
                    <a:lumMod val="50000"/>
                  </a:schemeClr>
                </a:solidFill>
                <a:sym typeface="Oswald"/>
              </a:rPr>
              <a:t>大綱</a:t>
            </a:r>
            <a:endParaRPr kumimoji="0" lang="zh-TW" altLang="en-US" sz="4800" b="1" i="0" u="none" strike="noStrike" kern="1200" cap="none" spc="0" normalizeH="0" baseline="0" noProof="0" dirty="0">
              <a:ln>
                <a:noFill/>
              </a:ln>
              <a:solidFill>
                <a:schemeClr val="accent2">
                  <a:lumMod val="50000"/>
                </a:schemeClr>
              </a:solidFill>
              <a:effectLst/>
              <a:uLnTx/>
              <a:uFillTx/>
            </a:endParaRPr>
          </a:p>
        </p:txBody>
      </p:sp>
      <p:grpSp>
        <p:nvGrpSpPr>
          <p:cNvPr id="6" name="群組 5">
            <a:extLst>
              <a:ext uri="{FF2B5EF4-FFF2-40B4-BE49-F238E27FC236}">
                <a16:creationId xmlns:a16="http://schemas.microsoft.com/office/drawing/2014/main" id="{B4C4129C-30F5-417D-DFFB-26F606CDDE30}"/>
              </a:ext>
            </a:extLst>
          </p:cNvPr>
          <p:cNvGrpSpPr/>
          <p:nvPr/>
        </p:nvGrpSpPr>
        <p:grpSpPr>
          <a:xfrm>
            <a:off x="4047114" y="970060"/>
            <a:ext cx="5916439" cy="600313"/>
            <a:chOff x="4072513" y="1072074"/>
            <a:chExt cx="5916439" cy="600313"/>
          </a:xfrm>
        </p:grpSpPr>
        <p:sp>
          <p:nvSpPr>
            <p:cNvPr id="19" name="Oval 8">
              <a:extLst>
                <a:ext uri="{FF2B5EF4-FFF2-40B4-BE49-F238E27FC236}">
                  <a16:creationId xmlns:a16="http://schemas.microsoft.com/office/drawing/2014/main" id="{DE74ECAF-6E3D-40A2-AF6E-65C19C449617}"/>
                </a:ext>
              </a:extLst>
            </p:cNvPr>
            <p:cNvSpPr/>
            <p:nvPr/>
          </p:nvSpPr>
          <p:spPr>
            <a:xfrm>
              <a:off x="4085213" y="1072074"/>
              <a:ext cx="576000" cy="576000"/>
            </a:xfrm>
            <a:prstGeom prst="ellipse">
              <a:avLst/>
            </a:prstGeom>
            <a:solidFill>
              <a:srgbClr val="96C8E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effectLst/>
                <a:uLnTx/>
                <a:uFillTx/>
                <a:latin typeface="Arial"/>
                <a:cs typeface="+mn-cs"/>
              </a:endParaRPr>
            </a:p>
          </p:txBody>
        </p:sp>
        <p:sp>
          <p:nvSpPr>
            <p:cNvPr id="20" name="TextBox 9">
              <a:extLst>
                <a:ext uri="{FF2B5EF4-FFF2-40B4-BE49-F238E27FC236}">
                  <a16:creationId xmlns:a16="http://schemas.microsoft.com/office/drawing/2014/main" id="{8A00F1C8-092F-456A-B970-DBBEC5D4CE96}"/>
                </a:ext>
              </a:extLst>
            </p:cNvPr>
            <p:cNvSpPr txBox="1"/>
            <p:nvPr/>
          </p:nvSpPr>
          <p:spPr>
            <a:xfrm>
              <a:off x="4072513" y="1087612"/>
              <a:ext cx="5916439" cy="584775"/>
            </a:xfrm>
            <a:prstGeom prst="rect">
              <a:avLst/>
            </a:prstGeom>
            <a:noFill/>
          </p:spPr>
          <p:txBody>
            <a:bodyPr wrap="square" lIns="108000" rIns="108000" rtlCol="0">
              <a:spAutoFit/>
            </a:bodyPr>
            <a:lstStyle/>
            <a:p>
              <a:pPr marL="812800" marR="0" lvl="0" indent="-812800" algn="just" defTabSz="914400" eaLnBrk="1" fontAlgn="auto" latinLnBrk="0" hangingPunct="1">
                <a:lnSpc>
                  <a:spcPct val="100000"/>
                </a:lnSpc>
                <a:spcBef>
                  <a:spcPts val="0"/>
                </a:spcBef>
                <a:spcAft>
                  <a:spcPts val="0"/>
                </a:spcAft>
                <a:buClrTx/>
                <a:buSzTx/>
                <a:buFontTx/>
                <a:buNone/>
                <a:tabLst/>
                <a:defRPr/>
              </a:pPr>
              <a:r>
                <a:rPr kumimoji="0" lang="zh-TW" altLang="en-US" sz="3200" b="1" i="0" u="none" strike="noStrike" kern="0" cap="none" spc="0" normalizeH="0" baseline="0" noProof="0" dirty="0">
                  <a:ln>
                    <a:noFill/>
                  </a:ln>
                  <a:effectLst/>
                  <a:uLnTx/>
                  <a:uFillTx/>
                  <a:latin typeface="微軟正黑體" panose="020B0604030504040204" pitchFamily="34" charset="-120"/>
                  <a:ea typeface="微軟正黑體" panose="020B0604030504040204" pitchFamily="34" charset="-120"/>
                  <a:cs typeface="Arial" pitchFamily="34" charset="0"/>
                </a:rPr>
                <a:t>壹、關於五專</a:t>
              </a:r>
              <a:endParaRPr kumimoji="0" lang="ko-KR" altLang="en-US" sz="3200" b="1" i="0" u="none" strike="noStrike" kern="0" cap="none" spc="0" normalizeH="0" baseline="0" noProof="0" dirty="0">
                <a:ln>
                  <a:noFill/>
                </a:ln>
                <a:effectLst/>
                <a:uLnTx/>
                <a:uFillTx/>
                <a:latin typeface="微軟正黑體" panose="020B0604030504040204" pitchFamily="34" charset="-120"/>
                <a:cs typeface="Arial" pitchFamily="34" charset="0"/>
              </a:endParaRPr>
            </a:p>
          </p:txBody>
        </p:sp>
      </p:grpSp>
      <p:grpSp>
        <p:nvGrpSpPr>
          <p:cNvPr id="4" name="群組 3">
            <a:extLst>
              <a:ext uri="{FF2B5EF4-FFF2-40B4-BE49-F238E27FC236}">
                <a16:creationId xmlns:a16="http://schemas.microsoft.com/office/drawing/2014/main" id="{0FA4357D-EABC-388F-073F-B1ECB6BB7B3A}"/>
              </a:ext>
            </a:extLst>
          </p:cNvPr>
          <p:cNvGrpSpPr/>
          <p:nvPr/>
        </p:nvGrpSpPr>
        <p:grpSpPr>
          <a:xfrm>
            <a:off x="4047113" y="2768953"/>
            <a:ext cx="6387539" cy="619201"/>
            <a:chOff x="4034412" y="3093412"/>
            <a:chExt cx="6387539" cy="619201"/>
          </a:xfrm>
        </p:grpSpPr>
        <p:sp>
          <p:nvSpPr>
            <p:cNvPr id="47" name="Oval 15">
              <a:extLst>
                <a:ext uri="{FF2B5EF4-FFF2-40B4-BE49-F238E27FC236}">
                  <a16:creationId xmlns:a16="http://schemas.microsoft.com/office/drawing/2014/main" id="{30F35E72-25D2-44A4-A78C-F77D96816AF3}"/>
                </a:ext>
              </a:extLst>
            </p:cNvPr>
            <p:cNvSpPr/>
            <p:nvPr/>
          </p:nvSpPr>
          <p:spPr>
            <a:xfrm>
              <a:off x="4085213" y="3093412"/>
              <a:ext cx="576000" cy="576000"/>
            </a:xfrm>
            <a:prstGeom prst="ellipse">
              <a:avLst/>
            </a:prstGeom>
            <a:solidFill>
              <a:srgbClr val="FF870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effectLst/>
                <a:uLnTx/>
                <a:uFillTx/>
                <a:latin typeface="Arial"/>
                <a:cs typeface="+mn-cs"/>
              </a:endParaRPr>
            </a:p>
          </p:txBody>
        </p:sp>
        <p:sp>
          <p:nvSpPr>
            <p:cNvPr id="48" name="TextBox 9">
              <a:extLst>
                <a:ext uri="{FF2B5EF4-FFF2-40B4-BE49-F238E27FC236}">
                  <a16:creationId xmlns:a16="http://schemas.microsoft.com/office/drawing/2014/main" id="{8A00F1C8-092F-456A-B970-DBBEC5D4CE96}"/>
                </a:ext>
              </a:extLst>
            </p:cNvPr>
            <p:cNvSpPr txBox="1"/>
            <p:nvPr/>
          </p:nvSpPr>
          <p:spPr>
            <a:xfrm>
              <a:off x="4034412" y="3127838"/>
              <a:ext cx="6387539" cy="584775"/>
            </a:xfrm>
            <a:prstGeom prst="rect">
              <a:avLst/>
            </a:prstGeom>
            <a:noFill/>
          </p:spPr>
          <p:txBody>
            <a:bodyPr wrap="square" lIns="108000" rIns="108000" rtlCol="0">
              <a:spAutoFit/>
            </a:bodyPr>
            <a:lstStyle/>
            <a:p>
              <a:pPr algn="just">
                <a:lnSpc>
                  <a:spcPct val="100000"/>
                </a:lnSpc>
                <a:spcBef>
                  <a:spcPts val="0"/>
                </a:spcBef>
              </a:pPr>
              <a:r>
                <a:rPr lang="zh-TW" altLang="en-US" sz="3200" b="1" kern="0" dirty="0">
                  <a:latin typeface="微軟正黑體" panose="020B0604030504040204" pitchFamily="34" charset="-120"/>
                  <a:ea typeface="微軟正黑體" panose="020B0604030504040204" pitchFamily="34" charset="-120"/>
                  <a:cs typeface="Arial" pitchFamily="34" charset="0"/>
                </a:rPr>
                <a:t>參</a:t>
              </a:r>
              <a:r>
                <a:rPr kumimoji="0" lang="zh-TW" altLang="en-US" sz="3200" b="1" i="0" u="none" strike="noStrike" kern="0" cap="none" spc="0" normalizeH="0" baseline="0" noProof="0" dirty="0">
                  <a:ln>
                    <a:noFill/>
                  </a:ln>
                  <a:effectLst/>
                  <a:uLnTx/>
                  <a:uFillTx/>
                  <a:latin typeface="微軟正黑體" panose="020B0604030504040204" pitchFamily="34" charset="-120"/>
                  <a:ea typeface="微軟正黑體" panose="020B0604030504040204" pitchFamily="34" charset="-120"/>
                  <a:cs typeface="Arial" pitchFamily="34" charset="0"/>
                </a:rPr>
                <a:t>、</a:t>
              </a: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五專優先免試入學</a:t>
              </a:r>
              <a:endParaRPr lang="en-US" altLang="zh-TW" sz="4400" dirty="0"/>
            </a:p>
          </p:txBody>
        </p:sp>
      </p:grpSp>
      <p:grpSp>
        <p:nvGrpSpPr>
          <p:cNvPr id="5" name="群組 4">
            <a:extLst>
              <a:ext uri="{FF2B5EF4-FFF2-40B4-BE49-F238E27FC236}">
                <a16:creationId xmlns:a16="http://schemas.microsoft.com/office/drawing/2014/main" id="{71A4B589-C580-D8B8-1EDD-D897FA28BC1B}"/>
              </a:ext>
            </a:extLst>
          </p:cNvPr>
          <p:cNvGrpSpPr/>
          <p:nvPr/>
        </p:nvGrpSpPr>
        <p:grpSpPr>
          <a:xfrm>
            <a:off x="4047112" y="1863173"/>
            <a:ext cx="5663411" cy="612978"/>
            <a:chOff x="4072513" y="2233973"/>
            <a:chExt cx="5663410" cy="612978"/>
          </a:xfrm>
        </p:grpSpPr>
        <p:sp>
          <p:nvSpPr>
            <p:cNvPr id="13" name="Oval 8">
              <a:extLst>
                <a:ext uri="{FF2B5EF4-FFF2-40B4-BE49-F238E27FC236}">
                  <a16:creationId xmlns:a16="http://schemas.microsoft.com/office/drawing/2014/main" id="{DE74ECAF-6E3D-40A2-AF6E-65C19C449617}"/>
                </a:ext>
              </a:extLst>
            </p:cNvPr>
            <p:cNvSpPr/>
            <p:nvPr/>
          </p:nvSpPr>
          <p:spPr>
            <a:xfrm>
              <a:off x="4085213" y="2233973"/>
              <a:ext cx="576000" cy="576000"/>
            </a:xfrm>
            <a:prstGeom prst="ellipse">
              <a:avLst/>
            </a:prstGeom>
            <a:solidFill>
              <a:srgbClr val="B0D66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effectLst/>
                <a:uLnTx/>
                <a:uFillTx/>
                <a:latin typeface="Arial"/>
                <a:cs typeface="+mn-cs"/>
              </a:endParaRPr>
            </a:p>
          </p:txBody>
        </p:sp>
        <p:sp>
          <p:nvSpPr>
            <p:cNvPr id="15" name="TextBox 9">
              <a:extLst>
                <a:ext uri="{FF2B5EF4-FFF2-40B4-BE49-F238E27FC236}">
                  <a16:creationId xmlns:a16="http://schemas.microsoft.com/office/drawing/2014/main" id="{8A00F1C8-092F-456A-B970-DBBEC5D4CE96}"/>
                </a:ext>
              </a:extLst>
            </p:cNvPr>
            <p:cNvSpPr txBox="1"/>
            <p:nvPr/>
          </p:nvSpPr>
          <p:spPr>
            <a:xfrm>
              <a:off x="4072513" y="2262176"/>
              <a:ext cx="5663410" cy="584775"/>
            </a:xfrm>
            <a:prstGeom prst="rect">
              <a:avLst/>
            </a:prstGeom>
            <a:noFill/>
          </p:spPr>
          <p:txBody>
            <a:bodyPr wrap="square" lIns="108000" rIns="108000"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zh-TW" altLang="en-US" sz="3200" b="1" kern="0" dirty="0">
                  <a:latin typeface="微軟正黑體" panose="020B0604030504040204" pitchFamily="34" charset="-120"/>
                  <a:ea typeface="微軟正黑體" panose="020B0604030504040204" pitchFamily="34" charset="-120"/>
                  <a:cs typeface="Arial" pitchFamily="34" charset="0"/>
                </a:rPr>
                <a:t>貳</a:t>
              </a:r>
              <a:r>
                <a:rPr kumimoji="0" lang="zh-TW" altLang="en-US" sz="3200" b="1" i="0" u="none" strike="noStrike" kern="0" cap="none" spc="0" normalizeH="0" baseline="0" noProof="0" dirty="0">
                  <a:ln>
                    <a:noFill/>
                  </a:ln>
                  <a:effectLst/>
                  <a:uLnTx/>
                  <a:uFillTx/>
                  <a:latin typeface="微軟正黑體" panose="020B0604030504040204" pitchFamily="34" charset="-120"/>
                  <a:ea typeface="微軟正黑體" panose="020B0604030504040204" pitchFamily="34" charset="-120"/>
                  <a:cs typeface="Arial" pitchFamily="34" charset="0"/>
                </a:rPr>
                <a:t>、</a:t>
              </a:r>
              <a:r>
                <a:rPr kumimoji="0" lang="en-US" altLang="zh-TW" sz="3200" b="1" i="0" u="none" strike="noStrike" kern="0" cap="none" spc="0" normalizeH="0" baseline="0" noProof="0" dirty="0">
                  <a:ln>
                    <a:noFill/>
                  </a:ln>
                  <a:effectLst/>
                  <a:uLnTx/>
                  <a:uFillTx/>
                  <a:latin typeface="微軟正黑體" panose="020B0604030504040204" pitchFamily="34" charset="-120"/>
                  <a:ea typeface="微軟正黑體" panose="020B0604030504040204" pitchFamily="34" charset="-120"/>
                  <a:cs typeface="Arial" pitchFamily="34" charset="0"/>
                </a:rPr>
                <a:t>112</a:t>
              </a:r>
              <a:r>
                <a:rPr kumimoji="0" lang="zh-TW" altLang="en-US" sz="3200" b="1" i="0" u="none" strike="noStrike" kern="0" cap="none" spc="0" normalizeH="0" baseline="0" noProof="0" dirty="0">
                  <a:ln>
                    <a:noFill/>
                  </a:ln>
                  <a:effectLst/>
                  <a:uLnTx/>
                  <a:uFillTx/>
                  <a:latin typeface="微軟正黑體" panose="020B0604030504040204" pitchFamily="34" charset="-120"/>
                  <a:ea typeface="微軟正黑體" panose="020B0604030504040204" pitchFamily="34" charset="-120"/>
                  <a:cs typeface="Arial" pitchFamily="34" charset="0"/>
                </a:rPr>
                <a:t>學年度五專招生簡介</a:t>
              </a:r>
              <a:endParaRPr kumimoji="0" lang="ko-KR" altLang="en-US" sz="3200" b="1" i="0" u="none" strike="noStrike" kern="0" cap="none" spc="0" normalizeH="0" baseline="0" noProof="0" dirty="0">
                <a:ln>
                  <a:noFill/>
                </a:ln>
                <a:effectLst/>
                <a:uLnTx/>
                <a:uFillTx/>
                <a:latin typeface="微軟正黑體" panose="020B0604030504040204" pitchFamily="34" charset="-120"/>
                <a:cs typeface="Arial" pitchFamily="34" charset="0"/>
              </a:endParaRPr>
            </a:p>
          </p:txBody>
        </p:sp>
      </p:grpSp>
      <p:grpSp>
        <p:nvGrpSpPr>
          <p:cNvPr id="21" name="群組 20">
            <a:extLst>
              <a:ext uri="{FF2B5EF4-FFF2-40B4-BE49-F238E27FC236}">
                <a16:creationId xmlns:a16="http://schemas.microsoft.com/office/drawing/2014/main" id="{1842669B-9338-6446-2075-4396C9D1A6F3}"/>
              </a:ext>
            </a:extLst>
          </p:cNvPr>
          <p:cNvGrpSpPr/>
          <p:nvPr/>
        </p:nvGrpSpPr>
        <p:grpSpPr>
          <a:xfrm>
            <a:off x="4047112" y="3680954"/>
            <a:ext cx="6387539" cy="597681"/>
            <a:chOff x="4072512" y="3988611"/>
            <a:chExt cx="6387539" cy="597681"/>
          </a:xfrm>
        </p:grpSpPr>
        <p:sp>
          <p:nvSpPr>
            <p:cNvPr id="22" name="Oval 15">
              <a:extLst>
                <a:ext uri="{FF2B5EF4-FFF2-40B4-BE49-F238E27FC236}">
                  <a16:creationId xmlns:a16="http://schemas.microsoft.com/office/drawing/2014/main" id="{30F35E72-25D2-44A4-A78C-F77D96816AF3}"/>
                </a:ext>
              </a:extLst>
            </p:cNvPr>
            <p:cNvSpPr/>
            <p:nvPr/>
          </p:nvSpPr>
          <p:spPr>
            <a:xfrm>
              <a:off x="4085213" y="3988611"/>
              <a:ext cx="576000" cy="576000"/>
            </a:xfrm>
            <a:prstGeom prst="ellipse">
              <a:avLst/>
            </a:prstGeom>
            <a:solidFill>
              <a:srgbClr val="FC79B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effectLst/>
                <a:uLnTx/>
                <a:uFillTx/>
                <a:latin typeface="Arial"/>
                <a:cs typeface="+mn-cs"/>
              </a:endParaRPr>
            </a:p>
          </p:txBody>
        </p:sp>
        <p:sp>
          <p:nvSpPr>
            <p:cNvPr id="23" name="TextBox 9">
              <a:extLst>
                <a:ext uri="{FF2B5EF4-FFF2-40B4-BE49-F238E27FC236}">
                  <a16:creationId xmlns:a16="http://schemas.microsoft.com/office/drawing/2014/main" id="{8A00F1C8-092F-456A-B970-DBBEC5D4CE96}"/>
                </a:ext>
              </a:extLst>
            </p:cNvPr>
            <p:cNvSpPr txBox="1"/>
            <p:nvPr/>
          </p:nvSpPr>
          <p:spPr>
            <a:xfrm>
              <a:off x="4072512" y="4001517"/>
              <a:ext cx="6387539" cy="584775"/>
            </a:xfrm>
            <a:prstGeom prst="rect">
              <a:avLst/>
            </a:prstGeom>
            <a:noFill/>
          </p:spPr>
          <p:txBody>
            <a:bodyPr wrap="square" lIns="108000" rIns="108000"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zh-TW" altLang="en-US" sz="3200" b="1" kern="0" dirty="0">
                  <a:latin typeface="微軟正黑體" panose="020B0604030504040204" pitchFamily="34" charset="-120"/>
                  <a:ea typeface="微軟正黑體" panose="020B0604030504040204" pitchFamily="34" charset="-120"/>
                  <a:cs typeface="Arial" pitchFamily="34" charset="0"/>
                </a:rPr>
                <a:t>肆</a:t>
              </a:r>
              <a:r>
                <a:rPr kumimoji="0" lang="zh-TW" altLang="en-US" sz="3200" b="1" i="0" u="none" strike="noStrike" kern="0" cap="none" spc="0" normalizeH="0" baseline="0" noProof="0" dirty="0">
                  <a:ln>
                    <a:noFill/>
                  </a:ln>
                  <a:effectLst/>
                  <a:uLnTx/>
                  <a:uFillTx/>
                  <a:latin typeface="微軟正黑體" panose="020B0604030504040204" pitchFamily="34" charset="-120"/>
                  <a:ea typeface="微軟正黑體" panose="020B0604030504040204" pitchFamily="34" charset="-120"/>
                  <a:cs typeface="Arial" pitchFamily="34" charset="0"/>
                </a:rPr>
                <a:t>、北中南區五專聯合免試入學</a:t>
              </a:r>
              <a:endParaRPr kumimoji="0" lang="ko-KR" altLang="en-US" sz="3200" b="1" i="0" u="none" strike="noStrike" kern="0" cap="none" spc="0" normalizeH="0" baseline="0" noProof="0" dirty="0">
                <a:ln>
                  <a:noFill/>
                </a:ln>
                <a:effectLst/>
                <a:uLnTx/>
                <a:uFillTx/>
                <a:latin typeface="微軟正黑體" panose="020B0604030504040204" pitchFamily="34" charset="-120"/>
                <a:cs typeface="Arial" pitchFamily="34" charset="0"/>
              </a:endParaRPr>
            </a:p>
          </p:txBody>
        </p:sp>
      </p:grpSp>
      <p:grpSp>
        <p:nvGrpSpPr>
          <p:cNvPr id="16" name="群組 15">
            <a:extLst>
              <a:ext uri="{FF2B5EF4-FFF2-40B4-BE49-F238E27FC236}">
                <a16:creationId xmlns:a16="http://schemas.microsoft.com/office/drawing/2014/main" id="{16A3A80F-2166-41F3-B3F5-8ABE14618035}"/>
              </a:ext>
            </a:extLst>
          </p:cNvPr>
          <p:cNvGrpSpPr/>
          <p:nvPr/>
        </p:nvGrpSpPr>
        <p:grpSpPr>
          <a:xfrm>
            <a:off x="4047114" y="4571437"/>
            <a:ext cx="5916439" cy="600313"/>
            <a:chOff x="4072513" y="1072074"/>
            <a:chExt cx="5916439" cy="600313"/>
          </a:xfrm>
        </p:grpSpPr>
        <p:sp>
          <p:nvSpPr>
            <p:cNvPr id="18" name="Oval 8">
              <a:extLst>
                <a:ext uri="{FF2B5EF4-FFF2-40B4-BE49-F238E27FC236}">
                  <a16:creationId xmlns:a16="http://schemas.microsoft.com/office/drawing/2014/main" id="{C6E323C6-017C-4F51-B485-546554C5F69D}"/>
                </a:ext>
              </a:extLst>
            </p:cNvPr>
            <p:cNvSpPr/>
            <p:nvPr/>
          </p:nvSpPr>
          <p:spPr>
            <a:xfrm>
              <a:off x="4085213" y="1072074"/>
              <a:ext cx="576000" cy="576000"/>
            </a:xfrm>
            <a:prstGeom prst="ellipse">
              <a:avLst/>
            </a:prstGeom>
            <a:solidFill>
              <a:srgbClr val="96C8E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effectLst/>
                <a:uLnTx/>
                <a:uFillTx/>
                <a:latin typeface="Arial"/>
                <a:cs typeface="+mn-cs"/>
              </a:endParaRPr>
            </a:p>
          </p:txBody>
        </p:sp>
        <p:sp>
          <p:nvSpPr>
            <p:cNvPr id="24" name="TextBox 9">
              <a:extLst>
                <a:ext uri="{FF2B5EF4-FFF2-40B4-BE49-F238E27FC236}">
                  <a16:creationId xmlns:a16="http://schemas.microsoft.com/office/drawing/2014/main" id="{6A7D99D3-94E9-4BB8-AE0B-A0DEC70A94ED}"/>
                </a:ext>
              </a:extLst>
            </p:cNvPr>
            <p:cNvSpPr txBox="1"/>
            <p:nvPr/>
          </p:nvSpPr>
          <p:spPr>
            <a:xfrm>
              <a:off x="4072513" y="1087612"/>
              <a:ext cx="5916439" cy="584775"/>
            </a:xfrm>
            <a:prstGeom prst="rect">
              <a:avLst/>
            </a:prstGeom>
            <a:noFill/>
          </p:spPr>
          <p:txBody>
            <a:bodyPr wrap="square" lIns="108000" rIns="108000" rtlCol="0">
              <a:spAutoFit/>
            </a:bodyPr>
            <a:lstStyle/>
            <a:p>
              <a:pPr marL="812800" marR="0" lvl="0" indent="-812800" algn="just" defTabSz="914400" eaLnBrk="1" fontAlgn="auto" latinLnBrk="0" hangingPunct="1">
                <a:lnSpc>
                  <a:spcPct val="100000"/>
                </a:lnSpc>
                <a:spcBef>
                  <a:spcPts val="0"/>
                </a:spcBef>
                <a:spcAft>
                  <a:spcPts val="0"/>
                </a:spcAft>
                <a:buClrTx/>
                <a:buSzTx/>
                <a:buFontTx/>
                <a:buNone/>
                <a:tabLst/>
                <a:defRPr/>
              </a:pPr>
              <a:r>
                <a:rPr kumimoji="0" lang="zh-TW" altLang="en-US" sz="3200" b="1" i="0" u="none" strike="noStrike" kern="0" cap="none" spc="0" normalizeH="0" baseline="0" noProof="0" dirty="0">
                  <a:ln>
                    <a:noFill/>
                  </a:ln>
                  <a:effectLst/>
                  <a:uLnTx/>
                  <a:uFillTx/>
                  <a:latin typeface="微軟正黑體" panose="020B0604030504040204" pitchFamily="34" charset="-120"/>
                  <a:ea typeface="微軟正黑體" panose="020B0604030504040204" pitchFamily="34" charset="-120"/>
                  <a:cs typeface="Arial" pitchFamily="34" charset="0"/>
                </a:rPr>
                <a:t>伍、其他五專招生管道</a:t>
              </a:r>
              <a:endParaRPr kumimoji="0" lang="ko-KR" altLang="en-US" sz="3200" b="1" i="0" u="none" strike="noStrike" kern="0" cap="none" spc="0" normalizeH="0" baseline="0" noProof="0" dirty="0">
                <a:ln>
                  <a:noFill/>
                </a:ln>
                <a:effectLst/>
                <a:uLnTx/>
                <a:uFillTx/>
                <a:latin typeface="微軟正黑體" panose="020B0604030504040204" pitchFamily="34" charset="-120"/>
                <a:cs typeface="Arial" pitchFamily="34" charset="0"/>
              </a:endParaRPr>
            </a:p>
          </p:txBody>
        </p:sp>
      </p:grpSp>
      <p:grpSp>
        <p:nvGrpSpPr>
          <p:cNvPr id="25" name="群組 24">
            <a:extLst>
              <a:ext uri="{FF2B5EF4-FFF2-40B4-BE49-F238E27FC236}">
                <a16:creationId xmlns:a16="http://schemas.microsoft.com/office/drawing/2014/main" id="{DCEF16F9-2813-4225-B275-6D0821099ACD}"/>
              </a:ext>
            </a:extLst>
          </p:cNvPr>
          <p:cNvGrpSpPr/>
          <p:nvPr/>
        </p:nvGrpSpPr>
        <p:grpSpPr>
          <a:xfrm>
            <a:off x="4047112" y="5464549"/>
            <a:ext cx="5663411" cy="612978"/>
            <a:chOff x="4072513" y="2233973"/>
            <a:chExt cx="5663410" cy="612978"/>
          </a:xfrm>
        </p:grpSpPr>
        <p:sp>
          <p:nvSpPr>
            <p:cNvPr id="26" name="Oval 8">
              <a:extLst>
                <a:ext uri="{FF2B5EF4-FFF2-40B4-BE49-F238E27FC236}">
                  <a16:creationId xmlns:a16="http://schemas.microsoft.com/office/drawing/2014/main" id="{6532160F-25E7-484A-84E4-954FB1C755F9}"/>
                </a:ext>
              </a:extLst>
            </p:cNvPr>
            <p:cNvSpPr/>
            <p:nvPr/>
          </p:nvSpPr>
          <p:spPr>
            <a:xfrm>
              <a:off x="4085213" y="2233973"/>
              <a:ext cx="576000" cy="576000"/>
            </a:xfrm>
            <a:prstGeom prst="ellipse">
              <a:avLst/>
            </a:prstGeom>
            <a:solidFill>
              <a:srgbClr val="B0D66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effectLst/>
                <a:uLnTx/>
                <a:uFillTx/>
                <a:latin typeface="Arial"/>
                <a:cs typeface="+mn-cs"/>
              </a:endParaRPr>
            </a:p>
          </p:txBody>
        </p:sp>
        <p:sp>
          <p:nvSpPr>
            <p:cNvPr id="27" name="TextBox 9">
              <a:extLst>
                <a:ext uri="{FF2B5EF4-FFF2-40B4-BE49-F238E27FC236}">
                  <a16:creationId xmlns:a16="http://schemas.microsoft.com/office/drawing/2014/main" id="{137807A8-F524-4BFF-BFE2-69CAC4D885FF}"/>
                </a:ext>
              </a:extLst>
            </p:cNvPr>
            <p:cNvSpPr txBox="1"/>
            <p:nvPr/>
          </p:nvSpPr>
          <p:spPr>
            <a:xfrm>
              <a:off x="4072513" y="2262176"/>
              <a:ext cx="5663410" cy="584775"/>
            </a:xfrm>
            <a:prstGeom prst="rect">
              <a:avLst/>
            </a:prstGeom>
            <a:noFill/>
          </p:spPr>
          <p:txBody>
            <a:bodyPr wrap="square" lIns="108000" rIns="108000"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zh-TW" altLang="en-US" sz="3200" b="1" i="0" u="none" strike="noStrike" kern="0" cap="none" spc="0" normalizeH="0" baseline="0" noProof="0" dirty="0">
                  <a:ln>
                    <a:noFill/>
                  </a:ln>
                  <a:effectLst/>
                  <a:uLnTx/>
                  <a:uFillTx/>
                  <a:latin typeface="微軟正黑體" panose="020B0604030504040204" pitchFamily="34" charset="-120"/>
                  <a:ea typeface="微軟正黑體" panose="020B0604030504040204" pitchFamily="34" charset="-120"/>
                  <a:cs typeface="Arial" pitchFamily="34" charset="0"/>
                </a:rPr>
                <a:t>陸、招生資訊查詢</a:t>
              </a:r>
              <a:endParaRPr kumimoji="0" lang="ko-KR" altLang="en-US" sz="3200" b="1" i="0" u="none" strike="noStrike" kern="0" cap="none" spc="0" normalizeH="0" baseline="0" noProof="0" dirty="0">
                <a:ln>
                  <a:noFill/>
                </a:ln>
                <a:effectLst/>
                <a:uLnTx/>
                <a:uFillTx/>
                <a:latin typeface="微軟正黑體" panose="020B0604030504040204" pitchFamily="34" charset="-120"/>
                <a:cs typeface="Arial" pitchFamily="34" charset="0"/>
              </a:endParaRPr>
            </a:p>
          </p:txBody>
        </p:sp>
      </p:grpSp>
    </p:spTree>
    <p:extLst>
      <p:ext uri="{BB962C8B-B14F-4D97-AF65-F5344CB8AC3E}">
        <p14:creationId xmlns:p14="http://schemas.microsoft.com/office/powerpoint/2010/main" val="130625203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77859ED4-81A8-4DAA-9F1C-FCFCDC557AE0}"/>
              </a:ext>
            </a:extLst>
          </p:cNvPr>
          <p:cNvSpPr/>
          <p:nvPr/>
        </p:nvSpPr>
        <p:spPr>
          <a:xfrm>
            <a:off x="449208" y="2644172"/>
            <a:ext cx="11293584" cy="830997"/>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4800" b="1" i="0" u="none" strike="noStrike" kern="0" cap="all"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Q2</a:t>
            </a:r>
            <a:r>
              <a:rPr kumimoji="0" lang="zh-TW" altLang="en-US" sz="4800" b="1" i="0" u="none" strike="noStrike" kern="0" cap="all"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4800" b="1" kern="0" cap="all"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五專招生管道該如何選擇</a:t>
            </a:r>
            <a:r>
              <a:rPr lang="en-US" altLang="zh-TW" sz="4800" b="1" kern="0" cap="all"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a:t>
            </a:r>
            <a:endParaRPr kumimoji="0" lang="zh-TW" alt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94066893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群組 9">
            <a:extLst>
              <a:ext uri="{FF2B5EF4-FFF2-40B4-BE49-F238E27FC236}">
                <a16:creationId xmlns:a16="http://schemas.microsoft.com/office/drawing/2014/main" id="{285B929B-3BDC-48FB-8133-0EEE76214C39}"/>
              </a:ext>
            </a:extLst>
          </p:cNvPr>
          <p:cNvGrpSpPr/>
          <p:nvPr/>
        </p:nvGrpSpPr>
        <p:grpSpPr>
          <a:xfrm>
            <a:off x="-966" y="-48054"/>
            <a:ext cx="10623247" cy="698450"/>
            <a:chOff x="-967" y="-39262"/>
            <a:chExt cx="9795745" cy="698450"/>
          </a:xfrm>
        </p:grpSpPr>
        <p:grpSp>
          <p:nvGrpSpPr>
            <p:cNvPr id="11" name="群組 10">
              <a:extLst>
                <a:ext uri="{FF2B5EF4-FFF2-40B4-BE49-F238E27FC236}">
                  <a16:creationId xmlns:a16="http://schemas.microsoft.com/office/drawing/2014/main" id="{AC192EEF-E6FF-4C99-9F4D-D56C0DA6DB5C}"/>
                </a:ext>
              </a:extLst>
            </p:cNvPr>
            <p:cNvGrpSpPr/>
            <p:nvPr/>
          </p:nvGrpSpPr>
          <p:grpSpPr>
            <a:xfrm>
              <a:off x="576" y="12962"/>
              <a:ext cx="9794202" cy="605449"/>
              <a:chOff x="501" y="12962"/>
              <a:chExt cx="8579589" cy="605449"/>
            </a:xfrm>
          </p:grpSpPr>
          <p:sp>
            <p:nvSpPr>
              <p:cNvPr id="13" name="圓角化同側角落矩形 103">
                <a:extLst>
                  <a:ext uri="{FF2B5EF4-FFF2-40B4-BE49-F238E27FC236}">
                    <a16:creationId xmlns:a16="http://schemas.microsoft.com/office/drawing/2014/main" id="{45C00C2C-47AE-44B4-AEE6-9C63450A59F6}"/>
                  </a:ext>
                </a:extLst>
              </p:cNvPr>
              <p:cNvSpPr/>
              <p:nvPr/>
            </p:nvSpPr>
            <p:spPr>
              <a:xfrm rot="16200000" flipH="1">
                <a:off x="3987571" y="-3974108"/>
                <a:ext cx="605449" cy="8579589"/>
              </a:xfrm>
              <a:prstGeom prst="round2SameRect">
                <a:avLst>
                  <a:gd name="adj1" fmla="val 0"/>
                  <a:gd name="adj2" fmla="val 50000"/>
                </a:avLst>
              </a:prstGeom>
              <a:gradFill flip="none" rotWithShape="1">
                <a:gsLst>
                  <a:gs pos="0">
                    <a:srgbClr val="FEDEEC"/>
                  </a:gs>
                  <a:gs pos="48000">
                    <a:srgbClr val="FC79B2"/>
                  </a:gs>
                  <a:gs pos="60000">
                    <a:srgbClr val="FC79B2"/>
                  </a:gs>
                  <a:gs pos="100000">
                    <a:srgbClr val="FEDEEC"/>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14" name="圓角化同側角落矩形 104">
                <a:extLst>
                  <a:ext uri="{FF2B5EF4-FFF2-40B4-BE49-F238E27FC236}">
                    <a16:creationId xmlns:a16="http://schemas.microsoft.com/office/drawing/2014/main" id="{681A5915-0E3A-4F17-A488-DBB7095B0679}"/>
                  </a:ext>
                </a:extLst>
              </p:cNvPr>
              <p:cNvSpPr/>
              <p:nvPr/>
            </p:nvSpPr>
            <p:spPr>
              <a:xfrm rot="16200000" flipH="1">
                <a:off x="4036808" y="-3855886"/>
                <a:ext cx="508000" cy="8334556"/>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12" name="Google Shape;446;p38">
              <a:extLst>
                <a:ext uri="{FF2B5EF4-FFF2-40B4-BE49-F238E27FC236}">
                  <a16:creationId xmlns:a16="http://schemas.microsoft.com/office/drawing/2014/main" id="{3C73BFDD-1386-4966-A1C9-4E741169C74C}"/>
                </a:ext>
              </a:extLst>
            </p:cNvPr>
            <p:cNvSpPr txBox="1">
              <a:spLocks/>
            </p:cNvSpPr>
            <p:nvPr/>
          </p:nvSpPr>
          <p:spPr>
            <a:xfrm>
              <a:off x="-967" y="-39262"/>
              <a:ext cx="9664224"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A</a:t>
              </a: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：以自身的需求為準。</a:t>
              </a:r>
              <a:endParaRPr lang="en-US" dirty="0"/>
            </a:p>
          </p:txBody>
        </p:sp>
      </p:grpSp>
      <p:pic>
        <p:nvPicPr>
          <p:cNvPr id="9" name="圖片 8">
            <a:extLst>
              <a:ext uri="{FF2B5EF4-FFF2-40B4-BE49-F238E27FC236}">
                <a16:creationId xmlns:a16="http://schemas.microsoft.com/office/drawing/2014/main" id="{830F2E02-5BC5-45E3-A3F7-2884748CA45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29115" y="473624"/>
            <a:ext cx="1410855" cy="1764000"/>
          </a:xfrm>
          <a:prstGeom prst="rect">
            <a:avLst/>
          </a:prstGeom>
        </p:spPr>
      </p:pic>
      <p:pic>
        <p:nvPicPr>
          <p:cNvPr id="15" name="圖片 14">
            <a:extLst>
              <a:ext uri="{FF2B5EF4-FFF2-40B4-BE49-F238E27FC236}">
                <a16:creationId xmlns:a16="http://schemas.microsoft.com/office/drawing/2014/main" id="{920BA3B3-55EC-43F8-8949-E8DE9923FB8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3437554" y="2882337"/>
            <a:ext cx="1411317" cy="1764577"/>
          </a:xfrm>
          <a:prstGeom prst="rect">
            <a:avLst/>
          </a:prstGeom>
        </p:spPr>
      </p:pic>
      <p:sp>
        <p:nvSpPr>
          <p:cNvPr id="21" name="手繪多邊形: 圖案 20">
            <a:extLst>
              <a:ext uri="{FF2B5EF4-FFF2-40B4-BE49-F238E27FC236}">
                <a16:creationId xmlns:a16="http://schemas.microsoft.com/office/drawing/2014/main" id="{E5D042C6-E6FA-4CEE-A123-F26A58192DC8}"/>
              </a:ext>
            </a:extLst>
          </p:cNvPr>
          <p:cNvSpPr/>
          <p:nvPr/>
        </p:nvSpPr>
        <p:spPr>
          <a:xfrm rot="570042">
            <a:off x="3324982" y="4045781"/>
            <a:ext cx="940877" cy="1098398"/>
          </a:xfrm>
          <a:custGeom>
            <a:avLst/>
            <a:gdLst>
              <a:gd name="connsiteX0" fmla="*/ 354275 w 940877"/>
              <a:gd name="connsiteY0" fmla="*/ 0 h 1098398"/>
              <a:gd name="connsiteX1" fmla="*/ 604678 w 940877"/>
              <a:gd name="connsiteY1" fmla="*/ 0 h 1098398"/>
              <a:gd name="connsiteX2" fmla="*/ 835744 w 940877"/>
              <a:gd name="connsiteY2" fmla="*/ 748792 h 1098398"/>
              <a:gd name="connsiteX3" fmla="*/ 843900 w 940877"/>
              <a:gd name="connsiteY3" fmla="*/ 750855 h 1098398"/>
              <a:gd name="connsiteX4" fmla="*/ 940001 w 940877"/>
              <a:gd name="connsiteY4" fmla="*/ 832483 h 1098398"/>
              <a:gd name="connsiteX5" fmla="*/ 498889 w 940877"/>
              <a:gd name="connsiteY5" fmla="*/ 1081069 h 1098398"/>
              <a:gd name="connsiteX6" fmla="*/ 876 w 940877"/>
              <a:gd name="connsiteY6" fmla="*/ 989651 h 1098398"/>
              <a:gd name="connsiteX7" fmla="*/ 65162 w 940877"/>
              <a:gd name="connsiteY7" fmla="*/ 881180 h 1098398"/>
              <a:gd name="connsiteX8" fmla="*/ 86705 w 940877"/>
              <a:gd name="connsiteY8" fmla="*/ 867087 h 109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0877" h="1098398">
                <a:moveTo>
                  <a:pt x="354275" y="0"/>
                </a:moveTo>
                <a:lnTo>
                  <a:pt x="604678" y="0"/>
                </a:lnTo>
                <a:lnTo>
                  <a:pt x="835744" y="748792"/>
                </a:lnTo>
                <a:lnTo>
                  <a:pt x="843900" y="750855"/>
                </a:lnTo>
                <a:cubicBezTo>
                  <a:pt x="899071" y="769514"/>
                  <a:pt x="934109" y="797275"/>
                  <a:pt x="940001" y="832483"/>
                </a:cubicBezTo>
                <a:cubicBezTo>
                  <a:pt x="955714" y="926373"/>
                  <a:pt x="758221" y="1037668"/>
                  <a:pt x="498889" y="1081069"/>
                </a:cubicBezTo>
                <a:cubicBezTo>
                  <a:pt x="239557" y="1124470"/>
                  <a:pt x="16588" y="1083540"/>
                  <a:pt x="876" y="989651"/>
                </a:cubicBezTo>
                <a:cubicBezTo>
                  <a:pt x="-5017" y="954443"/>
                  <a:pt x="19073" y="916786"/>
                  <a:pt x="65162" y="881180"/>
                </a:cubicBezTo>
                <a:lnTo>
                  <a:pt x="86705" y="867087"/>
                </a:lnTo>
                <a:close/>
              </a:path>
            </a:pathLst>
          </a:custGeom>
          <a:solidFill>
            <a:srgbClr val="FFC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 name="手繪多邊形: 圖案 21">
            <a:extLst>
              <a:ext uri="{FF2B5EF4-FFF2-40B4-BE49-F238E27FC236}">
                <a16:creationId xmlns:a16="http://schemas.microsoft.com/office/drawing/2014/main" id="{FA7B79A0-80D8-4AE0-A08A-11E6CC89E8B4}"/>
              </a:ext>
            </a:extLst>
          </p:cNvPr>
          <p:cNvSpPr/>
          <p:nvPr/>
        </p:nvSpPr>
        <p:spPr>
          <a:xfrm rot="21029958" flipH="1">
            <a:off x="3204518" y="1641169"/>
            <a:ext cx="940877" cy="1098398"/>
          </a:xfrm>
          <a:custGeom>
            <a:avLst/>
            <a:gdLst>
              <a:gd name="connsiteX0" fmla="*/ 354275 w 940877"/>
              <a:gd name="connsiteY0" fmla="*/ 0 h 1098398"/>
              <a:gd name="connsiteX1" fmla="*/ 604678 w 940877"/>
              <a:gd name="connsiteY1" fmla="*/ 0 h 1098398"/>
              <a:gd name="connsiteX2" fmla="*/ 835744 w 940877"/>
              <a:gd name="connsiteY2" fmla="*/ 748792 h 1098398"/>
              <a:gd name="connsiteX3" fmla="*/ 843900 w 940877"/>
              <a:gd name="connsiteY3" fmla="*/ 750855 h 1098398"/>
              <a:gd name="connsiteX4" fmla="*/ 940001 w 940877"/>
              <a:gd name="connsiteY4" fmla="*/ 832483 h 1098398"/>
              <a:gd name="connsiteX5" fmla="*/ 498889 w 940877"/>
              <a:gd name="connsiteY5" fmla="*/ 1081069 h 1098398"/>
              <a:gd name="connsiteX6" fmla="*/ 876 w 940877"/>
              <a:gd name="connsiteY6" fmla="*/ 989651 h 1098398"/>
              <a:gd name="connsiteX7" fmla="*/ 65162 w 940877"/>
              <a:gd name="connsiteY7" fmla="*/ 881180 h 1098398"/>
              <a:gd name="connsiteX8" fmla="*/ 86705 w 940877"/>
              <a:gd name="connsiteY8" fmla="*/ 867087 h 109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0877" h="1098398">
                <a:moveTo>
                  <a:pt x="354275" y="0"/>
                </a:moveTo>
                <a:lnTo>
                  <a:pt x="604678" y="0"/>
                </a:lnTo>
                <a:lnTo>
                  <a:pt x="835744" y="748792"/>
                </a:lnTo>
                <a:lnTo>
                  <a:pt x="843900" y="750855"/>
                </a:lnTo>
                <a:cubicBezTo>
                  <a:pt x="899071" y="769514"/>
                  <a:pt x="934109" y="797275"/>
                  <a:pt x="940001" y="832483"/>
                </a:cubicBezTo>
                <a:cubicBezTo>
                  <a:pt x="955714" y="926373"/>
                  <a:pt x="758221" y="1037668"/>
                  <a:pt x="498889" y="1081069"/>
                </a:cubicBezTo>
                <a:cubicBezTo>
                  <a:pt x="239557" y="1124470"/>
                  <a:pt x="16588" y="1083540"/>
                  <a:pt x="876" y="989651"/>
                </a:cubicBezTo>
                <a:cubicBezTo>
                  <a:pt x="-5017" y="954443"/>
                  <a:pt x="19073" y="916786"/>
                  <a:pt x="65162" y="881180"/>
                </a:cubicBezTo>
                <a:lnTo>
                  <a:pt x="86705" y="867087"/>
                </a:lnTo>
                <a:close/>
              </a:path>
            </a:pathLst>
          </a:custGeom>
          <a:solidFill>
            <a:srgbClr val="FFC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內容版面配置區 2">
            <a:extLst>
              <a:ext uri="{FF2B5EF4-FFF2-40B4-BE49-F238E27FC236}">
                <a16:creationId xmlns:a16="http://schemas.microsoft.com/office/drawing/2014/main" id="{FC03A400-308E-47A7-B10C-80C2FE038259}"/>
              </a:ext>
            </a:extLst>
          </p:cNvPr>
          <p:cNvSpPr txBox="1">
            <a:spLocks/>
          </p:cNvSpPr>
          <p:nvPr/>
        </p:nvSpPr>
        <p:spPr>
          <a:xfrm>
            <a:off x="925287" y="2318261"/>
            <a:ext cx="10341428" cy="387789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TW" altLang="en-US" dirty="0">
                <a:latin typeface="微軟正黑體" panose="020B0604030504040204" pitchFamily="34" charset="-120"/>
                <a:ea typeface="微軟正黑體" panose="020B0604030504040204" pitchFamily="34" charset="-120"/>
              </a:rPr>
              <a:t>若學生對於</a:t>
            </a:r>
            <a:r>
              <a:rPr lang="zh-TW" altLang="en-US" b="1" dirty="0">
                <a:latin typeface="微軟正黑體" panose="020B0604030504040204" pitchFamily="34" charset="-120"/>
                <a:ea typeface="微軟正黑體" panose="020B0604030504040204" pitchFamily="34" charset="-120"/>
              </a:rPr>
              <a:t>「</a:t>
            </a:r>
            <a:r>
              <a:rPr lang="zh-TW" altLang="en-US" b="1" dirty="0">
                <a:solidFill>
                  <a:srgbClr val="FF0000"/>
                </a:solidFill>
                <a:latin typeface="微軟正黑體" panose="020B0604030504040204" pitchFamily="34" charset="-120"/>
                <a:ea typeface="微軟正黑體" panose="020B0604030504040204" pitchFamily="34" charset="-120"/>
              </a:rPr>
              <a:t>科系</a:t>
            </a:r>
            <a:r>
              <a:rPr lang="zh-TW" altLang="en-US" b="1"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的需求較為明確，則建議可以參加五專優先免試入學，全國不分區，可選填</a:t>
            </a:r>
            <a:r>
              <a:rPr lang="en-US" altLang="zh-TW" dirty="0">
                <a:latin typeface="微軟正黑體" panose="020B0604030504040204" pitchFamily="34" charset="-120"/>
                <a:ea typeface="微軟正黑體" panose="020B0604030504040204" pitchFamily="34" charset="-120"/>
              </a:rPr>
              <a:t>30</a:t>
            </a:r>
            <a:r>
              <a:rPr lang="zh-TW" altLang="en-US" dirty="0">
                <a:latin typeface="微軟正黑體" panose="020B0604030504040204" pitchFamily="34" charset="-120"/>
                <a:ea typeface="微軟正黑體" panose="020B0604030504040204" pitchFamily="34" charset="-120"/>
              </a:rPr>
              <a:t>個志願。</a:t>
            </a:r>
            <a:endParaRPr lang="en-US" altLang="zh-TW" dirty="0">
              <a:latin typeface="微軟正黑體" panose="020B0604030504040204" pitchFamily="34" charset="-120"/>
              <a:ea typeface="微軟正黑體" panose="020B0604030504040204" pitchFamily="34" charset="-120"/>
            </a:endParaRPr>
          </a:p>
          <a:p>
            <a:endParaRPr lang="en-US" altLang="zh-TW" dirty="0">
              <a:latin typeface="微軟正黑體" panose="020B0604030504040204" pitchFamily="34" charset="-120"/>
              <a:ea typeface="微軟正黑體" panose="020B0604030504040204" pitchFamily="34" charset="-120"/>
            </a:endParaRPr>
          </a:p>
          <a:p>
            <a:endParaRPr lang="en-US" altLang="zh-TW" dirty="0">
              <a:latin typeface="微軟正黑體" panose="020B0604030504040204" pitchFamily="34" charset="-120"/>
              <a:ea typeface="微軟正黑體" panose="020B0604030504040204" pitchFamily="34" charset="-120"/>
            </a:endParaRPr>
          </a:p>
          <a:p>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若學生對於</a:t>
            </a:r>
            <a:r>
              <a:rPr lang="zh-TW" altLang="en-US" b="1" dirty="0">
                <a:latin typeface="微軟正黑體" panose="020B0604030504040204" pitchFamily="34" charset="-120"/>
                <a:ea typeface="微軟正黑體" panose="020B0604030504040204" pitchFamily="34" charset="-120"/>
              </a:rPr>
              <a:t>「</a:t>
            </a:r>
            <a:r>
              <a:rPr lang="zh-TW" altLang="en-US" b="1" dirty="0">
                <a:solidFill>
                  <a:srgbClr val="FF0000"/>
                </a:solidFill>
                <a:latin typeface="微軟正黑體" panose="020B0604030504040204" pitchFamily="34" charset="-120"/>
                <a:ea typeface="微軟正黑體" panose="020B0604030504040204" pitchFamily="34" charset="-120"/>
              </a:rPr>
              <a:t>學校</a:t>
            </a:r>
            <a:r>
              <a:rPr lang="zh-TW" altLang="en-US" b="1"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的需求較為明確，則建議可以參加五專聯合免試入學，鎖定志願學校，該校所有招生科組皆可撕榜。</a:t>
            </a:r>
          </a:p>
        </p:txBody>
      </p:sp>
    </p:spTree>
    <p:extLst>
      <p:ext uri="{BB962C8B-B14F-4D97-AF65-F5344CB8AC3E}">
        <p14:creationId xmlns:p14="http://schemas.microsoft.com/office/powerpoint/2010/main" val="50272067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8">
            <a:extLst>
              <a:ext uri="{FF2B5EF4-FFF2-40B4-BE49-F238E27FC236}">
                <a16:creationId xmlns:a16="http://schemas.microsoft.com/office/drawing/2014/main" id="{DE74ECAF-6E3D-40A2-AF6E-65C19C449617}"/>
              </a:ext>
            </a:extLst>
          </p:cNvPr>
          <p:cNvSpPr/>
          <p:nvPr/>
        </p:nvSpPr>
        <p:spPr>
          <a:xfrm>
            <a:off x="4789453" y="899384"/>
            <a:ext cx="2595847" cy="2595846"/>
          </a:xfrm>
          <a:prstGeom prst="ellipse">
            <a:avLst/>
          </a:prstGeom>
          <a:solidFill>
            <a:srgbClr val="96C8E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effectLst/>
              <a:uLnTx/>
              <a:uFillTx/>
              <a:latin typeface="Arial"/>
              <a:cs typeface="+mn-cs"/>
            </a:endParaRPr>
          </a:p>
        </p:txBody>
      </p:sp>
      <p:sp>
        <p:nvSpPr>
          <p:cNvPr id="2" name="Google Shape;446;p38"/>
          <p:cNvSpPr txBox="1">
            <a:spLocks/>
          </p:cNvSpPr>
          <p:nvPr/>
        </p:nvSpPr>
        <p:spPr>
          <a:xfrm>
            <a:off x="2619921" y="4127654"/>
            <a:ext cx="6952161" cy="1398292"/>
          </a:xfrm>
          <a:prstGeom prst="rect">
            <a:avLst/>
          </a:prstGeom>
        </p:spPr>
        <p:txBody>
          <a:bodyPr spcFirstLastPara="1" wrap="square" lIns="91425" tIns="91425" rIns="91425" bIns="91425"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0"/>
              </a:spcBef>
            </a:pPr>
            <a:r>
              <a:rPr kumimoji="0" lang="zh-TW" altLang="en-US" sz="4000" b="1" i="0" u="none" strike="noStrike" kern="0" cap="none" spc="0" normalizeH="0" baseline="0" noProof="0" dirty="0">
                <a:ln>
                  <a:noFill/>
                </a:ln>
                <a:effectLst/>
                <a:uLnTx/>
                <a:uFillTx/>
                <a:latin typeface="微軟正黑體" panose="020B0604030504040204" pitchFamily="34" charset="-120"/>
                <a:ea typeface="微軟正黑體" panose="020B0604030504040204" pitchFamily="34" charset="-120"/>
                <a:cs typeface="Arial" pitchFamily="34" charset="0"/>
              </a:rPr>
              <a:t>其他五專招生管道</a:t>
            </a:r>
            <a:endParaRPr lang="en-US" sz="5400" dirty="0"/>
          </a:p>
        </p:txBody>
      </p:sp>
      <p:sp>
        <p:nvSpPr>
          <p:cNvPr id="3" name="Google Shape;448;p38"/>
          <p:cNvSpPr txBox="1"/>
          <p:nvPr/>
        </p:nvSpPr>
        <p:spPr>
          <a:xfrm>
            <a:off x="4609104" y="1101650"/>
            <a:ext cx="2975400" cy="19905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zh-TW" altLang="en-US" sz="9600" b="1" dirty="0">
                <a:latin typeface="微軟正黑體" panose="020B0604030504040204" pitchFamily="34" charset="-120"/>
                <a:ea typeface="微軟正黑體" panose="020B0604030504040204" pitchFamily="34" charset="-120"/>
                <a:cs typeface="Varela Round"/>
                <a:sym typeface="Varela Round"/>
              </a:rPr>
              <a:t>伍</a:t>
            </a:r>
            <a:endParaRPr sz="9600" b="1" dirty="0">
              <a:latin typeface="微軟正黑體" panose="020B0604030504040204" pitchFamily="34" charset="-120"/>
              <a:ea typeface="微軟正黑體" panose="020B0604030504040204" pitchFamily="34" charset="-120"/>
              <a:cs typeface="Varela Round"/>
              <a:sym typeface="Varela Round"/>
            </a:endParaRPr>
          </a:p>
        </p:txBody>
      </p:sp>
      <p:pic>
        <p:nvPicPr>
          <p:cNvPr id="4" name="圖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1300" y="4826802"/>
            <a:ext cx="1003029" cy="1003029"/>
          </a:xfrm>
          <a:prstGeom prst="rect">
            <a:avLst/>
          </a:prstGeom>
          <a:effectLst>
            <a:outerShdw blurRad="76200" dir="13500000" sy="23000" kx="1200000" algn="br" rotWithShape="0">
              <a:prstClr val="black">
                <a:alpha val="20000"/>
              </a:prstClr>
            </a:outerShdw>
          </a:effectLst>
        </p:spPr>
      </p:pic>
      <p:sp>
        <p:nvSpPr>
          <p:cNvPr id="6" name="Google Shape;27;p3"/>
          <p:cNvSpPr/>
          <p:nvPr/>
        </p:nvSpPr>
        <p:spPr>
          <a:xfrm>
            <a:off x="4891448" y="1001262"/>
            <a:ext cx="2391853" cy="2392090"/>
          </a:xfrm>
          <a:prstGeom prst="ellipse">
            <a:avLst/>
          </a:prstGeom>
          <a:noFill/>
          <a:ln w="9525" cap="flat" cmpd="sng">
            <a:solidFill>
              <a:srgbClr val="0070C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6982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群組 2">
            <a:extLst>
              <a:ext uri="{FF2B5EF4-FFF2-40B4-BE49-F238E27FC236}">
                <a16:creationId xmlns:a16="http://schemas.microsoft.com/office/drawing/2014/main" id="{1E8D9B6E-23FD-4C8C-8DF5-33F499045056}"/>
              </a:ext>
            </a:extLst>
          </p:cNvPr>
          <p:cNvGrpSpPr/>
          <p:nvPr/>
        </p:nvGrpSpPr>
        <p:grpSpPr>
          <a:xfrm>
            <a:off x="1" y="-41376"/>
            <a:ext cx="6874329" cy="698450"/>
            <a:chOff x="0" y="-41376"/>
            <a:chExt cx="7429500" cy="698450"/>
          </a:xfrm>
        </p:grpSpPr>
        <p:grpSp>
          <p:nvGrpSpPr>
            <p:cNvPr id="2" name="群組 1"/>
            <p:cNvGrpSpPr/>
            <p:nvPr/>
          </p:nvGrpSpPr>
          <p:grpSpPr>
            <a:xfrm>
              <a:off x="0" y="4232"/>
              <a:ext cx="7429500" cy="612000"/>
              <a:chOff x="0" y="4233"/>
              <a:chExt cx="5444619" cy="605449"/>
            </a:xfrm>
          </p:grpSpPr>
          <p:sp>
            <p:nvSpPr>
              <p:cNvPr id="120" name="圓角化同側角落矩形 119"/>
              <p:cNvSpPr/>
              <p:nvPr/>
            </p:nvSpPr>
            <p:spPr>
              <a:xfrm rot="16200000" flipH="1">
                <a:off x="2419585" y="-2415352"/>
                <a:ext cx="605449" cy="5444619"/>
              </a:xfrm>
              <a:prstGeom prst="round2SameRect">
                <a:avLst>
                  <a:gd name="adj1" fmla="val 0"/>
                  <a:gd name="adj2" fmla="val 50000"/>
                </a:avLst>
              </a:prstGeom>
              <a:gradFill flip="none" rotWithShape="1">
                <a:gsLst>
                  <a:gs pos="0">
                    <a:srgbClr val="96C8E9"/>
                  </a:gs>
                  <a:gs pos="55000">
                    <a:srgbClr val="AFEAFF"/>
                  </a:gs>
                  <a:gs pos="100000">
                    <a:srgbClr val="96C8E9"/>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33" name="圓角化同側角落矩形 32"/>
              <p:cNvSpPr/>
              <p:nvPr/>
            </p:nvSpPr>
            <p:spPr>
              <a:xfrm rot="16200000" flipH="1">
                <a:off x="2463668" y="-2367116"/>
                <a:ext cx="504000" cy="5343418"/>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34" name="Google Shape;446;p38"/>
            <p:cNvSpPr txBox="1">
              <a:spLocks/>
            </p:cNvSpPr>
            <p:nvPr/>
          </p:nvSpPr>
          <p:spPr>
            <a:xfrm>
              <a:off x="53587" y="-41376"/>
              <a:ext cx="6967699"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伍、其他五專招生管道</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五專免試續招</a:t>
              </a:r>
              <a:endParaRPr lang="en-US" dirty="0"/>
            </a:p>
          </p:txBody>
        </p:sp>
      </p:grpSp>
      <p:sp>
        <p:nvSpPr>
          <p:cNvPr id="21" name="內容版面配置區 2">
            <a:extLst>
              <a:ext uri="{FF2B5EF4-FFF2-40B4-BE49-F238E27FC236}">
                <a16:creationId xmlns:a16="http://schemas.microsoft.com/office/drawing/2014/main" id="{3113BE6D-7F3C-408D-852E-223443D38395}"/>
              </a:ext>
            </a:extLst>
          </p:cNvPr>
          <p:cNvSpPr txBox="1">
            <a:spLocks/>
          </p:cNvSpPr>
          <p:nvPr/>
        </p:nvSpPr>
        <p:spPr>
          <a:xfrm>
            <a:off x="696687" y="1166020"/>
            <a:ext cx="10798628" cy="45259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1200"/>
              </a:spcBef>
            </a:pPr>
            <a:r>
              <a:rPr lang="zh-TW" altLang="en-US" sz="3600" dirty="0">
                <a:ea typeface="微軟正黑體" panose="020B0604030504040204" pitchFamily="34" charset="-120"/>
              </a:rPr>
              <a:t>經</a:t>
            </a:r>
            <a:r>
              <a:rPr lang="zh-TW" altLang="en-US" sz="3600" b="1" dirty="0">
                <a:ea typeface="微軟正黑體" panose="020B0604030504040204" pitchFamily="34" charset="-120"/>
              </a:rPr>
              <a:t>五專優先免試入學</a:t>
            </a:r>
            <a:r>
              <a:rPr lang="zh-TW" altLang="en-US" sz="3600" dirty="0">
                <a:ea typeface="微軟正黑體" panose="020B0604030504040204" pitchFamily="34" charset="-120"/>
              </a:rPr>
              <a:t>及各區</a:t>
            </a:r>
            <a:r>
              <a:rPr lang="zh-TW" altLang="en-US" sz="3600" b="1" dirty="0">
                <a:ea typeface="微軟正黑體" panose="020B0604030504040204" pitchFamily="34" charset="-120"/>
              </a:rPr>
              <a:t>五專聯合免試入學</a:t>
            </a:r>
            <a:r>
              <a:rPr lang="zh-TW" altLang="en-US" sz="3600" dirty="0">
                <a:ea typeface="微軟正黑體" panose="020B0604030504040204" pitchFamily="34" charset="-120"/>
              </a:rPr>
              <a:t>招生後，仍有招生名額之五專招生學校得經教育部核准辦理續招，分發作業由五專續招學校自行訂定之招生規定辦理。</a:t>
            </a:r>
            <a:endParaRPr lang="en-US" altLang="zh-TW" sz="3600" dirty="0">
              <a:ea typeface="微軟正黑體" panose="020B0604030504040204" pitchFamily="34" charset="-120"/>
            </a:endParaRPr>
          </a:p>
          <a:p>
            <a:pPr algn="just">
              <a:spcBef>
                <a:spcPts val="1200"/>
              </a:spcBef>
            </a:pPr>
            <a:r>
              <a:rPr lang="zh-TW" altLang="en-US" sz="3600" dirty="0">
                <a:ea typeface="微軟正黑體" panose="020B0604030504040204" pitchFamily="34" charset="-120"/>
              </a:rPr>
              <a:t>各校辦理五專免試續招時間，</a:t>
            </a:r>
            <a:r>
              <a:rPr lang="zh-TW" altLang="en-US" sz="3600" b="1" dirty="0">
                <a:solidFill>
                  <a:srgbClr val="FF0000"/>
                </a:solidFill>
                <a:ea typeface="微軟正黑體" panose="020B0604030504040204" pitchFamily="34" charset="-120"/>
              </a:rPr>
              <a:t>與高級中等學校相同時間</a:t>
            </a:r>
            <a:r>
              <a:rPr lang="zh-TW" altLang="en-US" sz="3600" dirty="0">
                <a:ea typeface="微軟正黑體" panose="020B0604030504040204" pitchFamily="34" charset="-120"/>
              </a:rPr>
              <a:t>開始辦理，有意報名者可至</a:t>
            </a:r>
            <a:r>
              <a:rPr lang="zh-TW" altLang="en-US" sz="3600" dirty="0">
                <a:solidFill>
                  <a:srgbClr val="0000FF"/>
                </a:solidFill>
                <a:ea typeface="微軟正黑體" panose="020B0604030504040204" pitchFamily="34" charset="-120"/>
              </a:rPr>
              <a:t>技專校院招生策略委員會</a:t>
            </a:r>
            <a:r>
              <a:rPr lang="zh-TW" altLang="en-US" sz="3600" dirty="0">
                <a:ea typeface="微軟正黑體" panose="020B0604030504040204" pitchFamily="34" charset="-120"/>
              </a:rPr>
              <a:t>網站</a:t>
            </a:r>
            <a:r>
              <a:rPr lang="zh-TW" altLang="en-US" sz="2400" dirty="0">
                <a:ea typeface="微軟正黑體" panose="020B0604030504040204" pitchFamily="34" charset="-120"/>
              </a:rPr>
              <a:t>（</a:t>
            </a:r>
            <a:r>
              <a:rPr lang="en-US" altLang="zh-TW" sz="2400" dirty="0">
                <a:ea typeface="微軟正黑體" panose="020B0604030504040204" pitchFamily="34" charset="-120"/>
                <a:hlinkClick r:id="rId2"/>
              </a:rPr>
              <a:t>http://www.techadmi.edu.tw</a:t>
            </a:r>
            <a:r>
              <a:rPr lang="zh-TW" altLang="en-US" sz="2400" dirty="0">
                <a:ea typeface="微軟正黑體" panose="020B0604030504040204" pitchFamily="34" charset="-120"/>
              </a:rPr>
              <a:t>）</a:t>
            </a:r>
            <a:r>
              <a:rPr lang="zh-TW" altLang="en-US" sz="3600" dirty="0">
                <a:ea typeface="微軟正黑體" panose="020B0604030504040204" pitchFamily="34" charset="-120"/>
              </a:rPr>
              <a:t>查詢招生學校科組名額等資訊。</a:t>
            </a:r>
          </a:p>
        </p:txBody>
      </p:sp>
    </p:spTree>
    <p:extLst>
      <p:ext uri="{BB962C8B-B14F-4D97-AF65-F5344CB8AC3E}">
        <p14:creationId xmlns:p14="http://schemas.microsoft.com/office/powerpoint/2010/main" val="378996779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群組 2">
            <a:extLst>
              <a:ext uri="{FF2B5EF4-FFF2-40B4-BE49-F238E27FC236}">
                <a16:creationId xmlns:a16="http://schemas.microsoft.com/office/drawing/2014/main" id="{1E8D9B6E-23FD-4C8C-8DF5-33F499045056}"/>
              </a:ext>
            </a:extLst>
          </p:cNvPr>
          <p:cNvGrpSpPr/>
          <p:nvPr/>
        </p:nvGrpSpPr>
        <p:grpSpPr>
          <a:xfrm>
            <a:off x="0" y="-41376"/>
            <a:ext cx="9748157" cy="698450"/>
            <a:chOff x="0" y="-41376"/>
            <a:chExt cx="7429500" cy="698450"/>
          </a:xfrm>
        </p:grpSpPr>
        <p:grpSp>
          <p:nvGrpSpPr>
            <p:cNvPr id="2" name="群組 1"/>
            <p:cNvGrpSpPr/>
            <p:nvPr/>
          </p:nvGrpSpPr>
          <p:grpSpPr>
            <a:xfrm>
              <a:off x="0" y="4232"/>
              <a:ext cx="7429500" cy="612000"/>
              <a:chOff x="0" y="4233"/>
              <a:chExt cx="5444619" cy="605449"/>
            </a:xfrm>
          </p:grpSpPr>
          <p:sp>
            <p:nvSpPr>
              <p:cNvPr id="120" name="圓角化同側角落矩形 119"/>
              <p:cNvSpPr/>
              <p:nvPr/>
            </p:nvSpPr>
            <p:spPr>
              <a:xfrm rot="16200000" flipH="1">
                <a:off x="2419585" y="-2415352"/>
                <a:ext cx="605449" cy="5444619"/>
              </a:xfrm>
              <a:prstGeom prst="round2SameRect">
                <a:avLst>
                  <a:gd name="adj1" fmla="val 0"/>
                  <a:gd name="adj2" fmla="val 50000"/>
                </a:avLst>
              </a:prstGeom>
              <a:gradFill flip="none" rotWithShape="1">
                <a:gsLst>
                  <a:gs pos="0">
                    <a:srgbClr val="96C8E9"/>
                  </a:gs>
                  <a:gs pos="55000">
                    <a:srgbClr val="AFEAFF"/>
                  </a:gs>
                  <a:gs pos="100000">
                    <a:srgbClr val="96C8E9"/>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33" name="圓角化同側角落矩形 32"/>
              <p:cNvSpPr/>
              <p:nvPr/>
            </p:nvSpPr>
            <p:spPr>
              <a:xfrm rot="16200000" flipH="1">
                <a:off x="2463668" y="-2367116"/>
                <a:ext cx="504000" cy="5343418"/>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34" name="Google Shape;446;p38"/>
            <p:cNvSpPr txBox="1">
              <a:spLocks/>
            </p:cNvSpPr>
            <p:nvPr/>
          </p:nvSpPr>
          <p:spPr>
            <a:xfrm>
              <a:off x="53587" y="-41376"/>
              <a:ext cx="6967699"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伍、其他五專招生管道</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特色招生甄選入學（七年一貫制）</a:t>
              </a:r>
              <a:endParaRPr lang="en-US" dirty="0"/>
            </a:p>
          </p:txBody>
        </p:sp>
      </p:grpSp>
      <p:sp>
        <p:nvSpPr>
          <p:cNvPr id="8" name="內容版面配置區 2">
            <a:extLst>
              <a:ext uri="{FF2B5EF4-FFF2-40B4-BE49-F238E27FC236}">
                <a16:creationId xmlns:a16="http://schemas.microsoft.com/office/drawing/2014/main" id="{1060C754-E8CD-4DE3-933C-867771B0E745}"/>
              </a:ext>
            </a:extLst>
          </p:cNvPr>
          <p:cNvSpPr txBox="1">
            <a:spLocks/>
          </p:cNvSpPr>
          <p:nvPr/>
        </p:nvSpPr>
        <p:spPr>
          <a:xfrm>
            <a:off x="990600" y="1261257"/>
            <a:ext cx="10210800" cy="456510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1200"/>
              </a:spcBef>
            </a:pPr>
            <a:r>
              <a:rPr lang="zh-TW" altLang="en-US" sz="3200" dirty="0">
                <a:ea typeface="微軟正黑體" panose="020B0604030504040204" pitchFamily="34" charset="-120"/>
              </a:rPr>
              <a:t>七年一貫制為特殊的藝術類科教育學制，學生修業期間</a:t>
            </a:r>
            <a:r>
              <a:rPr lang="zh-TW" altLang="en-US" sz="3200" dirty="0">
                <a:solidFill>
                  <a:srgbClr val="0000FF"/>
                </a:solidFill>
                <a:ea typeface="微軟正黑體" panose="020B0604030504040204" pitchFamily="34" charset="-120"/>
              </a:rPr>
              <a:t>前</a:t>
            </a:r>
            <a:r>
              <a:rPr lang="en-US" altLang="zh-TW" sz="3200" dirty="0">
                <a:solidFill>
                  <a:srgbClr val="0000FF"/>
                </a:solidFill>
                <a:ea typeface="微軟正黑體" panose="020B0604030504040204" pitchFamily="34" charset="-120"/>
              </a:rPr>
              <a:t>5</a:t>
            </a:r>
            <a:r>
              <a:rPr lang="zh-TW" altLang="en-US" sz="3200" dirty="0">
                <a:solidFill>
                  <a:srgbClr val="0000FF"/>
                </a:solidFill>
                <a:ea typeface="微軟正黑體" panose="020B0604030504040204" pitchFamily="34" charset="-120"/>
              </a:rPr>
              <a:t>年視同五專生</a:t>
            </a:r>
            <a:r>
              <a:rPr lang="zh-TW" altLang="en-US" sz="3200" dirty="0">
                <a:ea typeface="微軟正黑體" panose="020B0604030504040204" pitchFamily="34" charset="-120"/>
              </a:rPr>
              <a:t>，五年級在校生成績及格者，應參加公開升級甄試；通過甄試者得直升並繼續後</a:t>
            </a:r>
            <a:r>
              <a:rPr lang="en-US" altLang="zh-TW" sz="3200" dirty="0">
                <a:ea typeface="微軟正黑體" panose="020B0604030504040204" pitchFamily="34" charset="-120"/>
              </a:rPr>
              <a:t>2</a:t>
            </a:r>
            <a:r>
              <a:rPr lang="zh-TW" altLang="en-US" sz="3200" dirty="0">
                <a:ea typeface="微軟正黑體" panose="020B0604030504040204" pitchFamily="34" charset="-120"/>
              </a:rPr>
              <a:t>年大學部</a:t>
            </a:r>
            <a:r>
              <a:rPr lang="en-US" altLang="zh-TW" sz="3200" dirty="0">
                <a:ea typeface="微軟正黑體" panose="020B0604030504040204" pitchFamily="34" charset="-120"/>
              </a:rPr>
              <a:t>(</a:t>
            </a:r>
            <a:r>
              <a:rPr lang="zh-TW" altLang="en-US" sz="3200" dirty="0">
                <a:ea typeface="微軟正黑體" panose="020B0604030504040204" pitchFamily="34" charset="-120"/>
              </a:rPr>
              <a:t>二技</a:t>
            </a:r>
            <a:r>
              <a:rPr lang="en-US" altLang="zh-TW" sz="3200" dirty="0">
                <a:ea typeface="微軟正黑體" panose="020B0604030504040204" pitchFamily="34" charset="-120"/>
              </a:rPr>
              <a:t>)</a:t>
            </a:r>
            <a:r>
              <a:rPr lang="zh-TW" altLang="en-US" sz="3200" dirty="0">
                <a:ea typeface="微軟正黑體" panose="020B0604030504040204" pitchFamily="34" charset="-120"/>
              </a:rPr>
              <a:t>學業。</a:t>
            </a:r>
            <a:endParaRPr lang="en-US" altLang="zh-TW" sz="3200" dirty="0">
              <a:ea typeface="微軟正黑體" panose="020B0604030504040204" pitchFamily="34" charset="-120"/>
            </a:endParaRPr>
          </a:p>
          <a:p>
            <a:pPr algn="just">
              <a:spcBef>
                <a:spcPts val="1200"/>
              </a:spcBef>
            </a:pPr>
            <a:r>
              <a:rPr lang="zh-TW" altLang="en-US" sz="3200" dirty="0">
                <a:ea typeface="微軟正黑體" panose="020B0604030504040204" pitchFamily="34" charset="-120"/>
              </a:rPr>
              <a:t>未參加或未通過升級甄試者，由學校視其修業情形，發給修業證明或五專副學士學位證書</a:t>
            </a:r>
            <a:endParaRPr lang="en-US" altLang="zh-TW" sz="3200" dirty="0">
              <a:ea typeface="微軟正黑體" panose="020B0604030504040204" pitchFamily="34" charset="-120"/>
            </a:endParaRPr>
          </a:p>
          <a:p>
            <a:pPr algn="just">
              <a:spcBef>
                <a:spcPts val="1200"/>
              </a:spcBef>
            </a:pPr>
            <a:r>
              <a:rPr lang="zh-TW" altLang="en-US" sz="3200" dirty="0">
                <a:ea typeface="微軟正黑體" panose="020B0604030504040204" pitchFamily="34" charset="-120"/>
              </a:rPr>
              <a:t>學生完成七年一貫制學業，成績及格者，授予藝術</a:t>
            </a:r>
            <a:r>
              <a:rPr lang="zh-TW" altLang="en-US" sz="3200" b="1" dirty="0">
                <a:ea typeface="微軟正黑體" panose="020B0604030504040204" pitchFamily="34" charset="-120"/>
              </a:rPr>
              <a:t>學士學位</a:t>
            </a:r>
            <a:r>
              <a:rPr lang="zh-TW" altLang="en-US" sz="3200" dirty="0">
                <a:ea typeface="微軟正黑體" panose="020B0604030504040204" pitchFamily="34" charset="-120"/>
              </a:rPr>
              <a:t>。</a:t>
            </a:r>
            <a:endParaRPr lang="en-US" altLang="zh-TW" sz="3200" dirty="0">
              <a:ea typeface="微軟正黑體" panose="020B0604030504040204" pitchFamily="34" charset="-120"/>
            </a:endParaRPr>
          </a:p>
        </p:txBody>
      </p:sp>
    </p:spTree>
    <p:extLst>
      <p:ext uri="{BB962C8B-B14F-4D97-AF65-F5344CB8AC3E}">
        <p14:creationId xmlns:p14="http://schemas.microsoft.com/office/powerpoint/2010/main" val="89064844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群組 2">
            <a:extLst>
              <a:ext uri="{FF2B5EF4-FFF2-40B4-BE49-F238E27FC236}">
                <a16:creationId xmlns:a16="http://schemas.microsoft.com/office/drawing/2014/main" id="{1E8D9B6E-23FD-4C8C-8DF5-33F499045056}"/>
              </a:ext>
            </a:extLst>
          </p:cNvPr>
          <p:cNvGrpSpPr/>
          <p:nvPr/>
        </p:nvGrpSpPr>
        <p:grpSpPr>
          <a:xfrm>
            <a:off x="0" y="-41376"/>
            <a:ext cx="9748157" cy="698450"/>
            <a:chOff x="0" y="-41376"/>
            <a:chExt cx="7429500" cy="698450"/>
          </a:xfrm>
        </p:grpSpPr>
        <p:grpSp>
          <p:nvGrpSpPr>
            <p:cNvPr id="2" name="群組 1"/>
            <p:cNvGrpSpPr/>
            <p:nvPr/>
          </p:nvGrpSpPr>
          <p:grpSpPr>
            <a:xfrm>
              <a:off x="0" y="4232"/>
              <a:ext cx="7429500" cy="612000"/>
              <a:chOff x="0" y="4233"/>
              <a:chExt cx="5444619" cy="605449"/>
            </a:xfrm>
          </p:grpSpPr>
          <p:sp>
            <p:nvSpPr>
              <p:cNvPr id="120" name="圓角化同側角落矩形 119"/>
              <p:cNvSpPr/>
              <p:nvPr/>
            </p:nvSpPr>
            <p:spPr>
              <a:xfrm rot="16200000" flipH="1">
                <a:off x="2419585" y="-2415352"/>
                <a:ext cx="605449" cy="5444619"/>
              </a:xfrm>
              <a:prstGeom prst="round2SameRect">
                <a:avLst>
                  <a:gd name="adj1" fmla="val 0"/>
                  <a:gd name="adj2" fmla="val 50000"/>
                </a:avLst>
              </a:prstGeom>
              <a:gradFill flip="none" rotWithShape="1">
                <a:gsLst>
                  <a:gs pos="0">
                    <a:srgbClr val="96C8E9"/>
                  </a:gs>
                  <a:gs pos="55000">
                    <a:srgbClr val="AFEAFF"/>
                  </a:gs>
                  <a:gs pos="100000">
                    <a:srgbClr val="96C8E9"/>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33" name="圓角化同側角落矩形 32"/>
              <p:cNvSpPr/>
              <p:nvPr/>
            </p:nvSpPr>
            <p:spPr>
              <a:xfrm rot="16200000" flipH="1">
                <a:off x="2463668" y="-2367116"/>
                <a:ext cx="504000" cy="5343418"/>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34" name="Google Shape;446;p38"/>
            <p:cNvSpPr txBox="1">
              <a:spLocks/>
            </p:cNvSpPr>
            <p:nvPr/>
          </p:nvSpPr>
          <p:spPr>
            <a:xfrm>
              <a:off x="53587" y="-41376"/>
              <a:ext cx="6967699"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伍、其他五專招生管道</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特色招生甄選入學（七年一貫制）</a:t>
              </a:r>
              <a:endParaRPr lang="en-US" dirty="0"/>
            </a:p>
          </p:txBody>
        </p:sp>
      </p:grpSp>
      <p:graphicFrame>
        <p:nvGraphicFramePr>
          <p:cNvPr id="10" name="內容版面配置區 3">
            <a:extLst>
              <a:ext uri="{FF2B5EF4-FFF2-40B4-BE49-F238E27FC236}">
                <a16:creationId xmlns:a16="http://schemas.microsoft.com/office/drawing/2014/main" id="{2D580FDC-F8B7-47F0-BBD8-BE3E75E7BC0A}"/>
              </a:ext>
            </a:extLst>
          </p:cNvPr>
          <p:cNvGraphicFramePr>
            <a:graphicFrameLocks/>
          </p:cNvGraphicFramePr>
          <p:nvPr>
            <p:extLst>
              <p:ext uri="{D42A27DB-BD31-4B8C-83A1-F6EECF244321}">
                <p14:modId xmlns:p14="http://schemas.microsoft.com/office/powerpoint/2010/main" val="2183177673"/>
              </p:ext>
            </p:extLst>
          </p:nvPr>
        </p:nvGraphicFramePr>
        <p:xfrm>
          <a:off x="1202738" y="795353"/>
          <a:ext cx="9786526" cy="5267294"/>
        </p:xfrm>
        <a:graphic>
          <a:graphicData uri="http://schemas.openxmlformats.org/drawingml/2006/table">
            <a:tbl>
              <a:tblPr firstRow="1" bandRow="1">
                <a:tableStyleId>{5940675A-B579-460E-94D1-54222C63F5DA}</a:tableStyleId>
              </a:tblPr>
              <a:tblGrid>
                <a:gridCol w="2147835">
                  <a:extLst>
                    <a:ext uri="{9D8B030D-6E8A-4147-A177-3AD203B41FA5}">
                      <a16:colId xmlns:a16="http://schemas.microsoft.com/office/drawing/2014/main" val="20000"/>
                    </a:ext>
                  </a:extLst>
                </a:gridCol>
                <a:gridCol w="2067708">
                  <a:extLst>
                    <a:ext uri="{9D8B030D-6E8A-4147-A177-3AD203B41FA5}">
                      <a16:colId xmlns:a16="http://schemas.microsoft.com/office/drawing/2014/main" val="20001"/>
                    </a:ext>
                  </a:extLst>
                </a:gridCol>
                <a:gridCol w="911876">
                  <a:extLst>
                    <a:ext uri="{9D8B030D-6E8A-4147-A177-3AD203B41FA5}">
                      <a16:colId xmlns:a16="http://schemas.microsoft.com/office/drawing/2014/main" val="3189818104"/>
                    </a:ext>
                  </a:extLst>
                </a:gridCol>
                <a:gridCol w="4659107">
                  <a:extLst>
                    <a:ext uri="{9D8B030D-6E8A-4147-A177-3AD203B41FA5}">
                      <a16:colId xmlns:a16="http://schemas.microsoft.com/office/drawing/2014/main" val="20002"/>
                    </a:ext>
                  </a:extLst>
                </a:gridCol>
              </a:tblGrid>
              <a:tr h="669236">
                <a:tc>
                  <a:txBody>
                    <a:bodyPr/>
                    <a:lstStyle/>
                    <a:p>
                      <a:pPr algn="ctr"/>
                      <a:r>
                        <a:rPr lang="zh-TW" altLang="en-US" sz="2300" dirty="0">
                          <a:latin typeface="Times New Roman" panose="02020603050405020304" pitchFamily="18" charset="0"/>
                          <a:ea typeface="微軟正黑體" panose="020B0604030504040204" pitchFamily="34" charset="-120"/>
                          <a:cs typeface="Times New Roman" panose="02020603050405020304" pitchFamily="18" charset="0"/>
                        </a:rPr>
                        <a:t>招生學校</a:t>
                      </a:r>
                    </a:p>
                  </a:txBody>
                  <a:tcPr marL="105663" marR="105663" marT="52834" marB="52834" anchor="ctr">
                    <a:lnL w="12700" cmpd="sng">
                      <a:noFill/>
                    </a:lnL>
                    <a:lnR w="12700" cap="flat" cmpd="sng" algn="ctr">
                      <a:noFill/>
                      <a:prstDash val="dashDot"/>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tc>
                  <a:txBody>
                    <a:bodyPr/>
                    <a:lstStyle/>
                    <a:p>
                      <a:pPr algn="ctr"/>
                      <a:r>
                        <a:rPr lang="zh-TW" altLang="en-US" sz="2300" dirty="0">
                          <a:latin typeface="Times New Roman" panose="02020603050405020304" pitchFamily="18" charset="0"/>
                          <a:ea typeface="微軟正黑體" panose="020B0604030504040204" pitchFamily="34" charset="-120"/>
                          <a:cs typeface="Times New Roman" panose="02020603050405020304" pitchFamily="18" charset="0"/>
                        </a:rPr>
                        <a:t>招生系別</a:t>
                      </a:r>
                    </a:p>
                  </a:txBody>
                  <a:tcPr marL="105663" marR="105663" marT="52834" marB="52834"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tc>
                  <a:txBody>
                    <a:bodyPr/>
                    <a:lstStyle/>
                    <a:p>
                      <a:pPr algn="ctr"/>
                      <a:r>
                        <a:rPr lang="zh-TW" altLang="en-US" sz="2300" dirty="0">
                          <a:latin typeface="Times New Roman" panose="02020603050405020304" pitchFamily="18" charset="0"/>
                          <a:ea typeface="微軟正黑體" panose="020B0604030504040204" pitchFamily="34" charset="-120"/>
                          <a:cs typeface="Times New Roman" panose="02020603050405020304" pitchFamily="18" charset="0"/>
                        </a:rPr>
                        <a:t>名額</a:t>
                      </a:r>
                    </a:p>
                  </a:txBody>
                  <a:tcPr marL="105663" marR="105663" marT="52834" marB="52834"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tc>
                  <a:txBody>
                    <a:bodyPr/>
                    <a:lstStyle/>
                    <a:p>
                      <a:pPr algn="ctr"/>
                      <a:r>
                        <a:rPr lang="zh-TW" altLang="en-US" sz="2300" dirty="0">
                          <a:latin typeface="Times New Roman" panose="02020603050405020304" pitchFamily="18" charset="0"/>
                          <a:ea typeface="微軟正黑體" panose="020B0604030504040204" pitchFamily="34" charset="-120"/>
                          <a:cs typeface="Times New Roman" panose="02020603050405020304" pitchFamily="18" charset="0"/>
                        </a:rPr>
                        <a:t>辦理日程</a:t>
                      </a:r>
                    </a:p>
                  </a:txBody>
                  <a:tcPr marL="105663" marR="105663" marT="52834" marB="52834" anchor="ctr">
                    <a:lnL w="12700" cap="flat" cmpd="sng" algn="ctr">
                      <a:noFill/>
                      <a:prstDash val="dashDot"/>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extLst>
                  <a:ext uri="{0D108BD9-81ED-4DB2-BD59-A6C34878D82A}">
                    <a16:rowId xmlns:a16="http://schemas.microsoft.com/office/drawing/2014/main" val="10000"/>
                  </a:ext>
                </a:extLst>
              </a:tr>
              <a:tr h="939803">
                <a:tc rowSpan="3">
                  <a:txBody>
                    <a:bodyPr/>
                    <a:lstStyle/>
                    <a:p>
                      <a:pPr algn="ctr"/>
                      <a:r>
                        <a:rPr lang="zh-TW" altLang="en-US" sz="3500" dirty="0">
                          <a:latin typeface="Times New Roman" panose="02020603050405020304" pitchFamily="18" charset="0"/>
                          <a:ea typeface="微軟正黑體" panose="020B0604030504040204" pitchFamily="34" charset="-120"/>
                          <a:cs typeface="Times New Roman" panose="02020603050405020304" pitchFamily="18" charset="0"/>
                        </a:rPr>
                        <a:t>台南應用科技大學</a:t>
                      </a:r>
                    </a:p>
                  </a:txBody>
                  <a:tcPr marL="105663" marR="105663" marT="52831" marB="52831">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66"/>
                    </a:solidFill>
                  </a:tcPr>
                </a:tc>
                <a:tc>
                  <a:txBody>
                    <a:bodyPr/>
                    <a:lstStyle/>
                    <a:p>
                      <a:pPr algn="ctr"/>
                      <a:r>
                        <a:rPr lang="zh-TW" altLang="en-US" sz="3500" dirty="0">
                          <a:latin typeface="Times New Roman" panose="02020603050405020304" pitchFamily="18" charset="0"/>
                          <a:ea typeface="微軟正黑體" panose="020B0604030504040204" pitchFamily="34" charset="-120"/>
                          <a:cs typeface="Times New Roman" panose="02020603050405020304" pitchFamily="18" charset="0"/>
                        </a:rPr>
                        <a:t>美術系</a:t>
                      </a:r>
                    </a:p>
                  </a:txBody>
                  <a:tcPr marL="105663" marR="105663" marT="52834" marB="52834"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66"/>
                    </a:solidFill>
                  </a:tcPr>
                </a:tc>
                <a:tc>
                  <a:txBody>
                    <a:bodyPr/>
                    <a:lstStyle/>
                    <a:p>
                      <a:pPr algn="ctr"/>
                      <a:r>
                        <a:rPr lang="en-US" altLang="zh-TW" sz="32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100</a:t>
                      </a:r>
                      <a:endParaRPr lang="zh-TW" altLang="en-US" sz="32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a:txBody>
                  <a:tcPr marL="105663" marR="105663" marT="52834" marB="52834"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pPr algn="l">
                        <a:spcBef>
                          <a:spcPts val="600"/>
                        </a:spcBef>
                      </a:pPr>
                      <a:r>
                        <a:rPr lang="zh-TW" altLang="en-US" sz="2300" dirty="0">
                          <a:latin typeface="Times New Roman" panose="02020603050405020304" pitchFamily="18" charset="0"/>
                          <a:ea typeface="微軟正黑體" panose="020B0604030504040204" pitchFamily="34" charset="-120"/>
                          <a:cs typeface="Times New Roman" panose="02020603050405020304" pitchFamily="18" charset="0"/>
                        </a:rPr>
                        <a:t>報名：</a:t>
                      </a:r>
                      <a:r>
                        <a:rPr lang="en-US" altLang="zh-TW" sz="2300" dirty="0">
                          <a:latin typeface="Times New Roman" panose="02020603050405020304" pitchFamily="18" charset="0"/>
                          <a:ea typeface="微軟正黑體" panose="020B0604030504040204" pitchFamily="34" charset="-120"/>
                          <a:cs typeface="Times New Roman" panose="02020603050405020304" pitchFamily="18" charset="0"/>
                        </a:rPr>
                        <a:t>112</a:t>
                      </a:r>
                      <a:r>
                        <a:rPr lang="zh-TW" altLang="en-US" sz="2300" dirty="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300" dirty="0">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2300" dirty="0">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300" dirty="0">
                          <a:latin typeface="Times New Roman" panose="02020603050405020304" pitchFamily="18" charset="0"/>
                          <a:ea typeface="微軟正黑體" panose="020B0604030504040204" pitchFamily="34" charset="-120"/>
                          <a:cs typeface="Times New Roman" panose="02020603050405020304" pitchFamily="18" charset="0"/>
                        </a:rPr>
                        <a:t>7</a:t>
                      </a:r>
                      <a:r>
                        <a:rPr lang="zh-TW" altLang="en-US" sz="2300" dirty="0">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3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300" dirty="0">
                          <a:latin typeface="Times New Roman" panose="02020603050405020304" pitchFamily="18" charset="0"/>
                          <a:ea typeface="微軟正黑體" panose="020B0604030504040204" pitchFamily="34" charset="-120"/>
                          <a:cs typeface="Times New Roman" panose="02020603050405020304" pitchFamily="18" charset="0"/>
                        </a:rPr>
                        <a:t>二</a:t>
                      </a:r>
                      <a:r>
                        <a:rPr lang="en-US" altLang="zh-TW" sz="23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300" dirty="0">
                          <a:latin typeface="Times New Roman" panose="02020603050405020304" pitchFamily="18" charset="0"/>
                          <a:ea typeface="微軟正黑體" panose="020B0604030504040204" pitchFamily="34" charset="-120"/>
                          <a:cs typeface="Times New Roman" panose="02020603050405020304" pitchFamily="18" charset="0"/>
                        </a:rPr>
                        <a:t>起至</a:t>
                      </a:r>
                      <a:endParaRPr lang="en-US" altLang="zh-TW" sz="2300" dirty="0">
                        <a:latin typeface="Times New Roman" panose="02020603050405020304" pitchFamily="18" charset="0"/>
                        <a:ea typeface="微軟正黑體" panose="020B0604030504040204" pitchFamily="34" charset="-120"/>
                        <a:cs typeface="Times New Roman" panose="02020603050405020304" pitchFamily="18" charset="0"/>
                      </a:endParaRPr>
                    </a:p>
                    <a:p>
                      <a:pPr marL="864000" indent="0" algn="l">
                        <a:spcBef>
                          <a:spcPts val="600"/>
                        </a:spcBef>
                      </a:pPr>
                      <a:r>
                        <a:rPr lang="en-US" altLang="zh-TW" sz="2300" dirty="0">
                          <a:latin typeface="Times New Roman" panose="02020603050405020304" pitchFamily="18" charset="0"/>
                          <a:ea typeface="微軟正黑體" panose="020B0604030504040204" pitchFamily="34" charset="-120"/>
                          <a:cs typeface="Times New Roman" panose="02020603050405020304" pitchFamily="18" charset="0"/>
                        </a:rPr>
                        <a:t>112</a:t>
                      </a:r>
                      <a:r>
                        <a:rPr lang="zh-TW" altLang="en-US" sz="2300" dirty="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300" dirty="0">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2300" dirty="0">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300" dirty="0">
                          <a:latin typeface="Times New Roman" panose="02020603050405020304" pitchFamily="18" charset="0"/>
                          <a:ea typeface="微軟正黑體" panose="020B0604030504040204" pitchFamily="34" charset="-120"/>
                          <a:cs typeface="Times New Roman" panose="02020603050405020304" pitchFamily="18" charset="0"/>
                        </a:rPr>
                        <a:t>8</a:t>
                      </a:r>
                      <a:r>
                        <a:rPr lang="zh-TW" altLang="en-US" sz="2300" dirty="0">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3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300" dirty="0">
                          <a:latin typeface="Times New Roman" panose="02020603050405020304" pitchFamily="18" charset="0"/>
                          <a:ea typeface="微軟正黑體" panose="020B0604030504040204" pitchFamily="34" charset="-120"/>
                          <a:cs typeface="Times New Roman" panose="02020603050405020304" pitchFamily="18" charset="0"/>
                        </a:rPr>
                        <a:t>三</a:t>
                      </a:r>
                      <a:r>
                        <a:rPr lang="en-US" altLang="zh-TW" sz="23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300" dirty="0">
                          <a:latin typeface="Times New Roman" panose="02020603050405020304" pitchFamily="18" charset="0"/>
                          <a:ea typeface="微軟正黑體" panose="020B0604030504040204" pitchFamily="34" charset="-120"/>
                          <a:cs typeface="Times New Roman" panose="02020603050405020304" pitchFamily="18" charset="0"/>
                        </a:rPr>
                        <a:t>止</a:t>
                      </a:r>
                      <a:endParaRPr lang="en-US" altLang="zh-TW" sz="2300" dirty="0">
                        <a:latin typeface="Times New Roman" panose="02020603050405020304" pitchFamily="18" charset="0"/>
                        <a:ea typeface="微軟正黑體" panose="020B0604030504040204" pitchFamily="34" charset="-120"/>
                        <a:cs typeface="Times New Roman" panose="02020603050405020304" pitchFamily="18" charset="0"/>
                      </a:endParaRPr>
                    </a:p>
                    <a:p>
                      <a:pPr algn="l">
                        <a:spcBef>
                          <a:spcPts val="600"/>
                        </a:spcBef>
                      </a:pPr>
                      <a:r>
                        <a:rPr lang="zh-TW" altLang="en-US" sz="2300" dirty="0">
                          <a:latin typeface="Times New Roman" panose="02020603050405020304" pitchFamily="18" charset="0"/>
                          <a:ea typeface="微軟正黑體" panose="020B0604030504040204" pitchFamily="34" charset="-120"/>
                          <a:cs typeface="Times New Roman" panose="02020603050405020304" pitchFamily="18" charset="0"/>
                        </a:rPr>
                        <a:t>考試：</a:t>
                      </a:r>
                      <a:r>
                        <a:rPr lang="en-US" altLang="zh-TW" sz="2300" dirty="0">
                          <a:latin typeface="Times New Roman" panose="02020603050405020304" pitchFamily="18" charset="0"/>
                          <a:ea typeface="微軟正黑體" panose="020B0604030504040204" pitchFamily="34" charset="-120"/>
                          <a:cs typeface="Times New Roman" panose="02020603050405020304" pitchFamily="18" charset="0"/>
                        </a:rPr>
                        <a:t>112</a:t>
                      </a:r>
                      <a:r>
                        <a:rPr lang="zh-TW" altLang="en-US" sz="2300" dirty="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300" dirty="0">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2300" dirty="0">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300" dirty="0">
                          <a:latin typeface="Times New Roman" panose="02020603050405020304" pitchFamily="18" charset="0"/>
                          <a:ea typeface="微軟正黑體" panose="020B0604030504040204" pitchFamily="34" charset="-120"/>
                          <a:cs typeface="Times New Roman" panose="02020603050405020304" pitchFamily="18" charset="0"/>
                        </a:rPr>
                        <a:t>25</a:t>
                      </a:r>
                      <a:r>
                        <a:rPr lang="zh-TW" altLang="en-US" sz="2300" dirty="0">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3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300" dirty="0">
                          <a:latin typeface="Times New Roman" panose="02020603050405020304" pitchFamily="18" charset="0"/>
                          <a:ea typeface="微軟正黑體" panose="020B0604030504040204" pitchFamily="34" charset="-120"/>
                          <a:cs typeface="Times New Roman" panose="02020603050405020304" pitchFamily="18" charset="0"/>
                        </a:rPr>
                        <a:t>六</a:t>
                      </a:r>
                      <a:r>
                        <a:rPr lang="en-US" altLang="zh-TW" sz="2300" dirty="0">
                          <a:latin typeface="Times New Roman" panose="02020603050405020304" pitchFamily="18" charset="0"/>
                          <a:ea typeface="微軟正黑體" panose="020B0604030504040204" pitchFamily="34" charset="-120"/>
                          <a:cs typeface="Times New Roman" panose="02020603050405020304" pitchFamily="18" charset="0"/>
                        </a:rPr>
                        <a:t>)</a:t>
                      </a:r>
                    </a:p>
                    <a:p>
                      <a:pPr algn="l">
                        <a:spcBef>
                          <a:spcPts val="600"/>
                        </a:spcBef>
                      </a:pPr>
                      <a:r>
                        <a:rPr lang="zh-TW" altLang="en-US" sz="2300" dirty="0">
                          <a:latin typeface="Times New Roman" panose="02020603050405020304" pitchFamily="18" charset="0"/>
                          <a:ea typeface="微軟正黑體" panose="020B0604030504040204" pitchFamily="34" charset="-120"/>
                          <a:cs typeface="Times New Roman" panose="02020603050405020304" pitchFamily="18" charset="0"/>
                        </a:rPr>
                        <a:t>放榜：</a:t>
                      </a:r>
                      <a:r>
                        <a:rPr lang="en-US" altLang="zh-TW" sz="2300" dirty="0">
                          <a:latin typeface="Times New Roman" panose="02020603050405020304" pitchFamily="18" charset="0"/>
                          <a:ea typeface="微軟正黑體" panose="020B0604030504040204" pitchFamily="34" charset="-120"/>
                          <a:cs typeface="Times New Roman" panose="02020603050405020304" pitchFamily="18" charset="0"/>
                        </a:rPr>
                        <a:t>112</a:t>
                      </a:r>
                      <a:r>
                        <a:rPr lang="zh-TW" altLang="en-US" sz="2300" dirty="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300" dirty="0">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2300" dirty="0">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300" dirty="0">
                          <a:latin typeface="Times New Roman" panose="02020603050405020304" pitchFamily="18" charset="0"/>
                          <a:ea typeface="微軟正黑體" panose="020B0604030504040204" pitchFamily="34" charset="-120"/>
                          <a:cs typeface="Times New Roman" panose="02020603050405020304" pitchFamily="18" charset="0"/>
                        </a:rPr>
                        <a:t>30</a:t>
                      </a:r>
                      <a:r>
                        <a:rPr lang="zh-TW" altLang="en-US" sz="2300" dirty="0">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3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300" dirty="0">
                          <a:latin typeface="Times New Roman" panose="02020603050405020304" pitchFamily="18" charset="0"/>
                          <a:ea typeface="微軟正黑體" panose="020B0604030504040204" pitchFamily="34" charset="-120"/>
                          <a:cs typeface="Times New Roman" panose="02020603050405020304" pitchFamily="18" charset="0"/>
                        </a:rPr>
                        <a:t>四</a:t>
                      </a:r>
                      <a:r>
                        <a:rPr lang="en-US" altLang="zh-TW" sz="2300" dirty="0">
                          <a:latin typeface="Times New Roman" panose="02020603050405020304" pitchFamily="18" charset="0"/>
                          <a:ea typeface="微軟正黑體" panose="020B0604030504040204" pitchFamily="34" charset="-120"/>
                          <a:cs typeface="Times New Roman" panose="02020603050405020304" pitchFamily="18" charset="0"/>
                        </a:rPr>
                        <a:t>)</a:t>
                      </a:r>
                    </a:p>
                    <a:p>
                      <a:pPr algn="l">
                        <a:spcBef>
                          <a:spcPts val="600"/>
                        </a:spcBef>
                      </a:pPr>
                      <a:r>
                        <a:rPr lang="zh-TW" altLang="en-US" sz="2300" dirty="0">
                          <a:latin typeface="Times New Roman" panose="02020603050405020304" pitchFamily="18" charset="0"/>
                          <a:ea typeface="微軟正黑體" panose="020B0604030504040204" pitchFamily="34" charset="-120"/>
                          <a:cs typeface="Times New Roman" panose="02020603050405020304" pitchFamily="18" charset="0"/>
                        </a:rPr>
                        <a:t>正取生報到：</a:t>
                      </a:r>
                      <a:r>
                        <a:rPr lang="en-US" altLang="zh-TW" sz="2300" dirty="0">
                          <a:latin typeface="Times New Roman" panose="02020603050405020304" pitchFamily="18" charset="0"/>
                          <a:ea typeface="微軟正黑體" panose="020B0604030504040204" pitchFamily="34" charset="-120"/>
                          <a:cs typeface="Times New Roman" panose="02020603050405020304" pitchFamily="18" charset="0"/>
                        </a:rPr>
                        <a:t>112</a:t>
                      </a:r>
                      <a:r>
                        <a:rPr lang="zh-TW" altLang="en-US" sz="2300" dirty="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300" dirty="0">
                          <a:latin typeface="Times New Roman" panose="02020603050405020304" pitchFamily="18" charset="0"/>
                          <a:ea typeface="微軟正黑體" panose="020B0604030504040204" pitchFamily="34" charset="-120"/>
                          <a:cs typeface="Times New Roman" panose="02020603050405020304" pitchFamily="18" charset="0"/>
                        </a:rPr>
                        <a:t>4</a:t>
                      </a:r>
                      <a:r>
                        <a:rPr lang="zh-TW" altLang="en-US" sz="2300" dirty="0">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300" dirty="0">
                          <a:latin typeface="Times New Roman" panose="02020603050405020304" pitchFamily="18" charset="0"/>
                          <a:ea typeface="微軟正黑體" panose="020B0604030504040204" pitchFamily="34" charset="-120"/>
                          <a:cs typeface="Times New Roman" panose="02020603050405020304" pitchFamily="18" charset="0"/>
                        </a:rPr>
                        <a:t>17</a:t>
                      </a:r>
                      <a:r>
                        <a:rPr lang="zh-TW" altLang="en-US" sz="2300" dirty="0">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3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300" dirty="0">
                          <a:latin typeface="Times New Roman" panose="02020603050405020304" pitchFamily="18" charset="0"/>
                          <a:ea typeface="微軟正黑體" panose="020B0604030504040204" pitchFamily="34" charset="-120"/>
                          <a:cs typeface="Times New Roman" panose="02020603050405020304" pitchFamily="18" charset="0"/>
                        </a:rPr>
                        <a:t>一</a:t>
                      </a:r>
                      <a:r>
                        <a:rPr lang="en-US" altLang="zh-TW" sz="23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300" dirty="0">
                          <a:latin typeface="Times New Roman" panose="02020603050405020304" pitchFamily="18" charset="0"/>
                          <a:ea typeface="微軟正黑體" panose="020B0604030504040204" pitchFamily="34" charset="-120"/>
                          <a:cs typeface="Times New Roman" panose="02020603050405020304" pitchFamily="18" charset="0"/>
                        </a:rPr>
                        <a:t>前</a:t>
                      </a:r>
                    </a:p>
                  </a:txBody>
                  <a:tcPr marL="105663" marR="105663" marT="52834" marB="52834"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939803">
                <a:tc vMerge="1">
                  <a:txBody>
                    <a:bodyPr/>
                    <a:lstStyle/>
                    <a:p>
                      <a:endParaRPr lang="zh-TW" altLang="en-US" sz="3200" dirty="0"/>
                    </a:p>
                  </a:txBody>
                  <a:tcPr/>
                </a:tc>
                <a:tc>
                  <a:txBody>
                    <a:bodyPr/>
                    <a:lstStyle/>
                    <a:p>
                      <a:pPr algn="ctr"/>
                      <a:r>
                        <a:rPr lang="zh-TW" altLang="en-US" sz="3500" dirty="0">
                          <a:latin typeface="Times New Roman" panose="02020603050405020304" pitchFamily="18" charset="0"/>
                          <a:ea typeface="微軟正黑體" panose="020B0604030504040204" pitchFamily="34" charset="-120"/>
                          <a:cs typeface="Times New Roman" panose="02020603050405020304" pitchFamily="18" charset="0"/>
                        </a:rPr>
                        <a:t>音樂系</a:t>
                      </a:r>
                    </a:p>
                  </a:txBody>
                  <a:tcPr marL="105663" marR="105663" marT="52834" marB="52834"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66"/>
                    </a:solidFill>
                  </a:tcPr>
                </a:tc>
                <a:tc>
                  <a:txBody>
                    <a:bodyPr/>
                    <a:lstStyle/>
                    <a:p>
                      <a:pPr algn="ctr"/>
                      <a:r>
                        <a:rPr lang="en-US" altLang="zh-TW" sz="32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55</a:t>
                      </a:r>
                      <a:endParaRPr lang="zh-TW" altLang="en-US" sz="32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a:txBody>
                  <a:tcPr marL="105663" marR="105663" marT="52834" marB="52834"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l"/>
                      <a:endPar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T="45723" marB="45723"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939803">
                <a:tc vMerge="1">
                  <a:txBody>
                    <a:bodyPr/>
                    <a:lstStyle/>
                    <a:p>
                      <a:endParaRPr lang="zh-TW" altLang="en-US" sz="3200" dirty="0"/>
                    </a:p>
                  </a:txBody>
                  <a:tcPr/>
                </a:tc>
                <a:tc>
                  <a:txBody>
                    <a:bodyPr/>
                    <a:lstStyle/>
                    <a:p>
                      <a:pPr algn="ctr"/>
                      <a:r>
                        <a:rPr lang="zh-TW" altLang="en-US" sz="3500" dirty="0">
                          <a:latin typeface="Times New Roman" panose="02020603050405020304" pitchFamily="18" charset="0"/>
                          <a:ea typeface="微軟正黑體" panose="020B0604030504040204" pitchFamily="34" charset="-120"/>
                          <a:cs typeface="Times New Roman" panose="02020603050405020304" pitchFamily="18" charset="0"/>
                        </a:rPr>
                        <a:t>舞蹈系</a:t>
                      </a:r>
                    </a:p>
                  </a:txBody>
                  <a:tcPr marL="105663" marR="105663" marT="52834" marB="52834"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66"/>
                    </a:solidFill>
                  </a:tcPr>
                </a:tc>
                <a:tc>
                  <a:txBody>
                    <a:bodyPr/>
                    <a:lstStyle/>
                    <a:p>
                      <a:pPr algn="ctr"/>
                      <a:r>
                        <a:rPr lang="en-US" altLang="zh-TW" sz="32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45</a:t>
                      </a:r>
                      <a:endParaRPr lang="zh-TW" altLang="en-US" sz="32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a:txBody>
                  <a:tcPr marL="105663" marR="105663" marT="52834" marB="52834"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l"/>
                      <a:endPar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T="45723" marB="45723"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778649">
                <a:tc>
                  <a:txBody>
                    <a:bodyPr/>
                    <a:lstStyle/>
                    <a:p>
                      <a:pPr algn="ctr"/>
                      <a:r>
                        <a:rPr lang="zh-TW" altLang="en-US" sz="3500" dirty="0">
                          <a:latin typeface="Times New Roman" panose="02020603050405020304" pitchFamily="18" charset="0"/>
                          <a:ea typeface="微軟正黑體" panose="020B0604030504040204" pitchFamily="34" charset="-120"/>
                          <a:cs typeface="Times New Roman" panose="02020603050405020304" pitchFamily="18" charset="0"/>
                        </a:rPr>
                        <a:t>東方設計大學</a:t>
                      </a:r>
                    </a:p>
                  </a:txBody>
                  <a:tcPr marL="105663" marR="105663" marT="52834" marB="52834"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CCECFF"/>
                    </a:solidFill>
                  </a:tcPr>
                </a:tc>
                <a:tc>
                  <a:txBody>
                    <a:bodyPr/>
                    <a:lstStyle/>
                    <a:p>
                      <a:pPr algn="ctr"/>
                      <a:r>
                        <a:rPr lang="zh-TW" altLang="en-US" sz="3200" spc="-500" baseline="0" dirty="0">
                          <a:latin typeface="Times New Roman" panose="02020603050405020304" pitchFamily="18" charset="0"/>
                          <a:ea typeface="微軟正黑體" panose="020B0604030504040204" pitchFamily="34" charset="-120"/>
                          <a:cs typeface="Times New Roman" panose="02020603050405020304" pitchFamily="18" charset="0"/>
                        </a:rPr>
                        <a:t>美術工藝系</a:t>
                      </a: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
                      </a:r>
                      <a:b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b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美術專長</a:t>
                      </a: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L="105663" marR="105663" marT="52834" marB="52834"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CCECFF"/>
                    </a:solidFill>
                  </a:tcPr>
                </a:tc>
                <a:tc>
                  <a:txBody>
                    <a:bodyPr/>
                    <a:lstStyle/>
                    <a:p>
                      <a:pPr algn="ctr"/>
                      <a:r>
                        <a:rPr lang="en-US" altLang="zh-TW" sz="32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7</a:t>
                      </a:r>
                      <a:endParaRPr lang="zh-TW" altLang="en-US" sz="32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a:txBody>
                  <a:tcPr marL="105663" marR="105663" marT="52834" marB="52834"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spcBef>
                          <a:spcPts val="600"/>
                        </a:spcBef>
                      </a:pPr>
                      <a:r>
                        <a:rPr lang="zh-TW" altLang="en-US" sz="2300" dirty="0">
                          <a:latin typeface="Times New Roman" panose="02020603050405020304" pitchFamily="18" charset="0"/>
                          <a:ea typeface="微軟正黑體" panose="020B0604030504040204" pitchFamily="34" charset="-120"/>
                          <a:cs typeface="Times New Roman" panose="02020603050405020304" pitchFamily="18" charset="0"/>
                        </a:rPr>
                        <a:t>報名：</a:t>
                      </a:r>
                      <a:r>
                        <a:rPr lang="en-US" altLang="zh-TW" sz="2300" dirty="0">
                          <a:latin typeface="Times New Roman" panose="02020603050405020304" pitchFamily="18" charset="0"/>
                          <a:ea typeface="微軟正黑體" panose="020B0604030504040204" pitchFamily="34" charset="-120"/>
                          <a:cs typeface="Times New Roman" panose="02020603050405020304" pitchFamily="18" charset="0"/>
                        </a:rPr>
                        <a:t>112</a:t>
                      </a:r>
                      <a:r>
                        <a:rPr lang="zh-TW" altLang="en-US" sz="2300" dirty="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300" dirty="0">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2300" dirty="0">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300" dirty="0">
                          <a:latin typeface="Times New Roman" panose="02020603050405020304" pitchFamily="18" charset="0"/>
                          <a:ea typeface="微軟正黑體" panose="020B0604030504040204" pitchFamily="34" charset="-120"/>
                          <a:cs typeface="Times New Roman" panose="02020603050405020304" pitchFamily="18" charset="0"/>
                        </a:rPr>
                        <a:t>20</a:t>
                      </a:r>
                      <a:r>
                        <a:rPr lang="zh-TW" altLang="en-US" sz="2300" dirty="0">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3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300" dirty="0">
                          <a:latin typeface="Times New Roman" panose="02020603050405020304" pitchFamily="18" charset="0"/>
                          <a:ea typeface="微軟正黑體" panose="020B0604030504040204" pitchFamily="34" charset="-120"/>
                          <a:cs typeface="Times New Roman" panose="02020603050405020304" pitchFamily="18" charset="0"/>
                        </a:rPr>
                        <a:t>一</a:t>
                      </a:r>
                      <a:r>
                        <a:rPr lang="en-US" altLang="zh-TW" sz="23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300" dirty="0">
                          <a:latin typeface="Times New Roman" panose="02020603050405020304" pitchFamily="18" charset="0"/>
                          <a:ea typeface="微軟正黑體" panose="020B0604030504040204" pitchFamily="34" charset="-120"/>
                          <a:cs typeface="Times New Roman" panose="02020603050405020304" pitchFamily="18" charset="0"/>
                        </a:rPr>
                        <a:t>起</a:t>
                      </a:r>
                      <a:endParaRPr lang="en-US" altLang="zh-TW" sz="2300" dirty="0">
                        <a:latin typeface="Times New Roman" panose="02020603050405020304" pitchFamily="18" charset="0"/>
                        <a:ea typeface="微軟正黑體" panose="020B0604030504040204" pitchFamily="34" charset="-120"/>
                        <a:cs typeface="Times New Roman" panose="02020603050405020304" pitchFamily="18" charset="0"/>
                      </a:endParaRPr>
                    </a:p>
                    <a:p>
                      <a:pPr algn="l">
                        <a:spcBef>
                          <a:spcPts val="600"/>
                        </a:spcBef>
                      </a:pPr>
                      <a:r>
                        <a:rPr lang="zh-TW" altLang="en-US" sz="2300" dirty="0">
                          <a:latin typeface="Times New Roman" panose="02020603050405020304" pitchFamily="18" charset="0"/>
                          <a:ea typeface="微軟正黑體" panose="020B0604030504040204" pitchFamily="34" charset="-120"/>
                          <a:cs typeface="Times New Roman" panose="02020603050405020304" pitchFamily="18" charset="0"/>
                        </a:rPr>
                        <a:t>書審資料繳交：</a:t>
                      </a:r>
                      <a:r>
                        <a:rPr lang="en-US" altLang="zh-TW" sz="2300" dirty="0">
                          <a:latin typeface="Times New Roman" panose="02020603050405020304" pitchFamily="18" charset="0"/>
                          <a:ea typeface="微軟正黑體" panose="020B0604030504040204" pitchFamily="34" charset="-120"/>
                          <a:cs typeface="Times New Roman" panose="02020603050405020304" pitchFamily="18" charset="0"/>
                        </a:rPr>
                        <a:t>112</a:t>
                      </a:r>
                      <a:r>
                        <a:rPr lang="zh-TW" altLang="en-US" sz="2300" dirty="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300" dirty="0">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sz="2300" dirty="0">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300" dirty="0">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sz="2300" dirty="0">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3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300" dirty="0">
                          <a:latin typeface="Times New Roman" panose="02020603050405020304" pitchFamily="18" charset="0"/>
                          <a:ea typeface="微軟正黑體" panose="020B0604030504040204" pitchFamily="34" charset="-120"/>
                          <a:cs typeface="Times New Roman" panose="02020603050405020304" pitchFamily="18" charset="0"/>
                        </a:rPr>
                        <a:t>五</a:t>
                      </a:r>
                      <a:r>
                        <a:rPr lang="en-US" altLang="zh-TW" sz="23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300" dirty="0">
                          <a:latin typeface="Times New Roman" panose="02020603050405020304" pitchFamily="18" charset="0"/>
                          <a:ea typeface="微軟正黑體" panose="020B0604030504040204" pitchFamily="34" charset="-120"/>
                          <a:cs typeface="Times New Roman" panose="02020603050405020304" pitchFamily="18" charset="0"/>
                        </a:rPr>
                        <a:t>前</a:t>
                      </a:r>
                      <a:endParaRPr lang="en-US" altLang="zh-TW" sz="2300" dirty="0">
                        <a:latin typeface="Times New Roman" panose="02020603050405020304" pitchFamily="18" charset="0"/>
                        <a:ea typeface="微軟正黑體" panose="020B0604030504040204" pitchFamily="34" charset="-120"/>
                        <a:cs typeface="Times New Roman" panose="02020603050405020304" pitchFamily="18" charset="0"/>
                      </a:endParaRPr>
                    </a:p>
                    <a:p>
                      <a:pPr algn="l">
                        <a:spcBef>
                          <a:spcPts val="600"/>
                        </a:spcBef>
                      </a:pPr>
                      <a:r>
                        <a:rPr lang="zh-TW" altLang="en-US" sz="2300" dirty="0">
                          <a:latin typeface="Times New Roman" panose="02020603050405020304" pitchFamily="18" charset="0"/>
                          <a:ea typeface="微軟正黑體" panose="020B0604030504040204" pitchFamily="34" charset="-120"/>
                          <a:cs typeface="Times New Roman" panose="02020603050405020304" pitchFamily="18" charset="0"/>
                        </a:rPr>
                        <a:t>放榜：</a:t>
                      </a:r>
                      <a:r>
                        <a:rPr lang="en-US" altLang="zh-TW" sz="2300" dirty="0">
                          <a:latin typeface="Times New Roman" panose="02020603050405020304" pitchFamily="18" charset="0"/>
                          <a:ea typeface="微軟正黑體" panose="020B0604030504040204" pitchFamily="34" charset="-120"/>
                          <a:cs typeface="Times New Roman" panose="02020603050405020304" pitchFamily="18" charset="0"/>
                        </a:rPr>
                        <a:t>112</a:t>
                      </a:r>
                      <a:r>
                        <a:rPr lang="zh-TW" altLang="en-US" sz="2300" dirty="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300" dirty="0">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sz="2300" dirty="0">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300" dirty="0">
                          <a:latin typeface="Times New Roman" panose="02020603050405020304" pitchFamily="18" charset="0"/>
                          <a:ea typeface="微軟正黑體" panose="020B0604030504040204" pitchFamily="34" charset="-120"/>
                          <a:cs typeface="Times New Roman" panose="02020603050405020304" pitchFamily="18" charset="0"/>
                        </a:rPr>
                        <a:t>17</a:t>
                      </a:r>
                      <a:r>
                        <a:rPr lang="zh-TW" altLang="en-US" sz="2300" dirty="0">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3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300" dirty="0">
                          <a:latin typeface="Times New Roman" panose="02020603050405020304" pitchFamily="18" charset="0"/>
                          <a:ea typeface="微軟正黑體" panose="020B0604030504040204" pitchFamily="34" charset="-120"/>
                          <a:cs typeface="Times New Roman" panose="02020603050405020304" pitchFamily="18" charset="0"/>
                        </a:rPr>
                        <a:t>三</a:t>
                      </a:r>
                      <a:r>
                        <a:rPr lang="en-US" altLang="zh-TW" sz="2300" dirty="0">
                          <a:latin typeface="Times New Roman" panose="02020603050405020304" pitchFamily="18" charset="0"/>
                          <a:ea typeface="微軟正黑體" panose="020B0604030504040204" pitchFamily="34" charset="-120"/>
                          <a:cs typeface="Times New Roman" panose="02020603050405020304" pitchFamily="18" charset="0"/>
                        </a:rPr>
                        <a:t>)</a:t>
                      </a:r>
                    </a:p>
                    <a:p>
                      <a:pPr algn="l">
                        <a:spcBef>
                          <a:spcPts val="600"/>
                        </a:spcBef>
                      </a:pPr>
                      <a:r>
                        <a:rPr lang="zh-TW" altLang="en-US" sz="2300" dirty="0">
                          <a:latin typeface="Times New Roman" panose="02020603050405020304" pitchFamily="18" charset="0"/>
                          <a:ea typeface="微軟正黑體" panose="020B0604030504040204" pitchFamily="34" charset="-120"/>
                          <a:cs typeface="Times New Roman" panose="02020603050405020304" pitchFamily="18" charset="0"/>
                        </a:rPr>
                        <a:t>報到：</a:t>
                      </a:r>
                      <a:r>
                        <a:rPr lang="en-US" altLang="zh-TW" sz="2300" dirty="0">
                          <a:latin typeface="Times New Roman" panose="02020603050405020304" pitchFamily="18" charset="0"/>
                          <a:ea typeface="微軟正黑體" panose="020B0604030504040204" pitchFamily="34" charset="-120"/>
                          <a:cs typeface="Times New Roman" panose="02020603050405020304" pitchFamily="18" charset="0"/>
                        </a:rPr>
                        <a:t>112</a:t>
                      </a:r>
                      <a:r>
                        <a:rPr lang="zh-TW" altLang="en-US" sz="2300" dirty="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300" dirty="0">
                          <a:latin typeface="Times New Roman" panose="02020603050405020304" pitchFamily="18" charset="0"/>
                          <a:ea typeface="微軟正黑體" panose="020B0604030504040204" pitchFamily="34" charset="-120"/>
                          <a:cs typeface="Times New Roman" panose="02020603050405020304" pitchFamily="18" charset="0"/>
                        </a:rPr>
                        <a:t>6</a:t>
                      </a:r>
                      <a:r>
                        <a:rPr lang="zh-TW" altLang="en-US" sz="2300" dirty="0">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300" dirty="0">
                          <a:latin typeface="Times New Roman" panose="02020603050405020304" pitchFamily="18" charset="0"/>
                          <a:ea typeface="微軟正黑體" panose="020B0604030504040204" pitchFamily="34" charset="-120"/>
                          <a:cs typeface="Times New Roman" panose="02020603050405020304" pitchFamily="18" charset="0"/>
                        </a:rPr>
                        <a:t>14</a:t>
                      </a:r>
                      <a:r>
                        <a:rPr lang="zh-TW" altLang="en-US" sz="2300" dirty="0">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3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300" dirty="0">
                          <a:latin typeface="Times New Roman" panose="02020603050405020304" pitchFamily="18" charset="0"/>
                          <a:ea typeface="微軟正黑體" panose="020B0604030504040204" pitchFamily="34" charset="-120"/>
                          <a:cs typeface="Times New Roman" panose="02020603050405020304" pitchFamily="18" charset="0"/>
                        </a:rPr>
                        <a:t>三</a:t>
                      </a:r>
                      <a:r>
                        <a:rPr lang="en-US" altLang="zh-TW" sz="23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300" dirty="0">
                          <a:latin typeface="Times New Roman" panose="02020603050405020304" pitchFamily="18" charset="0"/>
                          <a:ea typeface="微軟正黑體" panose="020B0604030504040204" pitchFamily="34" charset="-120"/>
                          <a:cs typeface="Times New Roman" panose="02020603050405020304" pitchFamily="18" charset="0"/>
                        </a:rPr>
                        <a:t>前</a:t>
                      </a:r>
                    </a:p>
                  </a:txBody>
                  <a:tcPr marL="105663" marR="105663" marT="52834" marB="52834"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pic>
        <p:nvPicPr>
          <p:cNvPr id="11" name="圖片 10">
            <a:extLst>
              <a:ext uri="{FF2B5EF4-FFF2-40B4-BE49-F238E27FC236}">
                <a16:creationId xmlns:a16="http://schemas.microsoft.com/office/drawing/2014/main" id="{E222C589-56B4-4B8E-8C1E-207E542C09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7157" y="2356765"/>
            <a:ext cx="2049187" cy="2353636"/>
          </a:xfrm>
          <a:prstGeom prst="rect">
            <a:avLst/>
          </a:prstGeom>
        </p:spPr>
      </p:pic>
    </p:spTree>
    <p:extLst>
      <p:ext uri="{BB962C8B-B14F-4D97-AF65-F5344CB8AC3E}">
        <p14:creationId xmlns:p14="http://schemas.microsoft.com/office/powerpoint/2010/main" val="170294175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群組 2">
            <a:extLst>
              <a:ext uri="{FF2B5EF4-FFF2-40B4-BE49-F238E27FC236}">
                <a16:creationId xmlns:a16="http://schemas.microsoft.com/office/drawing/2014/main" id="{1E8D9B6E-23FD-4C8C-8DF5-33F499045056}"/>
              </a:ext>
            </a:extLst>
          </p:cNvPr>
          <p:cNvGrpSpPr/>
          <p:nvPr/>
        </p:nvGrpSpPr>
        <p:grpSpPr>
          <a:xfrm>
            <a:off x="1" y="-41376"/>
            <a:ext cx="8343900" cy="698450"/>
            <a:chOff x="0" y="-41376"/>
            <a:chExt cx="7429500" cy="698450"/>
          </a:xfrm>
        </p:grpSpPr>
        <p:grpSp>
          <p:nvGrpSpPr>
            <p:cNvPr id="2" name="群組 1"/>
            <p:cNvGrpSpPr/>
            <p:nvPr/>
          </p:nvGrpSpPr>
          <p:grpSpPr>
            <a:xfrm>
              <a:off x="0" y="4232"/>
              <a:ext cx="7429500" cy="612000"/>
              <a:chOff x="0" y="4233"/>
              <a:chExt cx="5444619" cy="605449"/>
            </a:xfrm>
          </p:grpSpPr>
          <p:sp>
            <p:nvSpPr>
              <p:cNvPr id="120" name="圓角化同側角落矩形 119"/>
              <p:cNvSpPr/>
              <p:nvPr/>
            </p:nvSpPr>
            <p:spPr>
              <a:xfrm rot="16200000" flipH="1">
                <a:off x="2419585" y="-2415352"/>
                <a:ext cx="605449" cy="5444619"/>
              </a:xfrm>
              <a:prstGeom prst="round2SameRect">
                <a:avLst>
                  <a:gd name="adj1" fmla="val 0"/>
                  <a:gd name="adj2" fmla="val 50000"/>
                </a:avLst>
              </a:prstGeom>
              <a:gradFill flip="none" rotWithShape="1">
                <a:gsLst>
                  <a:gs pos="0">
                    <a:srgbClr val="96C8E9"/>
                  </a:gs>
                  <a:gs pos="55000">
                    <a:srgbClr val="AFEAFF"/>
                  </a:gs>
                  <a:gs pos="100000">
                    <a:srgbClr val="96C8E9"/>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33" name="圓角化同側角落矩形 32"/>
              <p:cNvSpPr/>
              <p:nvPr/>
            </p:nvSpPr>
            <p:spPr>
              <a:xfrm rot="16200000" flipH="1">
                <a:off x="2463668" y="-2367116"/>
                <a:ext cx="504000" cy="5343418"/>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34" name="Google Shape;446;p38"/>
            <p:cNvSpPr txBox="1">
              <a:spLocks/>
            </p:cNvSpPr>
            <p:nvPr/>
          </p:nvSpPr>
          <p:spPr>
            <a:xfrm>
              <a:off x="53587" y="-41376"/>
              <a:ext cx="6967699"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伍、其他五專招生管道</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其他特殊專班招生</a:t>
              </a:r>
              <a:r>
                <a:rPr lang="en-US" altLang="zh-TW" sz="2400" b="1" kern="0" dirty="0">
                  <a:solidFill>
                    <a:prstClr val="black"/>
                  </a:solidFill>
                  <a:latin typeface="微軟正黑體" panose="020B0604030504040204" pitchFamily="34" charset="-120"/>
                  <a:ea typeface="微軟正黑體" panose="020B0604030504040204" pitchFamily="34" charset="-120"/>
                  <a:cs typeface="Arial" pitchFamily="34" charset="0"/>
                </a:rPr>
                <a:t>(1/3)</a:t>
              </a:r>
              <a:endParaRPr lang="en-US" dirty="0"/>
            </a:p>
          </p:txBody>
        </p:sp>
      </p:grpSp>
      <p:graphicFrame>
        <p:nvGraphicFramePr>
          <p:cNvPr id="7" name="內容版面配置區 3">
            <a:extLst>
              <a:ext uri="{FF2B5EF4-FFF2-40B4-BE49-F238E27FC236}">
                <a16:creationId xmlns:a16="http://schemas.microsoft.com/office/drawing/2014/main" id="{DEF63787-C7D7-4EC7-8A9A-27722D7CF576}"/>
              </a:ext>
            </a:extLst>
          </p:cNvPr>
          <p:cNvGraphicFramePr>
            <a:graphicFrameLocks/>
          </p:cNvGraphicFramePr>
          <p:nvPr>
            <p:extLst>
              <p:ext uri="{D42A27DB-BD31-4B8C-83A1-F6EECF244321}">
                <p14:modId xmlns:p14="http://schemas.microsoft.com/office/powerpoint/2010/main" val="1190751716"/>
              </p:ext>
            </p:extLst>
          </p:nvPr>
        </p:nvGraphicFramePr>
        <p:xfrm>
          <a:off x="1251858" y="874682"/>
          <a:ext cx="9688286" cy="2834374"/>
        </p:xfrm>
        <a:graphic>
          <a:graphicData uri="http://schemas.openxmlformats.org/drawingml/2006/table">
            <a:tbl>
              <a:tblPr firstRow="1" bandRow="1"/>
              <a:tblGrid>
                <a:gridCol w="2634343">
                  <a:extLst>
                    <a:ext uri="{9D8B030D-6E8A-4147-A177-3AD203B41FA5}">
                      <a16:colId xmlns:a16="http://schemas.microsoft.com/office/drawing/2014/main" val="20000"/>
                    </a:ext>
                  </a:extLst>
                </a:gridCol>
                <a:gridCol w="7053943">
                  <a:extLst>
                    <a:ext uri="{9D8B030D-6E8A-4147-A177-3AD203B41FA5}">
                      <a16:colId xmlns:a16="http://schemas.microsoft.com/office/drawing/2014/main" val="20001"/>
                    </a:ext>
                  </a:extLst>
                </a:gridCol>
              </a:tblGrid>
              <a:tr h="313328">
                <a:tc rowSpan="2">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招生學校</a:t>
                      </a:r>
                    </a:p>
                  </a:txBody>
                  <a:tcPr marT="45701" marB="45701" anchor="ctr">
                    <a:lnL w="9525" cap="flat" cmpd="sng" algn="ctr">
                      <a:noFill/>
                      <a:prstDash val="solid"/>
                    </a:lnL>
                    <a:lnR w="28575" cap="flat" cmpd="sng" algn="ctr">
                      <a:noFill/>
                      <a:prstDash val="solid"/>
                      <a:round/>
                      <a:headEnd type="none" w="med" len="med"/>
                      <a:tailEnd type="none" w="med" len="med"/>
                    </a:lnR>
                    <a:lnT w="9525" cap="flat" cmpd="sng" algn="ctr">
                      <a:noFill/>
                      <a:prstDash val="soli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BBB59"/>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慈濟科技大學</a:t>
                      </a:r>
                      <a:endPar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T="45701" marB="45701" anchor="ctr">
                    <a:lnL w="28575" cap="flat" cmpd="sng" algn="ctr">
                      <a:noFill/>
                      <a:prstDash val="solid"/>
                      <a:round/>
                      <a:headEnd type="none" w="med" len="med"/>
                      <a:tailEnd type="none" w="med" len="med"/>
                    </a:lnL>
                    <a:lnR w="9525" cap="flat" cmpd="sng" algn="ctr">
                      <a:noFill/>
                      <a:prstDash val="solid"/>
                    </a:lnR>
                    <a:lnT w="9525" cap="flat" cmpd="sng" algn="ctr">
                      <a:noFill/>
                      <a:prstDash val="soli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BBB59"/>
                    </a:solidFill>
                  </a:tcPr>
                </a:tc>
                <a:extLst>
                  <a:ext uri="{0D108BD9-81ED-4DB2-BD59-A6C34878D82A}">
                    <a16:rowId xmlns:a16="http://schemas.microsoft.com/office/drawing/2014/main" val="10000"/>
                  </a:ext>
                </a:extLst>
              </a:tr>
              <a:tr h="354358">
                <a:tc vMerge="1">
                  <a:txBody>
                    <a:bodyPr/>
                    <a:lstStyle/>
                    <a:p>
                      <a:endParaRPr lang="zh-TW" altLang="en-US"/>
                    </a:p>
                  </a:txBody>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五專護理科</a:t>
                      </a:r>
                      <a:r>
                        <a:rPr lang="zh-TW" altLang="en-US" sz="1800" b="1" dirty="0">
                          <a:latin typeface="Times New Roman" panose="02020603050405020304" pitchFamily="18" charset="0"/>
                          <a:ea typeface="微軟正黑體" panose="020B0604030504040204" pitchFamily="34" charset="-120"/>
                          <a:cs typeface="Times New Roman" panose="02020603050405020304" pitchFamily="18" charset="0"/>
                        </a:rPr>
                        <a:t>原住民</a:t>
                      </a: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單獨招生</a:t>
                      </a:r>
                    </a:p>
                  </a:txBody>
                  <a:tcPr marT="45701" marB="45701"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CCFF66"/>
                    </a:solidFill>
                  </a:tcPr>
                </a:tc>
                <a:extLst>
                  <a:ext uri="{0D108BD9-81ED-4DB2-BD59-A6C34878D82A}">
                    <a16:rowId xmlns:a16="http://schemas.microsoft.com/office/drawing/2014/main" val="2001699422"/>
                  </a:ext>
                </a:extLst>
              </a:tr>
              <a:tr h="31492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招生名額</a:t>
                      </a:r>
                    </a:p>
                  </a:txBody>
                  <a:tcPr marT="45701" marB="45701" anchor="ctr">
                    <a:lnL w="9525" cap="flat" cmpd="sng" algn="ctr">
                      <a:noFill/>
                      <a:prstDash val="solid"/>
                    </a:lnL>
                    <a:lnR w="28575"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altLang="zh-TW" sz="1800">
                          <a:latin typeface="Times New Roman" panose="02020603050405020304" pitchFamily="18" charset="0"/>
                          <a:ea typeface="微軟正黑體" panose="020B0604030504040204" pitchFamily="34" charset="-120"/>
                          <a:cs typeface="Times New Roman" panose="02020603050405020304" pitchFamily="18" charset="0"/>
                        </a:rPr>
                        <a:t>50</a:t>
                      </a:r>
                      <a:r>
                        <a:rPr lang="zh-TW" altLang="en-US" sz="1800">
                          <a:latin typeface="Times New Roman" panose="02020603050405020304" pitchFamily="18" charset="0"/>
                          <a:ea typeface="微軟正黑體" panose="020B0604030504040204" pitchFamily="34" charset="-120"/>
                          <a:cs typeface="Times New Roman" panose="02020603050405020304" pitchFamily="18" charset="0"/>
                        </a:rPr>
                        <a:t>名</a:t>
                      </a:r>
                      <a:endPar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T="45701" marB="45701"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2"/>
                  </a:ext>
                </a:extLst>
              </a:tr>
              <a:tr h="31492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簡章公告</a:t>
                      </a:r>
                    </a:p>
                  </a:txBody>
                  <a:tcPr marT="45701" marB="45701" anchor="ctr">
                    <a:lnL w="9525" cap="flat" cmpd="sng" algn="ctr">
                      <a:noFill/>
                      <a:prstDash val="solid"/>
                    </a:lnL>
                    <a:lnR w="28575"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t>112</a:t>
                      </a: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月底前</a:t>
                      </a:r>
                    </a:p>
                  </a:txBody>
                  <a:tcPr marT="45701" marB="45701"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6"/>
                  </a:ext>
                </a:extLst>
              </a:tr>
              <a:tr h="31492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限制條件</a:t>
                      </a:r>
                    </a:p>
                  </a:txBody>
                  <a:tcPr marT="45701" marB="45701" anchor="ctr">
                    <a:lnL w="9525" cap="flat" cmpd="sng" algn="ctr">
                      <a:noFill/>
                      <a:prstDash val="solid"/>
                    </a:lnL>
                    <a:lnR w="28575"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限</a:t>
                      </a:r>
                      <a: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t>25</a:t>
                      </a: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歲以下具原住民身分</a:t>
                      </a:r>
                    </a:p>
                  </a:txBody>
                  <a:tcPr marT="45701" marB="45701"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3"/>
                  </a:ext>
                </a:extLst>
              </a:tr>
              <a:tr h="31492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考試科目</a:t>
                      </a:r>
                    </a:p>
                  </a:txBody>
                  <a:tcPr marT="45701" marB="45701" anchor="ctr">
                    <a:lnL w="9525" cap="flat" cmpd="sng" algn="ctr">
                      <a:noFill/>
                      <a:prstDash val="solid"/>
                    </a:lnL>
                    <a:lnR w="28575"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國文、英語、數學</a:t>
                      </a:r>
                    </a:p>
                  </a:txBody>
                  <a:tcPr marT="45701" marB="45701" anchor="ctr">
                    <a:lnL w="28575" cap="flat" cmpd="sng" algn="ctr">
                      <a:noFill/>
                      <a:prstDash val="solid"/>
                      <a:round/>
                      <a:headEnd type="none" w="med" len="med"/>
                      <a:tailEnd type="none" w="med" len="med"/>
                    </a:lnL>
                    <a:lnR w="9525" cap="flat" cmpd="sng" algn="ctr">
                      <a:noFill/>
                      <a:prstDash val="soli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4"/>
                  </a:ext>
                </a:extLst>
              </a:tr>
              <a:tr h="4281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說明</a:t>
                      </a:r>
                    </a:p>
                  </a:txBody>
                  <a:tcPr marT="45701" marB="45701" anchor="ctr">
                    <a:lnL w="9525" cap="flat" cmpd="sng" algn="ctr">
                      <a:noFill/>
                      <a:prstDash val="solid"/>
                    </a:lnL>
                    <a:lnR w="28575"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專班學生將獲得公費就學獎助</a:t>
                      </a:r>
                      <a:endPar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畢業後派任至慈濟各醫療院所</a:t>
                      </a:r>
                      <a:r>
                        <a:rPr lang="zh-TW" altLang="en-US" sz="1800" b="1" dirty="0">
                          <a:solidFill>
                            <a:srgbClr val="C00000"/>
                          </a:solidFill>
                          <a:latin typeface="Times New Roman" panose="02020603050405020304" pitchFamily="18" charset="0"/>
                          <a:ea typeface="微軟正黑體" panose="020B0604030504040204" pitchFamily="34" charset="-120"/>
                          <a:cs typeface="Times New Roman" panose="02020603050405020304" pitchFamily="18" charset="0"/>
                        </a:rPr>
                        <a:t>服務五年</a:t>
                      </a:r>
                    </a:p>
                  </a:txBody>
                  <a:tcPr marT="45701" marB="45701" anchor="ctr">
                    <a:lnL w="28575" cap="flat" cmpd="sng" algn="ctr">
                      <a:noFill/>
                      <a:prstDash val="solid"/>
                      <a:round/>
                      <a:headEnd type="none" w="med" len="med"/>
                      <a:tailEnd type="none" w="med" len="med"/>
                    </a:lnL>
                    <a:lnR w="9525" cap="flat" cmpd="sng" algn="ctr">
                      <a:noFill/>
                      <a:prstDash val="solid"/>
                    </a:lnR>
                    <a:lnT w="12700" cap="flat" cmpd="sng" algn="ctr">
                      <a:solidFill>
                        <a:sysClr val="windowText" lastClr="000000"/>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5"/>
                  </a:ext>
                </a:extLst>
              </a:tr>
            </a:tbl>
          </a:graphicData>
        </a:graphic>
      </p:graphicFrame>
      <p:graphicFrame>
        <p:nvGraphicFramePr>
          <p:cNvPr id="8" name="內容版面配置區 3">
            <a:extLst>
              <a:ext uri="{FF2B5EF4-FFF2-40B4-BE49-F238E27FC236}">
                <a16:creationId xmlns:a16="http://schemas.microsoft.com/office/drawing/2014/main" id="{1378FC96-1EF6-414A-A664-EDC22537BFEB}"/>
              </a:ext>
            </a:extLst>
          </p:cNvPr>
          <p:cNvGraphicFramePr>
            <a:graphicFrameLocks/>
          </p:cNvGraphicFramePr>
          <p:nvPr>
            <p:extLst>
              <p:ext uri="{D42A27DB-BD31-4B8C-83A1-F6EECF244321}">
                <p14:modId xmlns:p14="http://schemas.microsoft.com/office/powerpoint/2010/main" val="1132149934"/>
              </p:ext>
            </p:extLst>
          </p:nvPr>
        </p:nvGraphicFramePr>
        <p:xfrm>
          <a:off x="1251858" y="3755002"/>
          <a:ext cx="9688287" cy="3102998"/>
        </p:xfrm>
        <a:graphic>
          <a:graphicData uri="http://schemas.openxmlformats.org/drawingml/2006/table">
            <a:tbl>
              <a:tblPr firstRow="1" bandRow="1"/>
              <a:tblGrid>
                <a:gridCol w="2618015">
                  <a:extLst>
                    <a:ext uri="{9D8B030D-6E8A-4147-A177-3AD203B41FA5}">
                      <a16:colId xmlns:a16="http://schemas.microsoft.com/office/drawing/2014/main" val="20000"/>
                    </a:ext>
                  </a:extLst>
                </a:gridCol>
                <a:gridCol w="7070272">
                  <a:extLst>
                    <a:ext uri="{9D8B030D-6E8A-4147-A177-3AD203B41FA5}">
                      <a16:colId xmlns:a16="http://schemas.microsoft.com/office/drawing/2014/main" val="20001"/>
                    </a:ext>
                  </a:extLst>
                </a:gridCol>
              </a:tblGrid>
              <a:tr h="864096">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招生學校</a:t>
                      </a:r>
                    </a:p>
                  </a:txBody>
                  <a:tcPr marT="45723" marB="45723" anchor="ctr">
                    <a:lnL w="9525" cap="flat" cmpd="sng" algn="ctr">
                      <a:noFill/>
                      <a:prstDash val="solid"/>
                    </a:lnL>
                    <a:lnR>
                      <a:noFill/>
                    </a:lnR>
                    <a:lnT w="9525" cap="flat" cmpd="sng" algn="ctr">
                      <a:noFill/>
                      <a:prstDash val="soli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8064A2"/>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慈濟科技大學</a:t>
                      </a:r>
                      <a:endPar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衛生福利部玉里醫院</a:t>
                      </a:r>
                      <a: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t/>
                      </a:r>
                      <a:b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b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五專護理科花東專班獎助生單獨招生</a:t>
                      </a:r>
                    </a:p>
                  </a:txBody>
                  <a:tcPr marT="45723" marB="45723" anchor="ctr">
                    <a:lnL>
                      <a:noFill/>
                    </a:lnL>
                    <a:lnR w="9525" cap="flat" cmpd="sng" algn="ctr">
                      <a:noFill/>
                      <a:prstDash val="solid"/>
                    </a:lnR>
                    <a:lnT w="9525" cap="flat" cmpd="sng" algn="ctr">
                      <a:noFill/>
                      <a:prstDash val="soli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8064A2"/>
                    </a:solidFill>
                  </a:tcPr>
                </a:tc>
                <a:extLst>
                  <a:ext uri="{0D108BD9-81ED-4DB2-BD59-A6C34878D82A}">
                    <a16:rowId xmlns:a16="http://schemas.microsoft.com/office/drawing/2014/main" val="10000"/>
                  </a:ext>
                </a:extLst>
              </a:tr>
              <a:tr h="24981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招生名額</a:t>
                      </a:r>
                    </a:p>
                  </a:txBody>
                  <a:tcPr marT="45723" marB="45723" anchor="ctr">
                    <a:lnL w="9525" cap="flat" cmpd="sng" algn="ctr">
                      <a:noFill/>
                      <a:prstDash val="solid"/>
                    </a:lnL>
                    <a:lnR>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t>50</a:t>
                      </a: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名</a:t>
                      </a:r>
                    </a:p>
                  </a:txBody>
                  <a:tcPr marT="45723" marB="45723" anchor="ctr">
                    <a:lnL>
                      <a:noFill/>
                    </a:lnL>
                    <a:lnR w="9525" cap="flat" cmpd="sng" algn="ctr">
                      <a:noFill/>
                      <a:prstDash val="soli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4981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簡章公告</a:t>
                      </a:r>
                    </a:p>
                  </a:txBody>
                  <a:tcPr marT="45723" marB="45723" anchor="ctr">
                    <a:lnL w="9525" cap="flat" cmpd="sng" algn="ctr">
                      <a:noFill/>
                      <a:prstDash val="solid"/>
                    </a:lnL>
                    <a:lnR>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預定於</a:t>
                      </a:r>
                      <a: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月中旬公告</a:t>
                      </a:r>
                    </a:p>
                  </a:txBody>
                  <a:tcPr marT="45723" marB="45723" anchor="ctr">
                    <a:lnL>
                      <a:noFill/>
                    </a:lnL>
                    <a:lnR w="9525" cap="flat" cmpd="sng" algn="ctr">
                      <a:noFill/>
                      <a:prstDash val="soli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4981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限制條件</a:t>
                      </a:r>
                    </a:p>
                  </a:txBody>
                  <a:tcPr marT="45723" marB="45723" anchor="ctr">
                    <a:lnL w="9525" cap="flat" cmpd="sng" algn="ctr">
                      <a:noFill/>
                      <a:prstDash val="solid"/>
                    </a:lnL>
                    <a:lnR>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限設籍在臺東或花蓮地區</a:t>
                      </a:r>
                    </a:p>
                  </a:txBody>
                  <a:tcPr marT="45723" marB="45723" anchor="ctr">
                    <a:lnL>
                      <a:noFill/>
                    </a:lnL>
                    <a:lnR w="9525" cap="flat" cmpd="sng" algn="ctr">
                      <a:noFill/>
                      <a:prstDash val="soli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09129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說明</a:t>
                      </a:r>
                    </a:p>
                  </a:txBody>
                  <a:tcPr marT="45723" marB="45723" anchor="ctr">
                    <a:lnL w="9525" cap="flat" cmpd="sng" algn="ctr">
                      <a:noFill/>
                      <a:prstDash val="solid"/>
                    </a:lnL>
                    <a:lnR>
                      <a:noFill/>
                    </a:lnR>
                    <a:lnT w="12700" cap="flat" cmpd="sng" algn="ctr">
                      <a:solidFill>
                        <a:sysClr val="windowText" lastClr="000000"/>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在校期間由衛生福利部玉里醫院提供學雜費獎助金，畢業後在該醫院服務。</a:t>
                      </a:r>
                    </a:p>
                  </a:txBody>
                  <a:tcPr marT="45723" marB="45723" anchor="ctr">
                    <a:lnL>
                      <a:noFill/>
                    </a:lnL>
                    <a:lnR w="9525" cap="flat" cmpd="sng" algn="ctr">
                      <a:noFill/>
                      <a:prstDash val="solid"/>
                    </a:lnR>
                    <a:lnT w="12700" cap="flat" cmpd="sng" algn="ctr">
                      <a:solidFill>
                        <a:sysClr val="windowText" lastClr="000000"/>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65112237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群組 2">
            <a:extLst>
              <a:ext uri="{FF2B5EF4-FFF2-40B4-BE49-F238E27FC236}">
                <a16:creationId xmlns:a16="http://schemas.microsoft.com/office/drawing/2014/main" id="{1E8D9B6E-23FD-4C8C-8DF5-33F499045056}"/>
              </a:ext>
            </a:extLst>
          </p:cNvPr>
          <p:cNvGrpSpPr/>
          <p:nvPr/>
        </p:nvGrpSpPr>
        <p:grpSpPr>
          <a:xfrm>
            <a:off x="1" y="-41376"/>
            <a:ext cx="8343900" cy="698450"/>
            <a:chOff x="0" y="-41376"/>
            <a:chExt cx="7429500" cy="698450"/>
          </a:xfrm>
        </p:grpSpPr>
        <p:grpSp>
          <p:nvGrpSpPr>
            <p:cNvPr id="2" name="群組 1"/>
            <p:cNvGrpSpPr/>
            <p:nvPr/>
          </p:nvGrpSpPr>
          <p:grpSpPr>
            <a:xfrm>
              <a:off x="0" y="4232"/>
              <a:ext cx="7429500" cy="612000"/>
              <a:chOff x="0" y="4233"/>
              <a:chExt cx="5444619" cy="605449"/>
            </a:xfrm>
          </p:grpSpPr>
          <p:sp>
            <p:nvSpPr>
              <p:cNvPr id="120" name="圓角化同側角落矩形 119"/>
              <p:cNvSpPr/>
              <p:nvPr/>
            </p:nvSpPr>
            <p:spPr>
              <a:xfrm rot="16200000" flipH="1">
                <a:off x="2419585" y="-2415352"/>
                <a:ext cx="605449" cy="5444619"/>
              </a:xfrm>
              <a:prstGeom prst="round2SameRect">
                <a:avLst>
                  <a:gd name="adj1" fmla="val 0"/>
                  <a:gd name="adj2" fmla="val 50000"/>
                </a:avLst>
              </a:prstGeom>
              <a:gradFill flip="none" rotWithShape="1">
                <a:gsLst>
                  <a:gs pos="0">
                    <a:srgbClr val="96C8E9"/>
                  </a:gs>
                  <a:gs pos="55000">
                    <a:srgbClr val="AFEAFF"/>
                  </a:gs>
                  <a:gs pos="100000">
                    <a:srgbClr val="96C8E9"/>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33" name="圓角化同側角落矩形 32"/>
              <p:cNvSpPr/>
              <p:nvPr/>
            </p:nvSpPr>
            <p:spPr>
              <a:xfrm rot="16200000" flipH="1">
                <a:off x="2463668" y="-2367116"/>
                <a:ext cx="504000" cy="5343418"/>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34" name="Google Shape;446;p38"/>
            <p:cNvSpPr txBox="1">
              <a:spLocks/>
            </p:cNvSpPr>
            <p:nvPr/>
          </p:nvSpPr>
          <p:spPr>
            <a:xfrm>
              <a:off x="53587" y="-41376"/>
              <a:ext cx="6967699"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伍、其他五專招生管道</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其他特殊專班招生</a:t>
              </a:r>
              <a:r>
                <a:rPr lang="en-US" altLang="zh-TW" sz="2400" b="1" kern="0" dirty="0">
                  <a:solidFill>
                    <a:prstClr val="black"/>
                  </a:solidFill>
                  <a:latin typeface="微軟正黑體" panose="020B0604030504040204" pitchFamily="34" charset="-120"/>
                  <a:ea typeface="微軟正黑體" panose="020B0604030504040204" pitchFamily="34" charset="-120"/>
                  <a:cs typeface="Arial" pitchFamily="34" charset="0"/>
                </a:rPr>
                <a:t>(2/3)</a:t>
              </a:r>
              <a:endParaRPr lang="en-US" dirty="0"/>
            </a:p>
          </p:txBody>
        </p:sp>
      </p:grpSp>
      <p:graphicFrame>
        <p:nvGraphicFramePr>
          <p:cNvPr id="9" name="內容版面配置區 3">
            <a:extLst>
              <a:ext uri="{FF2B5EF4-FFF2-40B4-BE49-F238E27FC236}">
                <a16:creationId xmlns:a16="http://schemas.microsoft.com/office/drawing/2014/main" id="{A146316F-F48A-480C-ACF4-75094C36618B}"/>
              </a:ext>
            </a:extLst>
          </p:cNvPr>
          <p:cNvGraphicFramePr>
            <a:graphicFrameLocks/>
          </p:cNvGraphicFramePr>
          <p:nvPr>
            <p:extLst>
              <p:ext uri="{D42A27DB-BD31-4B8C-83A1-F6EECF244321}">
                <p14:modId xmlns:p14="http://schemas.microsoft.com/office/powerpoint/2010/main" val="1316706983"/>
              </p:ext>
            </p:extLst>
          </p:nvPr>
        </p:nvGraphicFramePr>
        <p:xfrm>
          <a:off x="803564" y="3604790"/>
          <a:ext cx="10584872" cy="3200096"/>
        </p:xfrm>
        <a:graphic>
          <a:graphicData uri="http://schemas.openxmlformats.org/drawingml/2006/table">
            <a:tbl>
              <a:tblPr firstRow="1" bandRow="1">
                <a:tableStyleId>{F2DE63D5-997A-4646-A377-4702673A728D}</a:tableStyleId>
              </a:tblPr>
              <a:tblGrid>
                <a:gridCol w="2770909">
                  <a:extLst>
                    <a:ext uri="{9D8B030D-6E8A-4147-A177-3AD203B41FA5}">
                      <a16:colId xmlns:a16="http://schemas.microsoft.com/office/drawing/2014/main" val="20000"/>
                    </a:ext>
                  </a:extLst>
                </a:gridCol>
                <a:gridCol w="7813963">
                  <a:extLst>
                    <a:ext uri="{9D8B030D-6E8A-4147-A177-3AD203B41FA5}">
                      <a16:colId xmlns:a16="http://schemas.microsoft.com/office/drawing/2014/main" val="20001"/>
                    </a:ext>
                  </a:extLst>
                </a:gridCol>
              </a:tblGrid>
              <a:tr h="338863">
                <a:tc rowSpan="2">
                  <a:txBody>
                    <a:body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招生學校</a:t>
                      </a:r>
                    </a:p>
                  </a:txBody>
                  <a:tcPr marT="45701" marB="45701" anchor="ctr">
                    <a:lnL w="9525" cap="flat" cmpd="sng" algn="ctr">
                      <a:noFill/>
                      <a:prstDash val="solid"/>
                    </a:lnL>
                    <a:lnR w="28575" cap="flat" cmpd="sng" algn="ctr">
                      <a:noFill/>
                      <a:prstDash val="solid"/>
                      <a:round/>
                      <a:headEnd type="none" w="med" len="med"/>
                      <a:tailEnd type="none" w="med" len="med"/>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79646"/>
                    </a:solidFill>
                  </a:tcPr>
                </a:tc>
                <a:tc>
                  <a:txBody>
                    <a:body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國立臺南護理專科學校</a:t>
                      </a:r>
                      <a:endPar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T="45701" marB="45701" anchor="ctr">
                    <a:lnL w="28575" cap="flat" cmpd="sng" algn="ctr">
                      <a:noFill/>
                      <a:prstDash val="solid"/>
                      <a:round/>
                      <a:headEnd type="none" w="med" len="med"/>
                      <a:tailEnd type="none" w="med" len="med"/>
                    </a:lnL>
                    <a:lnR w="9525" cap="flat" cmpd="sng" algn="ctr">
                      <a:noFill/>
                      <a:prstDash val="solid"/>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79646"/>
                    </a:solidFill>
                  </a:tcPr>
                </a:tc>
                <a:extLst>
                  <a:ext uri="{0D108BD9-81ED-4DB2-BD59-A6C34878D82A}">
                    <a16:rowId xmlns:a16="http://schemas.microsoft.com/office/drawing/2014/main" val="10000"/>
                  </a:ext>
                </a:extLst>
              </a:tr>
              <a:tr h="338863">
                <a:tc vMerge="1">
                  <a:txBody>
                    <a:bodyPr/>
                    <a:lstStyle/>
                    <a:p>
                      <a:endParaRPr lang="zh-TW" alt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五專老人服務事業科</a:t>
                      </a:r>
                      <a:r>
                        <a:rPr lang="zh-TW" altLang="en-US" sz="1800" b="1" dirty="0">
                          <a:latin typeface="Times New Roman" panose="02020603050405020304" pitchFamily="18" charset="0"/>
                          <a:ea typeface="微軟正黑體" panose="020B0604030504040204" pitchFamily="34" charset="-120"/>
                          <a:cs typeface="Times New Roman" panose="02020603050405020304" pitchFamily="18" charset="0"/>
                        </a:rPr>
                        <a:t>原住民</a:t>
                      </a: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單獨招生</a:t>
                      </a:r>
                    </a:p>
                  </a:txBody>
                  <a:tcPr marT="45701" marB="45701"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CDDC4"/>
                    </a:solidFill>
                  </a:tcPr>
                </a:tc>
                <a:extLst>
                  <a:ext uri="{0D108BD9-81ED-4DB2-BD59-A6C34878D82A}">
                    <a16:rowId xmlns:a16="http://schemas.microsoft.com/office/drawing/2014/main" val="2001699422"/>
                  </a:ext>
                </a:extLst>
              </a:tr>
              <a:tr h="338863">
                <a:tc>
                  <a:txBody>
                    <a:body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招生名額</a:t>
                      </a:r>
                    </a:p>
                  </a:txBody>
                  <a:tcPr marT="45701" marB="45701" anchor="ctr">
                    <a:lnL w="9525" cap="flat" cmpd="sng" algn="ctr">
                      <a:noFill/>
                      <a:prstDash val="solid"/>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t>30</a:t>
                      </a: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名</a:t>
                      </a:r>
                    </a:p>
                  </a:txBody>
                  <a:tcPr marT="45701" marB="45701"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38863">
                <a:tc>
                  <a:txBody>
                    <a:body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報名日期</a:t>
                      </a:r>
                    </a:p>
                  </a:txBody>
                  <a:tcPr marT="45701" marB="45701" anchor="ctr">
                    <a:lnL w="9525" cap="flat" cmpd="sng" algn="ctr">
                      <a:noFill/>
                      <a:prstDash val="solid"/>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即日起至</a:t>
                      </a:r>
                      <a: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t>112</a:t>
                      </a: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t>25</a:t>
                      </a: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六</a:t>
                      </a:r>
                      <a: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前</a:t>
                      </a:r>
                    </a:p>
                  </a:txBody>
                  <a:tcPr marT="45701" marB="45701"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338863">
                <a:tc>
                  <a:txBody>
                    <a:body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限制條件</a:t>
                      </a:r>
                    </a:p>
                  </a:txBody>
                  <a:tcPr marT="45701" marB="45701" anchor="ctr">
                    <a:lnL w="9525" cap="flat" cmpd="sng" algn="ctr">
                      <a:noFill/>
                      <a:prstDash val="solid"/>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限</a:t>
                      </a:r>
                      <a: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t>25</a:t>
                      </a: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歲以下具原住民身分</a:t>
                      </a:r>
                    </a:p>
                  </a:txBody>
                  <a:tcPr marT="45701" marB="45701"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338863">
                <a:tc>
                  <a:txBody>
                    <a:body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考試日期</a:t>
                      </a:r>
                    </a:p>
                  </a:txBody>
                  <a:tcPr marT="45701" marB="45701" anchor="ctr">
                    <a:lnL w="9525" cap="flat" cmpd="sng" algn="ctr">
                      <a:noFill/>
                      <a:prstDash val="solid"/>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t>112</a:t>
                      </a: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t>4</a:t>
                      </a: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t>15</a:t>
                      </a: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六</a:t>
                      </a:r>
                      <a: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T="45701" marB="45701" anchor="ctr">
                    <a:lnL w="28575" cap="flat" cmpd="sng" algn="ctr">
                      <a:noFill/>
                      <a:prstDash val="solid"/>
                      <a:round/>
                      <a:headEnd type="none" w="med" len="med"/>
                      <a:tailEnd type="none" w="med" len="med"/>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549305">
                <a:tc>
                  <a:txBody>
                    <a:body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考試科目</a:t>
                      </a:r>
                    </a:p>
                  </a:txBody>
                  <a:tcPr marT="45701" marB="45701" anchor="ctr">
                    <a:lnL w="9525" cap="flat" cmpd="sng" algn="ctr">
                      <a:noFill/>
                      <a:prstDash val="solid"/>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書審</a:t>
                      </a:r>
                      <a: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t>(50%)</a:t>
                      </a: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：在校成績、自傳、其他</a:t>
                      </a:r>
                      <a: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證照、競賽、英檢</a:t>
                      </a:r>
                      <a: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t>)</a:t>
                      </a:r>
                    </a:p>
                    <a:p>
                      <a:pPr marL="1058863" indent="0" algn="just">
                        <a:tabLst>
                          <a:tab pos="1122363" algn="l"/>
                        </a:tabLst>
                      </a:pP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筆試</a:t>
                      </a:r>
                      <a: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t>(50%)</a:t>
                      </a: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：公民</a:t>
                      </a:r>
                    </a:p>
                  </a:txBody>
                  <a:tcPr marT="45701" marB="45701" anchor="ctr">
                    <a:lnL w="28575" cap="flat" cmpd="sng" algn="ctr">
                      <a:noFill/>
                      <a:prstDash val="solid"/>
                      <a:round/>
                      <a:headEnd type="none" w="med" len="med"/>
                      <a:tailEnd type="none" w="med" len="med"/>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r h="338863">
                <a:tc>
                  <a:txBody>
                    <a:body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放榜日期</a:t>
                      </a:r>
                    </a:p>
                  </a:txBody>
                  <a:tcPr marT="45701" marB="45701" anchor="ctr">
                    <a:lnL w="9525" cap="flat" cmpd="sng" algn="ctr">
                      <a:noFill/>
                      <a:prstDash val="solid"/>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t>112</a:t>
                      </a: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t>4</a:t>
                      </a: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t>26</a:t>
                      </a: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三</a:t>
                      </a:r>
                      <a: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T="45701" marB="45701" anchor="ctr">
                    <a:lnL w="28575" cap="flat" cmpd="sng" algn="ctr">
                      <a:noFill/>
                      <a:prstDash val="solid"/>
                      <a:round/>
                      <a:headEnd type="none" w="med" len="med"/>
                      <a:tailEnd type="none" w="med" len="med"/>
                    </a:lnL>
                    <a:lnR w="9525" cap="flat" cmpd="sng" algn="ctr">
                      <a:noFill/>
                      <a:prstDash val="solid"/>
                    </a:lnR>
                    <a:lnT w="12700"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bl>
          </a:graphicData>
        </a:graphic>
      </p:graphicFrame>
      <p:graphicFrame>
        <p:nvGraphicFramePr>
          <p:cNvPr id="8" name="內容版面配置區 3">
            <a:extLst>
              <a:ext uri="{FF2B5EF4-FFF2-40B4-BE49-F238E27FC236}">
                <a16:creationId xmlns:a16="http://schemas.microsoft.com/office/drawing/2014/main" id="{2C1C5C7F-00A6-4BEA-9960-F39CB4A1C0E0}"/>
              </a:ext>
            </a:extLst>
          </p:cNvPr>
          <p:cNvGraphicFramePr>
            <a:graphicFrameLocks/>
          </p:cNvGraphicFramePr>
          <p:nvPr>
            <p:extLst>
              <p:ext uri="{D42A27DB-BD31-4B8C-83A1-F6EECF244321}">
                <p14:modId xmlns:p14="http://schemas.microsoft.com/office/powerpoint/2010/main" val="324014691"/>
              </p:ext>
            </p:extLst>
          </p:nvPr>
        </p:nvGraphicFramePr>
        <p:xfrm>
          <a:off x="803564" y="702681"/>
          <a:ext cx="10584872" cy="2961084"/>
        </p:xfrm>
        <a:graphic>
          <a:graphicData uri="http://schemas.openxmlformats.org/drawingml/2006/table">
            <a:tbl>
              <a:tblPr firstRow="1" bandRow="1"/>
              <a:tblGrid>
                <a:gridCol w="2770909">
                  <a:extLst>
                    <a:ext uri="{9D8B030D-6E8A-4147-A177-3AD203B41FA5}">
                      <a16:colId xmlns:a16="http://schemas.microsoft.com/office/drawing/2014/main" val="20000"/>
                    </a:ext>
                  </a:extLst>
                </a:gridCol>
                <a:gridCol w="7813963">
                  <a:extLst>
                    <a:ext uri="{9D8B030D-6E8A-4147-A177-3AD203B41FA5}">
                      <a16:colId xmlns:a16="http://schemas.microsoft.com/office/drawing/2014/main" val="20001"/>
                    </a:ext>
                  </a:extLst>
                </a:gridCol>
              </a:tblGrid>
              <a:tr h="622137">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招生學校</a:t>
                      </a:r>
                    </a:p>
                  </a:txBody>
                  <a:tcPr marT="45723" marB="45723" anchor="ctr">
                    <a:lnL w="9525" cap="flat" cmpd="sng" algn="ctr">
                      <a:noFill/>
                      <a:prstDash val="solid"/>
                    </a:lnL>
                    <a:lnR>
                      <a:noFill/>
                    </a:lnR>
                    <a:lnT w="9525" cap="flat" cmpd="sng" algn="ctr">
                      <a:noFill/>
                      <a:prstDash val="soli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8064A2"/>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馬偕醫護管理專科學校</a:t>
                      </a:r>
                      <a: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東部地區</a:t>
                      </a:r>
                      <a: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t>】</a:t>
                      </a:r>
                      <a:b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b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五專護理科獎助生甄選入學招生</a:t>
                      </a:r>
                    </a:p>
                  </a:txBody>
                  <a:tcPr marT="45723" marB="45723" anchor="ctr">
                    <a:lnL>
                      <a:noFill/>
                    </a:lnL>
                    <a:lnR w="9525" cap="flat" cmpd="sng" algn="ctr">
                      <a:noFill/>
                      <a:prstDash val="solid"/>
                    </a:lnR>
                    <a:lnT w="9525" cap="flat" cmpd="sng" algn="ctr">
                      <a:noFill/>
                      <a:prstDash val="soli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8064A2"/>
                    </a:solidFill>
                  </a:tcPr>
                </a:tc>
                <a:extLst>
                  <a:ext uri="{0D108BD9-81ED-4DB2-BD59-A6C34878D82A}">
                    <a16:rowId xmlns:a16="http://schemas.microsoft.com/office/drawing/2014/main" val="10000"/>
                  </a:ext>
                </a:extLst>
              </a:tr>
              <a:tr h="35550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招生名額</a:t>
                      </a:r>
                    </a:p>
                  </a:txBody>
                  <a:tcPr marT="45723" marB="45723" anchor="ctr">
                    <a:lnL w="9525" cap="flat" cmpd="sng" algn="ctr">
                      <a:noFill/>
                      <a:prstDash val="solid"/>
                    </a:lnL>
                    <a:lnR>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t>48</a:t>
                      </a: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名</a:t>
                      </a:r>
                    </a:p>
                  </a:txBody>
                  <a:tcPr marT="45723" marB="45723" anchor="ctr">
                    <a:lnL>
                      <a:noFill/>
                    </a:lnL>
                    <a:lnR w="9525" cap="flat" cmpd="sng" algn="ctr">
                      <a:noFill/>
                      <a:prstDash val="soli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5550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簡章公告</a:t>
                      </a:r>
                    </a:p>
                  </a:txBody>
                  <a:tcPr marT="45723" marB="45723" anchor="ctr">
                    <a:lnL w="9525" cap="flat" cmpd="sng" algn="ctr">
                      <a:noFill/>
                      <a:prstDash val="solid"/>
                    </a:lnL>
                    <a:lnR>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預定於</a:t>
                      </a:r>
                      <a: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月中旬公告</a:t>
                      </a:r>
                    </a:p>
                  </a:txBody>
                  <a:tcPr marT="45723" marB="45723" anchor="ctr">
                    <a:lnL>
                      <a:noFill/>
                    </a:lnL>
                    <a:lnR w="9525" cap="flat" cmpd="sng" algn="ctr">
                      <a:noFill/>
                      <a:prstDash val="soli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5550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限制條件</a:t>
                      </a:r>
                    </a:p>
                  </a:txBody>
                  <a:tcPr marT="45723" marB="45723" anchor="ctr">
                    <a:lnL w="9525" cap="flat" cmpd="sng" algn="ctr">
                      <a:noFill/>
                      <a:prstDash val="solid"/>
                    </a:lnL>
                    <a:lnR>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限設籍在臺東或花蓮地區</a:t>
                      </a:r>
                    </a:p>
                  </a:txBody>
                  <a:tcPr marT="45723" marB="45723" anchor="ctr">
                    <a:lnL>
                      <a:noFill/>
                    </a:lnL>
                    <a:lnR w="9525" cap="flat" cmpd="sng" algn="ctr">
                      <a:noFill/>
                      <a:prstDash val="soli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55509">
                <a:tc>
                  <a:txBody>
                    <a:body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成績計算方式</a:t>
                      </a:r>
                    </a:p>
                  </a:txBody>
                  <a:tcPr marT="45723" marB="45723" anchor="ctr">
                    <a:lnL w="9525" cap="flat" cmpd="sng" algn="ctr">
                      <a:noFill/>
                      <a:prstDash val="solid"/>
                    </a:lnL>
                    <a:lnR>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比照該校北區五專聯合免試入學成績採計方式辦理</a:t>
                      </a:r>
                    </a:p>
                  </a:txBody>
                  <a:tcPr marT="45723" marB="45723" anchor="ctr">
                    <a:lnL>
                      <a:noFill/>
                    </a:lnL>
                    <a:lnR w="9525" cap="flat" cmpd="sng" algn="ctr">
                      <a:noFill/>
                      <a:prstDash val="soli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52578332"/>
                  </a:ext>
                </a:extLst>
              </a:tr>
              <a:tr h="85793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說明</a:t>
                      </a:r>
                    </a:p>
                  </a:txBody>
                  <a:tcPr marT="45723" marB="45723" anchor="ctr">
                    <a:lnL w="9525" cap="flat" cmpd="sng" algn="ctr">
                      <a:noFill/>
                      <a:prstDash val="solid"/>
                    </a:lnL>
                    <a:lnR>
                      <a:noFill/>
                    </a:lnR>
                    <a:lnT w="12700" cap="flat" cmpd="sng" algn="ctr">
                      <a:solidFill>
                        <a:sysClr val="windowText" lastClr="000000"/>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在校期間由台東馬偕紀念醫院、台東基督教醫院及花蓮門諾醫院提供學雜費獎助金，畢業後在以上醫院服務，其服務年限</a:t>
                      </a:r>
                      <a:r>
                        <a:rPr lang="zh-TW" altLang="en-US" sz="1800" b="1" dirty="0">
                          <a:solidFill>
                            <a:srgbClr val="C00000"/>
                          </a:solidFill>
                          <a:latin typeface="Times New Roman" panose="02020603050405020304" pitchFamily="18" charset="0"/>
                          <a:ea typeface="微軟正黑體" panose="020B0604030504040204" pitchFamily="34" charset="-120"/>
                          <a:cs typeface="Times New Roman" panose="02020603050405020304" pitchFamily="18" charset="0"/>
                        </a:rPr>
                        <a:t>依獎助金支領年限</a:t>
                      </a: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而定。</a:t>
                      </a:r>
                    </a:p>
                  </a:txBody>
                  <a:tcPr marT="45723" marB="45723" anchor="ctr">
                    <a:lnL>
                      <a:noFill/>
                    </a:lnL>
                    <a:lnR w="9525" cap="flat" cmpd="sng" algn="ctr">
                      <a:noFill/>
                      <a:prstDash val="solid"/>
                    </a:lnR>
                    <a:lnT w="12700" cap="flat" cmpd="sng" algn="ctr">
                      <a:solidFill>
                        <a:sysClr val="windowText" lastClr="000000"/>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28757438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群組 2">
            <a:extLst>
              <a:ext uri="{FF2B5EF4-FFF2-40B4-BE49-F238E27FC236}">
                <a16:creationId xmlns:a16="http://schemas.microsoft.com/office/drawing/2014/main" id="{1E8D9B6E-23FD-4C8C-8DF5-33F499045056}"/>
              </a:ext>
            </a:extLst>
          </p:cNvPr>
          <p:cNvGrpSpPr/>
          <p:nvPr/>
        </p:nvGrpSpPr>
        <p:grpSpPr>
          <a:xfrm>
            <a:off x="1" y="-41376"/>
            <a:ext cx="8343900" cy="698450"/>
            <a:chOff x="0" y="-41376"/>
            <a:chExt cx="7429500" cy="698450"/>
          </a:xfrm>
        </p:grpSpPr>
        <p:grpSp>
          <p:nvGrpSpPr>
            <p:cNvPr id="2" name="群組 1"/>
            <p:cNvGrpSpPr/>
            <p:nvPr/>
          </p:nvGrpSpPr>
          <p:grpSpPr>
            <a:xfrm>
              <a:off x="0" y="4232"/>
              <a:ext cx="7429500" cy="612000"/>
              <a:chOff x="0" y="4233"/>
              <a:chExt cx="5444619" cy="605449"/>
            </a:xfrm>
          </p:grpSpPr>
          <p:sp>
            <p:nvSpPr>
              <p:cNvPr id="120" name="圓角化同側角落矩形 119"/>
              <p:cNvSpPr/>
              <p:nvPr/>
            </p:nvSpPr>
            <p:spPr>
              <a:xfrm rot="16200000" flipH="1">
                <a:off x="2419585" y="-2415352"/>
                <a:ext cx="605449" cy="5444619"/>
              </a:xfrm>
              <a:prstGeom prst="round2SameRect">
                <a:avLst>
                  <a:gd name="adj1" fmla="val 0"/>
                  <a:gd name="adj2" fmla="val 50000"/>
                </a:avLst>
              </a:prstGeom>
              <a:gradFill flip="none" rotWithShape="1">
                <a:gsLst>
                  <a:gs pos="0">
                    <a:srgbClr val="96C8E9"/>
                  </a:gs>
                  <a:gs pos="55000">
                    <a:srgbClr val="AFEAFF"/>
                  </a:gs>
                  <a:gs pos="100000">
                    <a:srgbClr val="96C8E9"/>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33" name="圓角化同側角落矩形 32"/>
              <p:cNvSpPr/>
              <p:nvPr/>
            </p:nvSpPr>
            <p:spPr>
              <a:xfrm rot="16200000" flipH="1">
                <a:off x="2463668" y="-2367116"/>
                <a:ext cx="504000" cy="5343418"/>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34" name="Google Shape;446;p38"/>
            <p:cNvSpPr txBox="1">
              <a:spLocks/>
            </p:cNvSpPr>
            <p:nvPr/>
          </p:nvSpPr>
          <p:spPr>
            <a:xfrm>
              <a:off x="53587" y="-41376"/>
              <a:ext cx="6967699"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伍、其他五專招生管道</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其他特殊專班招生</a:t>
              </a:r>
              <a:r>
                <a:rPr lang="en-US" altLang="zh-TW" sz="2400" b="1" kern="0" dirty="0">
                  <a:solidFill>
                    <a:prstClr val="black"/>
                  </a:solidFill>
                  <a:latin typeface="微軟正黑體" panose="020B0604030504040204" pitchFamily="34" charset="-120"/>
                  <a:ea typeface="微軟正黑體" panose="020B0604030504040204" pitchFamily="34" charset="-120"/>
                  <a:cs typeface="Arial" pitchFamily="34" charset="0"/>
                </a:rPr>
                <a:t>(3/3)</a:t>
              </a:r>
              <a:endParaRPr lang="en-US" dirty="0"/>
            </a:p>
          </p:txBody>
        </p:sp>
      </p:grpSp>
      <p:graphicFrame>
        <p:nvGraphicFramePr>
          <p:cNvPr id="10" name="內容版面配置區 3">
            <a:extLst>
              <a:ext uri="{FF2B5EF4-FFF2-40B4-BE49-F238E27FC236}">
                <a16:creationId xmlns:a16="http://schemas.microsoft.com/office/drawing/2014/main" id="{9F48A799-7FD8-4529-A5AB-3AA2422A82F1}"/>
              </a:ext>
            </a:extLst>
          </p:cNvPr>
          <p:cNvGraphicFramePr>
            <a:graphicFrameLocks/>
          </p:cNvGraphicFramePr>
          <p:nvPr>
            <p:extLst>
              <p:ext uri="{D42A27DB-BD31-4B8C-83A1-F6EECF244321}">
                <p14:modId xmlns:p14="http://schemas.microsoft.com/office/powerpoint/2010/main" val="3414684804"/>
              </p:ext>
            </p:extLst>
          </p:nvPr>
        </p:nvGraphicFramePr>
        <p:xfrm>
          <a:off x="1251858" y="888236"/>
          <a:ext cx="9688286" cy="5610651"/>
        </p:xfrm>
        <a:graphic>
          <a:graphicData uri="http://schemas.openxmlformats.org/drawingml/2006/table">
            <a:tbl>
              <a:tblPr firstRow="1" bandRow="1"/>
              <a:tblGrid>
                <a:gridCol w="2634343">
                  <a:extLst>
                    <a:ext uri="{9D8B030D-6E8A-4147-A177-3AD203B41FA5}">
                      <a16:colId xmlns:a16="http://schemas.microsoft.com/office/drawing/2014/main" val="20000"/>
                    </a:ext>
                  </a:extLst>
                </a:gridCol>
                <a:gridCol w="7053943">
                  <a:extLst>
                    <a:ext uri="{9D8B030D-6E8A-4147-A177-3AD203B41FA5}">
                      <a16:colId xmlns:a16="http://schemas.microsoft.com/office/drawing/2014/main" val="20001"/>
                    </a:ext>
                  </a:extLst>
                </a:gridCol>
              </a:tblGrid>
              <a:tr h="648873">
                <a:tc rowSpan="2">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pPr algn="ct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招生學校</a:t>
                      </a:r>
                    </a:p>
                  </a:txBody>
                  <a:tcPr marT="45701" marB="45701" anchor="ctr">
                    <a:lnL w="9525" cap="flat" cmpd="sng" algn="ctr">
                      <a:noFill/>
                      <a:prstDash val="solid"/>
                    </a:lnL>
                    <a:lnR w="28575" cap="flat" cmpd="sng" algn="ctr">
                      <a:noFill/>
                      <a:prstDash val="solid"/>
                      <a:round/>
                      <a:headEnd type="none" w="med" len="med"/>
                      <a:tailEnd type="none" w="med" len="med"/>
                    </a:lnR>
                    <a:lnT w="9525" cap="flat" cmpd="sng" algn="ctr">
                      <a:noFill/>
                      <a:prstDash val="soli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BBB59"/>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pPr algn="ct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經國管理暨健康學院</a:t>
                      </a:r>
                      <a:endPar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T="45701" marB="45701" anchor="ctr">
                    <a:lnL w="28575" cap="flat" cmpd="sng" algn="ctr">
                      <a:noFill/>
                      <a:prstDash val="solid"/>
                      <a:round/>
                      <a:headEnd type="none" w="med" len="med"/>
                      <a:tailEnd type="none" w="med" len="med"/>
                    </a:lnL>
                    <a:lnR w="9525" cap="flat" cmpd="sng" algn="ctr">
                      <a:noFill/>
                      <a:prstDash val="solid"/>
                    </a:lnR>
                    <a:lnT w="9525" cap="flat" cmpd="sng" algn="ctr">
                      <a:noFill/>
                      <a:prstDash val="soli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BBB59"/>
                    </a:solidFill>
                  </a:tcPr>
                </a:tc>
                <a:extLst>
                  <a:ext uri="{0D108BD9-81ED-4DB2-BD59-A6C34878D82A}">
                    <a16:rowId xmlns:a16="http://schemas.microsoft.com/office/drawing/2014/main" val="10000"/>
                  </a:ext>
                </a:extLst>
              </a:tr>
              <a:tr h="648873">
                <a:tc vMerge="1">
                  <a:txBody>
                    <a:bodyPr/>
                    <a:lstStyle/>
                    <a:p>
                      <a:endParaRPr lang="zh-TW" altLang="en-US"/>
                    </a:p>
                  </a:txBody>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澎湖地區五專護理科單獨招生</a:t>
                      </a:r>
                    </a:p>
                  </a:txBody>
                  <a:tcPr marT="45701" marB="45701"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CCFF66"/>
                    </a:solidFill>
                  </a:tcPr>
                </a:tc>
                <a:extLst>
                  <a:ext uri="{0D108BD9-81ED-4DB2-BD59-A6C34878D82A}">
                    <a16:rowId xmlns:a16="http://schemas.microsoft.com/office/drawing/2014/main" val="2001699422"/>
                  </a:ext>
                </a:extLst>
              </a:tr>
              <a:tr h="64887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招生名額</a:t>
                      </a:r>
                    </a:p>
                  </a:txBody>
                  <a:tcPr marT="45701" marB="45701" anchor="ctr">
                    <a:lnL w="9525" cap="flat" cmpd="sng" algn="ctr">
                      <a:noFill/>
                      <a:prstDash val="solid"/>
                    </a:lnL>
                    <a:lnR w="28575"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10</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名</a:t>
                      </a:r>
                    </a:p>
                  </a:txBody>
                  <a:tcPr marT="45701" marB="45701"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2"/>
                  </a:ext>
                </a:extLst>
              </a:tr>
              <a:tr h="64887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報名時間</a:t>
                      </a:r>
                    </a:p>
                  </a:txBody>
                  <a:tcPr marT="45701" marB="45701" anchor="ctr">
                    <a:lnL w="9525" cap="flat" cmpd="sng" algn="ctr">
                      <a:noFill/>
                      <a:prstDash val="solid"/>
                    </a:lnL>
                    <a:lnR w="28575"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112</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月底前</a:t>
                      </a:r>
                    </a:p>
                  </a:txBody>
                  <a:tcPr marT="45701" marB="45701"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6"/>
                  </a:ext>
                </a:extLst>
              </a:tr>
              <a:tr h="64887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限制條件</a:t>
                      </a:r>
                    </a:p>
                  </a:txBody>
                  <a:tcPr marT="45701" marB="45701" anchor="ctr">
                    <a:lnL w="9525" cap="flat" cmpd="sng" algn="ctr">
                      <a:noFill/>
                      <a:prstDash val="solid"/>
                    </a:lnL>
                    <a:lnR w="28575"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限澎湖縣公私立國民中學應屆或非應屆畢業生，或具同等學力資格者。</a:t>
                      </a:r>
                    </a:p>
                  </a:txBody>
                  <a:tcPr marT="45701" marB="45701"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3"/>
                  </a:ext>
                </a:extLst>
              </a:tr>
              <a:tr h="1056659">
                <a:tc>
                  <a:txBody>
                    <a:bodyPr/>
                    <a:lstStyle/>
                    <a:p>
                      <a:pPr algn="ct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成績計算方式</a:t>
                      </a:r>
                    </a:p>
                  </a:txBody>
                  <a:tcPr marT="45701" marB="45701" anchor="ctr">
                    <a:lnL w="9525" cap="flat" cmpd="sng" algn="ctr">
                      <a:noFill/>
                      <a:prstDash val="solid"/>
                    </a:lnL>
                    <a:lnR w="28575"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just"/>
                      <a:r>
                        <a:rPr lang="zh-TW" altLang="en-US" sz="2400" b="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書面資料審查：學習領域平均成績得分</a:t>
                      </a:r>
                      <a:r>
                        <a:rPr lang="en-US" altLang="zh-TW" sz="2400" b="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(60</a:t>
                      </a:r>
                      <a:r>
                        <a:rPr lang="zh-TW" altLang="en-US" sz="2400" b="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分</a:t>
                      </a:r>
                      <a:r>
                        <a:rPr lang="en-US" altLang="zh-TW" sz="2400" b="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b="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、自傳</a:t>
                      </a:r>
                      <a:r>
                        <a:rPr lang="en-US" altLang="zh-TW" sz="2400" b="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(30</a:t>
                      </a:r>
                      <a:r>
                        <a:rPr lang="zh-TW" altLang="en-US" sz="2400" b="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分</a:t>
                      </a:r>
                      <a:r>
                        <a:rPr lang="en-US" altLang="zh-TW" sz="2400" b="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b="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、弱勢學生身分</a:t>
                      </a:r>
                      <a:r>
                        <a:rPr lang="en-US" altLang="zh-TW" sz="2400" b="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(10</a:t>
                      </a:r>
                      <a:r>
                        <a:rPr lang="zh-TW" altLang="en-US" sz="2400" b="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分</a:t>
                      </a:r>
                      <a:r>
                        <a:rPr lang="en-US" altLang="zh-TW" sz="2400" b="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2400" b="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a:txBody>
                  <a:tcPr marT="45701" marB="45701" anchor="ctr">
                    <a:lnL w="28575" cap="flat" cmpd="sng" algn="ctr">
                      <a:noFill/>
                      <a:prstDash val="solid"/>
                      <a:round/>
                      <a:headEnd type="none" w="med" len="med"/>
                      <a:tailEnd type="none" w="med" len="med"/>
                    </a:lnL>
                    <a:lnR w="9525" cap="flat" cmpd="sng" algn="ctr">
                      <a:noFill/>
                      <a:prstDash val="soli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31461288"/>
                  </a:ext>
                </a:extLst>
              </a:tr>
              <a:tr h="113557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說明</a:t>
                      </a:r>
                    </a:p>
                  </a:txBody>
                  <a:tcPr marT="45701" marB="45701" anchor="ctr">
                    <a:lnL w="9525" cap="flat" cmpd="sng" algn="ctr">
                      <a:noFill/>
                      <a:prstDash val="solid"/>
                    </a:lnL>
                    <a:lnR w="28575"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五專畢業後需留在澎湖縣醫療機構服務者，服務年限</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4</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依教育部核准後實施</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2400" b="1" dirty="0">
                        <a:solidFill>
                          <a:srgbClr val="C00000"/>
                        </a:solidFill>
                        <a:latin typeface="Times New Roman" panose="02020603050405020304" pitchFamily="18" charset="0"/>
                        <a:ea typeface="微軟正黑體" panose="020B0604030504040204" pitchFamily="34" charset="-120"/>
                        <a:cs typeface="Times New Roman" panose="02020603050405020304" pitchFamily="18" charset="0"/>
                      </a:endParaRPr>
                    </a:p>
                  </a:txBody>
                  <a:tcPr marT="45701" marB="45701" anchor="ctr">
                    <a:lnL w="28575" cap="flat" cmpd="sng" algn="ctr">
                      <a:noFill/>
                      <a:prstDash val="solid"/>
                      <a:round/>
                      <a:headEnd type="none" w="med" len="med"/>
                      <a:tailEnd type="none" w="med" len="med"/>
                    </a:lnL>
                    <a:lnR w="9525" cap="flat" cmpd="sng" algn="ctr">
                      <a:noFill/>
                      <a:prstDash val="solid"/>
                    </a:lnR>
                    <a:lnT w="12700" cap="flat" cmpd="sng" algn="ctr">
                      <a:solidFill>
                        <a:sysClr val="windowText" lastClr="000000"/>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55207768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群組 2">
            <a:extLst>
              <a:ext uri="{FF2B5EF4-FFF2-40B4-BE49-F238E27FC236}">
                <a16:creationId xmlns:a16="http://schemas.microsoft.com/office/drawing/2014/main" id="{1E8D9B6E-23FD-4C8C-8DF5-33F499045056}"/>
              </a:ext>
            </a:extLst>
          </p:cNvPr>
          <p:cNvGrpSpPr/>
          <p:nvPr/>
        </p:nvGrpSpPr>
        <p:grpSpPr>
          <a:xfrm>
            <a:off x="1" y="-41376"/>
            <a:ext cx="6874329" cy="698450"/>
            <a:chOff x="0" y="-41376"/>
            <a:chExt cx="7429500" cy="698450"/>
          </a:xfrm>
        </p:grpSpPr>
        <p:grpSp>
          <p:nvGrpSpPr>
            <p:cNvPr id="2" name="群組 1"/>
            <p:cNvGrpSpPr/>
            <p:nvPr/>
          </p:nvGrpSpPr>
          <p:grpSpPr>
            <a:xfrm>
              <a:off x="0" y="4232"/>
              <a:ext cx="7429500" cy="612000"/>
              <a:chOff x="0" y="4233"/>
              <a:chExt cx="5444619" cy="605449"/>
            </a:xfrm>
          </p:grpSpPr>
          <p:sp>
            <p:nvSpPr>
              <p:cNvPr id="120" name="圓角化同側角落矩形 119"/>
              <p:cNvSpPr/>
              <p:nvPr/>
            </p:nvSpPr>
            <p:spPr>
              <a:xfrm rot="16200000" flipH="1">
                <a:off x="2419585" y="-2415352"/>
                <a:ext cx="605449" cy="5444619"/>
              </a:xfrm>
              <a:prstGeom prst="round2SameRect">
                <a:avLst>
                  <a:gd name="adj1" fmla="val 0"/>
                  <a:gd name="adj2" fmla="val 50000"/>
                </a:avLst>
              </a:prstGeom>
              <a:gradFill flip="none" rotWithShape="1">
                <a:gsLst>
                  <a:gs pos="0">
                    <a:srgbClr val="96C8E9"/>
                  </a:gs>
                  <a:gs pos="55000">
                    <a:srgbClr val="AFEAFF"/>
                  </a:gs>
                  <a:gs pos="100000">
                    <a:srgbClr val="96C8E9"/>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33" name="圓角化同側角落矩形 32"/>
              <p:cNvSpPr/>
              <p:nvPr/>
            </p:nvSpPr>
            <p:spPr>
              <a:xfrm rot="16200000" flipH="1">
                <a:off x="2463668" y="-2367116"/>
                <a:ext cx="504000" cy="5343418"/>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34" name="Google Shape;446;p38"/>
            <p:cNvSpPr txBox="1">
              <a:spLocks/>
            </p:cNvSpPr>
            <p:nvPr/>
          </p:nvSpPr>
          <p:spPr>
            <a:xfrm>
              <a:off x="53587" y="-41376"/>
              <a:ext cx="6967699"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伍、其他五專招生管道</a:t>
              </a:r>
              <a:endParaRPr lang="en-US" dirty="0"/>
            </a:p>
          </p:txBody>
        </p:sp>
      </p:grpSp>
      <p:grpSp>
        <p:nvGrpSpPr>
          <p:cNvPr id="4" name="群組 3">
            <a:extLst>
              <a:ext uri="{FF2B5EF4-FFF2-40B4-BE49-F238E27FC236}">
                <a16:creationId xmlns:a16="http://schemas.microsoft.com/office/drawing/2014/main" id="{6DE87A4B-153C-4B4E-A989-DBB859AF864F}"/>
              </a:ext>
            </a:extLst>
          </p:cNvPr>
          <p:cNvGrpSpPr/>
          <p:nvPr/>
        </p:nvGrpSpPr>
        <p:grpSpPr>
          <a:xfrm>
            <a:off x="1761763" y="1430983"/>
            <a:ext cx="8668476" cy="2698645"/>
            <a:chOff x="1711524" y="1268964"/>
            <a:chExt cx="8668476" cy="2698645"/>
          </a:xfrm>
        </p:grpSpPr>
        <p:sp>
          <p:nvSpPr>
            <p:cNvPr id="7" name="矩形 6">
              <a:extLst>
                <a:ext uri="{FF2B5EF4-FFF2-40B4-BE49-F238E27FC236}">
                  <a16:creationId xmlns:a16="http://schemas.microsoft.com/office/drawing/2014/main" id="{78731226-A992-4415-A69A-A2597F8C95CA}"/>
                </a:ext>
              </a:extLst>
            </p:cNvPr>
            <p:cNvSpPr/>
            <p:nvPr/>
          </p:nvSpPr>
          <p:spPr>
            <a:xfrm>
              <a:off x="1812000" y="1593000"/>
              <a:ext cx="8568000" cy="661720"/>
            </a:xfrm>
            <a:prstGeom prst="rect">
              <a:avLst/>
            </a:prstGeom>
            <a:gradFill>
              <a:gsLst>
                <a:gs pos="79000">
                  <a:sysClr val="window" lastClr="FFFFFF"/>
                </a:gs>
                <a:gs pos="54000">
                  <a:srgbClr val="FCFCFC"/>
                </a:gs>
                <a:gs pos="0">
                  <a:srgbClr val="F9F9F9"/>
                </a:gs>
                <a:gs pos="100000">
                  <a:sysClr val="window" lastClr="FFFFFF">
                    <a:lumMod val="95000"/>
                  </a:sysClr>
                </a:gs>
              </a:gsLst>
              <a:lin ang="2700000" scaled="1"/>
            </a:gradFill>
            <a:effectLst>
              <a:outerShdw blurRad="63500" sx="102000" sy="102000" algn="ctr" rotWithShape="0">
                <a:prstClr val="black">
                  <a:alpha val="40000"/>
                </a:prstClr>
              </a:outerShdw>
            </a:effectLst>
          </p:spPr>
          <p:txBody>
            <a:bodyPr wrap="square">
              <a:spAutoFit/>
            </a:bodyPr>
            <a:lstStyle/>
            <a:p>
              <a:pPr marL="12700" marR="0" lvl="1" indent="0" algn="just" defTabSz="457200" eaLnBrk="1" fontAlgn="base" latinLnBrk="0" hangingPunct="1">
                <a:lnSpc>
                  <a:spcPct val="100000"/>
                </a:lnSpc>
                <a:spcBef>
                  <a:spcPts val="600"/>
                </a:spcBef>
                <a:spcAft>
                  <a:spcPts val="0"/>
                </a:spcAft>
                <a:buClrTx/>
                <a:buSzTx/>
                <a:buFontTx/>
                <a:buNone/>
                <a:tabLst/>
                <a:defRPr/>
              </a:pPr>
              <a:endParaRPr kumimoji="0" lang="en-US" altLang="zh-TW" sz="1600" b="1" i="0" u="none" strike="noStrike" kern="0" cap="none" spc="0" normalizeH="0" baseline="0" noProof="0" dirty="0">
                <a:ln>
                  <a:noFill/>
                </a:ln>
                <a:solidFill>
                  <a:srgbClr val="C0504D"/>
                </a:solidFill>
                <a:effectLst/>
                <a:uLnTx/>
                <a:uFillTx/>
                <a:latin typeface="Arial" panose="020B0604020202020204"/>
                <a:ea typeface="微軟正黑體" panose="020B0604030504040204" pitchFamily="34" charset="-120"/>
              </a:endParaRPr>
            </a:p>
            <a:p>
              <a:pPr marL="12700" marR="0" lvl="1" indent="0" algn="just" defTabSz="457200" eaLnBrk="1" fontAlgn="base" latinLnBrk="0" hangingPunct="1">
                <a:lnSpc>
                  <a:spcPct val="100000"/>
                </a:lnSpc>
                <a:spcBef>
                  <a:spcPts val="600"/>
                </a:spcBef>
                <a:spcAft>
                  <a:spcPts val="0"/>
                </a:spcAft>
                <a:buClrTx/>
                <a:buSzTx/>
                <a:buFontTx/>
                <a:buNone/>
                <a:tabLst/>
                <a:defRPr/>
              </a:pPr>
              <a:endParaRPr kumimoji="1" lang="en-US" altLang="zh-TW" sz="1600" b="1" i="0" u="none" strike="noStrike" kern="0" cap="none" spc="0" normalizeH="0" baseline="0" noProof="0" dirty="0">
                <a:ln>
                  <a:noFill/>
                </a:ln>
                <a:solidFill>
                  <a:srgbClr val="C0504D"/>
                </a:solidFill>
                <a:effectLst/>
                <a:uLnTx/>
                <a:uFillTx/>
                <a:latin typeface="Arial" panose="020B0604020202020204"/>
                <a:ea typeface="微軟正黑體" panose="020B0604030504040204" pitchFamily="34" charset="-120"/>
              </a:endParaRPr>
            </a:p>
          </p:txBody>
        </p:sp>
        <p:sp>
          <p:nvSpPr>
            <p:cNvPr id="8" name="矩形 7">
              <a:extLst>
                <a:ext uri="{FF2B5EF4-FFF2-40B4-BE49-F238E27FC236}">
                  <a16:creationId xmlns:a16="http://schemas.microsoft.com/office/drawing/2014/main" id="{3B1D37BE-E8AF-4518-9F5F-686E61445888}"/>
                </a:ext>
              </a:extLst>
            </p:cNvPr>
            <p:cNvSpPr/>
            <p:nvPr/>
          </p:nvSpPr>
          <p:spPr>
            <a:xfrm>
              <a:off x="1883533" y="2890391"/>
              <a:ext cx="8424935" cy="1077218"/>
            </a:xfrm>
            <a:prstGeom prst="rect">
              <a:avLst/>
            </a:prstGeom>
          </p:spPr>
          <p:txBody>
            <a:bodyPr wrap="square">
              <a:spAutoFit/>
            </a:bodyPr>
            <a:lstStyle/>
            <a:p>
              <a:pPr marL="12700" lvl="1" algn="ctr" defTabSz="457200" fontAlgn="base">
                <a:spcBef>
                  <a:spcPct val="0"/>
                </a:spcBef>
                <a:defRPr/>
              </a:pPr>
              <a:r>
                <a:rPr lang="zh-TW" altLang="en-US" sz="3200" b="1" dirty="0">
                  <a:solidFill>
                    <a:prstClr val="black"/>
                  </a:solidFill>
                  <a:latin typeface="Arial" panose="020B0604020202020204"/>
                  <a:ea typeface="微軟正黑體" panose="020B0604030504040204" pitchFamily="34" charset="-120"/>
                </a:rPr>
                <a:t>以上各項</a:t>
              </a:r>
              <a:r>
                <a:rPr lang="zh-TW" altLang="en-US" sz="3200" b="1" dirty="0">
                  <a:solidFill>
                    <a:srgbClr val="C00000"/>
                  </a:solidFill>
                  <a:latin typeface="Arial" panose="020B0604020202020204"/>
                  <a:ea typeface="微軟正黑體" panose="020B0604030504040204" pitchFamily="34" charset="-120"/>
                </a:rPr>
                <a:t>招生日程、招生方式</a:t>
              </a:r>
              <a:endParaRPr lang="en-US" altLang="zh-TW" sz="3200" b="1" dirty="0">
                <a:solidFill>
                  <a:srgbClr val="C00000"/>
                </a:solidFill>
                <a:latin typeface="Arial" panose="020B0604020202020204"/>
                <a:ea typeface="微軟正黑體" panose="020B0604030504040204" pitchFamily="34" charset="-120"/>
              </a:endParaRPr>
            </a:p>
            <a:p>
              <a:pPr marL="12700" lvl="1" algn="ctr" defTabSz="457200" fontAlgn="base">
                <a:spcBef>
                  <a:spcPct val="0"/>
                </a:spcBef>
                <a:defRPr/>
              </a:pPr>
              <a:r>
                <a:rPr lang="zh-TW" altLang="en-US" sz="3200" b="1" dirty="0">
                  <a:solidFill>
                    <a:prstClr val="black"/>
                  </a:solidFill>
                  <a:latin typeface="Arial" panose="020B0604020202020204"/>
                  <a:ea typeface="微軟正黑體" panose="020B0604030504040204" pitchFamily="34" charset="-120"/>
                </a:rPr>
                <a:t>如有異動，請以</a:t>
              </a:r>
              <a:r>
                <a:rPr lang="zh-TW" altLang="en-US" sz="3200" b="1" u="sng" dirty="0">
                  <a:solidFill>
                    <a:srgbClr val="C00000"/>
                  </a:solidFill>
                  <a:latin typeface="Arial" panose="020B0604020202020204"/>
                  <a:ea typeface="微軟正黑體" panose="020B0604030504040204" pitchFamily="34" charset="-120"/>
                </a:rPr>
                <a:t>簡章</a:t>
              </a:r>
              <a:r>
                <a:rPr lang="zh-TW" altLang="en-US" sz="3200" b="1" dirty="0">
                  <a:solidFill>
                    <a:prstClr val="black"/>
                  </a:solidFill>
                  <a:latin typeface="Arial" panose="020B0604020202020204"/>
                  <a:ea typeface="微軟正黑體" panose="020B0604030504040204" pitchFamily="34" charset="-120"/>
                </a:rPr>
                <a:t>及</a:t>
              </a:r>
              <a:r>
                <a:rPr lang="zh-TW" altLang="en-US" sz="3200" b="1" u="sng" dirty="0">
                  <a:solidFill>
                    <a:srgbClr val="C00000"/>
                  </a:solidFill>
                  <a:latin typeface="Arial" panose="020B0604020202020204"/>
                  <a:ea typeface="微軟正黑體" panose="020B0604030504040204" pitchFamily="34" charset="-120"/>
                </a:rPr>
                <a:t>各招生委員會公告</a:t>
              </a:r>
              <a:r>
                <a:rPr lang="zh-TW" altLang="en-US" sz="3200" b="1" dirty="0">
                  <a:solidFill>
                    <a:prstClr val="black"/>
                  </a:solidFill>
                  <a:latin typeface="Arial" panose="020B0604020202020204"/>
                  <a:ea typeface="微軟正黑體" panose="020B0604030504040204" pitchFamily="34" charset="-120"/>
                </a:rPr>
                <a:t>為準</a:t>
              </a:r>
            </a:p>
          </p:txBody>
        </p:sp>
        <p:sp>
          <p:nvSpPr>
            <p:cNvPr id="9" name="矩形 8">
              <a:extLst>
                <a:ext uri="{FF2B5EF4-FFF2-40B4-BE49-F238E27FC236}">
                  <a16:creationId xmlns:a16="http://schemas.microsoft.com/office/drawing/2014/main" id="{CC01D70F-0251-4E36-9330-254FF5BB49E1}"/>
                </a:ext>
              </a:extLst>
            </p:cNvPr>
            <p:cNvSpPr/>
            <p:nvPr/>
          </p:nvSpPr>
          <p:spPr>
            <a:xfrm>
              <a:off x="1711524" y="1268964"/>
              <a:ext cx="2232248" cy="648072"/>
            </a:xfrm>
            <a:prstGeom prst="rect">
              <a:avLst/>
            </a:prstGeom>
            <a:solidFill>
              <a:srgbClr val="C00000"/>
            </a:solidFill>
            <a:ln>
              <a:noFill/>
            </a:ln>
            <a:effectLst>
              <a:outerShdw blurRad="63500" sx="102000" sy="102000" algn="ctr" rotWithShape="0">
                <a:prstClr val="black">
                  <a:alpha val="40000"/>
                </a:prstClr>
              </a:outerShdw>
            </a:effectLst>
          </p:spPr>
          <p:txBody>
            <a:bodyPr wrap="square" rtlCol="0" anchor="ctr">
              <a:noAutofit/>
            </a:bodyPr>
            <a:lstStyle/>
            <a:p>
              <a:pPr algn="ctr" defTabSz="457200">
                <a:lnSpc>
                  <a:spcPts val="2000"/>
                </a:lnSpc>
                <a:defRPr/>
              </a:pPr>
              <a:endParaRPr lang="zh-TW" altLang="en-US" sz="2000" b="1" dirty="0">
                <a:solidFill>
                  <a:prstClr val="black">
                    <a:lumMod val="75000"/>
                    <a:lumOff val="25000"/>
                  </a:prstClr>
                </a:solidFill>
                <a:latin typeface="Arial" panose="020B0604020202020204"/>
                <a:ea typeface="微軟正黑體" panose="020B0604030504040204" pitchFamily="34" charset="-120"/>
              </a:endParaRPr>
            </a:p>
          </p:txBody>
        </p:sp>
        <p:sp>
          <p:nvSpPr>
            <p:cNvPr id="10" name="矩形 9">
              <a:extLst>
                <a:ext uri="{FF2B5EF4-FFF2-40B4-BE49-F238E27FC236}">
                  <a16:creationId xmlns:a16="http://schemas.microsoft.com/office/drawing/2014/main" id="{A5EB1847-EFFB-4E1B-8EB3-47DCDD012F62}"/>
                </a:ext>
              </a:extLst>
            </p:cNvPr>
            <p:cNvSpPr/>
            <p:nvPr/>
          </p:nvSpPr>
          <p:spPr>
            <a:xfrm>
              <a:off x="2044048" y="1331390"/>
              <a:ext cx="1539684" cy="523220"/>
            </a:xfrm>
            <a:prstGeom prst="rect">
              <a:avLst/>
            </a:prstGeom>
          </p:spPr>
          <p:txBody>
            <a:bodyPr wrap="square">
              <a:spAutoFit/>
            </a:bodyPr>
            <a:lstStyle/>
            <a:p>
              <a:pPr marL="12700" lvl="1" algn="ctr" defTabSz="457200" fontAlgn="base">
                <a:spcBef>
                  <a:spcPct val="0"/>
                </a:spcBef>
                <a:defRPr/>
              </a:pPr>
              <a:r>
                <a:rPr lang="zh-TW" altLang="en-US" sz="2800" b="1" dirty="0">
                  <a:solidFill>
                    <a:prstClr val="white"/>
                  </a:solidFill>
                  <a:latin typeface="Arial" panose="020B0604020202020204"/>
                  <a:ea typeface="微軟正黑體" panose="020B0604030504040204" pitchFamily="34" charset="-120"/>
                </a:rPr>
                <a:t>注意</a:t>
              </a:r>
            </a:p>
          </p:txBody>
        </p:sp>
      </p:grpSp>
    </p:spTree>
    <p:extLst>
      <p:ext uri="{BB962C8B-B14F-4D97-AF65-F5344CB8AC3E}">
        <p14:creationId xmlns:p14="http://schemas.microsoft.com/office/powerpoint/2010/main" val="3421422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8">
            <a:extLst>
              <a:ext uri="{FF2B5EF4-FFF2-40B4-BE49-F238E27FC236}">
                <a16:creationId xmlns:a16="http://schemas.microsoft.com/office/drawing/2014/main" id="{DE74ECAF-6E3D-40A2-AF6E-65C19C449617}"/>
              </a:ext>
            </a:extLst>
          </p:cNvPr>
          <p:cNvSpPr/>
          <p:nvPr/>
        </p:nvSpPr>
        <p:spPr>
          <a:xfrm>
            <a:off x="4789453" y="899384"/>
            <a:ext cx="2595847" cy="2595846"/>
          </a:xfrm>
          <a:prstGeom prst="ellipse">
            <a:avLst/>
          </a:prstGeom>
          <a:solidFill>
            <a:srgbClr val="96C8E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effectLst/>
              <a:uLnTx/>
              <a:uFillTx/>
              <a:latin typeface="Arial"/>
              <a:cs typeface="+mn-cs"/>
            </a:endParaRPr>
          </a:p>
        </p:txBody>
      </p:sp>
      <p:sp>
        <p:nvSpPr>
          <p:cNvPr id="2" name="Google Shape;446;p38"/>
          <p:cNvSpPr txBox="1">
            <a:spLocks/>
          </p:cNvSpPr>
          <p:nvPr/>
        </p:nvSpPr>
        <p:spPr>
          <a:xfrm>
            <a:off x="2619921" y="4127654"/>
            <a:ext cx="6952161" cy="1398292"/>
          </a:xfrm>
          <a:prstGeom prst="rect">
            <a:avLst/>
          </a:prstGeom>
        </p:spPr>
        <p:txBody>
          <a:bodyPr spcFirstLastPara="1" wrap="square" lIns="91425" tIns="91425" rIns="91425" bIns="91425"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0"/>
              </a:spcBef>
            </a:pPr>
            <a:r>
              <a:rPr kumimoji="0" lang="zh-TW" altLang="en-US" sz="4000" b="1" i="0" u="none" strike="noStrike" kern="0" cap="none" spc="0" normalizeH="0" baseline="0" noProof="0" dirty="0">
                <a:ln>
                  <a:noFill/>
                </a:ln>
                <a:effectLst/>
                <a:uLnTx/>
                <a:uFillTx/>
                <a:latin typeface="微軟正黑體" panose="020B0604030504040204" pitchFamily="34" charset="-120"/>
                <a:ea typeface="微軟正黑體" panose="020B0604030504040204" pitchFamily="34" charset="-120"/>
                <a:cs typeface="Arial" pitchFamily="34" charset="0"/>
              </a:rPr>
              <a:t>關於五專</a:t>
            </a:r>
            <a:endParaRPr lang="en-US" sz="5400" dirty="0"/>
          </a:p>
        </p:txBody>
      </p:sp>
      <p:sp>
        <p:nvSpPr>
          <p:cNvPr id="3" name="Google Shape;448;p38"/>
          <p:cNvSpPr txBox="1"/>
          <p:nvPr/>
        </p:nvSpPr>
        <p:spPr>
          <a:xfrm>
            <a:off x="4609104" y="1101650"/>
            <a:ext cx="2975400" cy="19905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zh-TW" altLang="en-US" sz="9600" b="1" dirty="0">
                <a:latin typeface="微軟正黑體" panose="020B0604030504040204" pitchFamily="34" charset="-120"/>
                <a:ea typeface="微軟正黑體" panose="020B0604030504040204" pitchFamily="34" charset="-120"/>
                <a:cs typeface="Varela Round"/>
                <a:sym typeface="Varela Round"/>
              </a:rPr>
              <a:t>壹</a:t>
            </a:r>
            <a:endParaRPr sz="9600" b="1" dirty="0">
              <a:latin typeface="微軟正黑體" panose="020B0604030504040204" pitchFamily="34" charset="-120"/>
              <a:ea typeface="微軟正黑體" panose="020B0604030504040204" pitchFamily="34" charset="-120"/>
              <a:cs typeface="Varela Round"/>
              <a:sym typeface="Varela Round"/>
            </a:endParaRPr>
          </a:p>
        </p:txBody>
      </p:sp>
      <p:pic>
        <p:nvPicPr>
          <p:cNvPr id="4" name="圖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1300" y="4826802"/>
            <a:ext cx="1003029" cy="1003029"/>
          </a:xfrm>
          <a:prstGeom prst="rect">
            <a:avLst/>
          </a:prstGeom>
          <a:effectLst>
            <a:outerShdw blurRad="76200" dir="13500000" sy="23000" kx="1200000" algn="br" rotWithShape="0">
              <a:prstClr val="black">
                <a:alpha val="20000"/>
              </a:prstClr>
            </a:outerShdw>
          </a:effectLst>
        </p:spPr>
      </p:pic>
      <p:sp>
        <p:nvSpPr>
          <p:cNvPr id="6" name="Google Shape;27;p3"/>
          <p:cNvSpPr/>
          <p:nvPr/>
        </p:nvSpPr>
        <p:spPr>
          <a:xfrm>
            <a:off x="4891448" y="1001262"/>
            <a:ext cx="2391853" cy="2392090"/>
          </a:xfrm>
          <a:prstGeom prst="ellipse">
            <a:avLst/>
          </a:prstGeom>
          <a:noFill/>
          <a:ln w="9525" cap="flat" cmpd="sng">
            <a:solidFill>
              <a:srgbClr val="0070C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39913558"/>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8">
            <a:extLst>
              <a:ext uri="{FF2B5EF4-FFF2-40B4-BE49-F238E27FC236}">
                <a16:creationId xmlns:a16="http://schemas.microsoft.com/office/drawing/2014/main" id="{DE74ECAF-6E3D-40A2-AF6E-65C19C449617}"/>
              </a:ext>
            </a:extLst>
          </p:cNvPr>
          <p:cNvSpPr/>
          <p:nvPr/>
        </p:nvSpPr>
        <p:spPr>
          <a:xfrm>
            <a:off x="4789453" y="899384"/>
            <a:ext cx="2595847" cy="2595846"/>
          </a:xfrm>
          <a:prstGeom prst="ellipse">
            <a:avLst/>
          </a:prstGeom>
          <a:solidFill>
            <a:srgbClr val="B0D66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effectLst/>
              <a:uLnTx/>
              <a:uFillTx/>
              <a:latin typeface="Arial"/>
              <a:cs typeface="+mn-cs"/>
            </a:endParaRPr>
          </a:p>
        </p:txBody>
      </p:sp>
      <p:sp>
        <p:nvSpPr>
          <p:cNvPr id="2" name="Google Shape;446;p38"/>
          <p:cNvSpPr txBox="1">
            <a:spLocks/>
          </p:cNvSpPr>
          <p:nvPr/>
        </p:nvSpPr>
        <p:spPr>
          <a:xfrm>
            <a:off x="3024555" y="4165600"/>
            <a:ext cx="6383215"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0"/>
              </a:spcBef>
            </a:pPr>
            <a:r>
              <a:rPr lang="zh-TW" altLang="en-US" sz="4000" b="1" kern="0" dirty="0">
                <a:solidFill>
                  <a:prstClr val="black"/>
                </a:solidFill>
                <a:latin typeface="微軟正黑體" panose="020B0604030504040204" pitchFamily="34" charset="-120"/>
                <a:ea typeface="微軟正黑體" panose="020B0604030504040204" pitchFamily="34" charset="-120"/>
                <a:cs typeface="Arial" pitchFamily="34" charset="0"/>
              </a:rPr>
              <a:t>招生資訊查詢</a:t>
            </a:r>
            <a:endParaRPr lang="en-US" sz="5400" dirty="0"/>
          </a:p>
        </p:txBody>
      </p:sp>
      <p:sp>
        <p:nvSpPr>
          <p:cNvPr id="3" name="Google Shape;448;p38"/>
          <p:cNvSpPr txBox="1"/>
          <p:nvPr/>
        </p:nvSpPr>
        <p:spPr>
          <a:xfrm>
            <a:off x="4599675" y="1101650"/>
            <a:ext cx="2975400" cy="19905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zh-TW" altLang="en-US" sz="9600" b="1" dirty="0">
                <a:latin typeface="微軟正黑體" panose="020B0604030504040204" pitchFamily="34" charset="-120"/>
                <a:ea typeface="微軟正黑體" panose="020B0604030504040204" pitchFamily="34" charset="-120"/>
                <a:cs typeface="Varela Round"/>
                <a:sym typeface="Varela Round"/>
              </a:rPr>
              <a:t>陸</a:t>
            </a:r>
            <a:endParaRPr sz="9600" b="1" dirty="0">
              <a:latin typeface="微軟正黑體" panose="020B0604030504040204" pitchFamily="34" charset="-120"/>
              <a:ea typeface="微軟正黑體" panose="020B0604030504040204" pitchFamily="34" charset="-120"/>
              <a:cs typeface="Varela Round"/>
              <a:sym typeface="Varela Round"/>
            </a:endParaRPr>
          </a:p>
        </p:txBody>
      </p:sp>
      <p:pic>
        <p:nvPicPr>
          <p:cNvPr id="4" name="圖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1300" y="4826802"/>
            <a:ext cx="1003029" cy="1003029"/>
          </a:xfrm>
          <a:prstGeom prst="rect">
            <a:avLst/>
          </a:prstGeom>
          <a:effectLst>
            <a:outerShdw blurRad="76200" dir="13500000" sy="23000" kx="1200000" algn="br" rotWithShape="0">
              <a:prstClr val="black">
                <a:alpha val="20000"/>
              </a:prstClr>
            </a:outerShdw>
          </a:effectLst>
        </p:spPr>
      </p:pic>
      <p:sp>
        <p:nvSpPr>
          <p:cNvPr id="6" name="Google Shape;27;p3"/>
          <p:cNvSpPr/>
          <p:nvPr/>
        </p:nvSpPr>
        <p:spPr>
          <a:xfrm>
            <a:off x="4891448" y="1001262"/>
            <a:ext cx="2391853" cy="2392090"/>
          </a:xfrm>
          <a:prstGeom prst="ellipse">
            <a:avLst/>
          </a:prstGeom>
          <a:noFill/>
          <a:ln w="9525" cap="flat" cmpd="sng">
            <a:solidFill>
              <a:schemeClr val="accent6">
                <a:lumMod val="75000"/>
              </a:schemeClr>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4351449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群組 8"/>
          <p:cNvGrpSpPr/>
          <p:nvPr/>
        </p:nvGrpSpPr>
        <p:grpSpPr>
          <a:xfrm>
            <a:off x="-966" y="-39262"/>
            <a:ext cx="8531023" cy="698450"/>
            <a:chOff x="-966" y="-39262"/>
            <a:chExt cx="6867912" cy="698450"/>
          </a:xfrm>
        </p:grpSpPr>
        <p:grpSp>
          <p:nvGrpSpPr>
            <p:cNvPr id="8" name="群組 7"/>
            <p:cNvGrpSpPr/>
            <p:nvPr/>
          </p:nvGrpSpPr>
          <p:grpSpPr>
            <a:xfrm>
              <a:off x="0" y="4236"/>
              <a:ext cx="6866946" cy="605449"/>
              <a:chOff x="0" y="4236"/>
              <a:chExt cx="6015355" cy="605449"/>
            </a:xfrm>
          </p:grpSpPr>
          <p:sp>
            <p:nvSpPr>
              <p:cNvPr id="120" name="圓角化同側角落矩形 119"/>
              <p:cNvSpPr/>
              <p:nvPr/>
            </p:nvSpPr>
            <p:spPr>
              <a:xfrm rot="16200000" flipH="1">
                <a:off x="2704953" y="-2700717"/>
                <a:ext cx="605449" cy="6015355"/>
              </a:xfrm>
              <a:prstGeom prst="round2SameRect">
                <a:avLst>
                  <a:gd name="adj1" fmla="val 0"/>
                  <a:gd name="adj2" fmla="val 50000"/>
                </a:avLst>
              </a:prstGeom>
              <a:gradFill flip="none" rotWithShape="1">
                <a:gsLst>
                  <a:gs pos="0">
                    <a:schemeClr val="accent6">
                      <a:lumMod val="40000"/>
                      <a:lumOff val="60000"/>
                    </a:schemeClr>
                  </a:gs>
                  <a:gs pos="55000">
                    <a:srgbClr val="92D050"/>
                  </a:gs>
                  <a:gs pos="100000">
                    <a:schemeClr val="accent6">
                      <a:lumMod val="40000"/>
                      <a:lumOff val="60000"/>
                    </a:schemeClr>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33" name="圓角化同側角落矩形 32"/>
              <p:cNvSpPr/>
              <p:nvPr/>
            </p:nvSpPr>
            <p:spPr>
              <a:xfrm rot="16200000" flipH="1">
                <a:off x="2747361" y="-2637214"/>
                <a:ext cx="508000" cy="5879628"/>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34" name="Google Shape;446;p38"/>
            <p:cNvSpPr txBox="1">
              <a:spLocks/>
            </p:cNvSpPr>
            <p:nvPr/>
          </p:nvSpPr>
          <p:spPr>
            <a:xfrm>
              <a:off x="-966" y="-39262"/>
              <a:ext cx="6768317"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陸、招生資訊查詢</a:t>
              </a:r>
              <a:endParaRPr lang="en-US" dirty="0"/>
            </a:p>
          </p:txBody>
        </p:sp>
      </p:grpSp>
      <p:grpSp>
        <p:nvGrpSpPr>
          <p:cNvPr id="2" name="群組 1">
            <a:extLst>
              <a:ext uri="{FF2B5EF4-FFF2-40B4-BE49-F238E27FC236}">
                <a16:creationId xmlns:a16="http://schemas.microsoft.com/office/drawing/2014/main" id="{ACC5A2BC-1453-4A3C-B7B2-55068472554B}"/>
              </a:ext>
            </a:extLst>
          </p:cNvPr>
          <p:cNvGrpSpPr/>
          <p:nvPr/>
        </p:nvGrpSpPr>
        <p:grpSpPr>
          <a:xfrm>
            <a:off x="1656783" y="653183"/>
            <a:ext cx="8878436" cy="5895634"/>
            <a:chOff x="1964241" y="653183"/>
            <a:chExt cx="8878436" cy="5895634"/>
          </a:xfrm>
        </p:grpSpPr>
        <p:sp>
          <p:nvSpPr>
            <p:cNvPr id="45" name="矩形 44">
              <a:extLst>
                <a:ext uri="{FF2B5EF4-FFF2-40B4-BE49-F238E27FC236}">
                  <a16:creationId xmlns:a16="http://schemas.microsoft.com/office/drawing/2014/main" id="{48AC869C-6F62-4053-91F0-49AE32F3896A}"/>
                </a:ext>
              </a:extLst>
            </p:cNvPr>
            <p:cNvSpPr/>
            <p:nvPr/>
          </p:nvSpPr>
          <p:spPr>
            <a:xfrm>
              <a:off x="3947881" y="4591732"/>
              <a:ext cx="6388344" cy="348813"/>
            </a:xfrm>
            <a:prstGeom prst="rect">
              <a:avLst/>
            </a:prstGeom>
            <a:solidFill>
              <a:srgbClr val="F79646"/>
            </a:solidFill>
            <a:ln>
              <a:noFill/>
            </a:ln>
            <a:effectLst/>
          </p:spPr>
          <p:txBody>
            <a:bodyPr wrap="square" rtlCol="0" anchor="ctr">
              <a:spAutoFit/>
            </a:bodyPr>
            <a:lstStyle/>
            <a:p>
              <a:pPr marL="0" marR="0" lvl="0" indent="0" algn="ctr" defTabSz="457200" eaLnBrk="1" fontAlgn="auto" latinLnBrk="0" hangingPunct="1">
                <a:lnSpc>
                  <a:spcPts val="2000"/>
                </a:lnSpc>
                <a:spcBef>
                  <a:spcPts val="0"/>
                </a:spcBef>
                <a:spcAft>
                  <a:spcPts val="0"/>
                </a:spcAft>
                <a:buClrTx/>
                <a:buSzTx/>
                <a:buFontTx/>
                <a:buNone/>
                <a:tabLst/>
                <a:defRPr/>
              </a:pPr>
              <a:endParaRPr kumimoji="0" lang="zh-TW" altLang="en-US" sz="2000" b="1" i="0" u="none" strike="noStrike" kern="0" cap="none" spc="0" normalizeH="0" baseline="0" noProof="0" dirty="0">
                <a:ln>
                  <a:noFill/>
                </a:ln>
                <a:solidFill>
                  <a:prstClr val="black">
                    <a:lumMod val="75000"/>
                    <a:lumOff val="25000"/>
                  </a:prstClr>
                </a:solidFill>
                <a:effectLst/>
                <a:uLnTx/>
                <a:uFillTx/>
                <a:latin typeface="Arial" panose="020B0604020202020204"/>
                <a:ea typeface="微軟正黑體" panose="020B0604030504040204" pitchFamily="34" charset="-120"/>
              </a:endParaRPr>
            </a:p>
          </p:txBody>
        </p:sp>
        <p:sp>
          <p:nvSpPr>
            <p:cNvPr id="46" name="矩形 45">
              <a:extLst>
                <a:ext uri="{FF2B5EF4-FFF2-40B4-BE49-F238E27FC236}">
                  <a16:creationId xmlns:a16="http://schemas.microsoft.com/office/drawing/2014/main" id="{8F60504E-D747-4DCE-9571-32782DA518C2}"/>
                </a:ext>
              </a:extLst>
            </p:cNvPr>
            <p:cNvSpPr/>
            <p:nvPr/>
          </p:nvSpPr>
          <p:spPr>
            <a:xfrm>
              <a:off x="2391056" y="5860875"/>
              <a:ext cx="6388344" cy="348813"/>
            </a:xfrm>
            <a:prstGeom prst="rect">
              <a:avLst/>
            </a:prstGeom>
            <a:solidFill>
              <a:srgbClr val="F79646"/>
            </a:solidFill>
            <a:ln>
              <a:noFill/>
            </a:ln>
            <a:effectLst/>
          </p:spPr>
          <p:txBody>
            <a:bodyPr wrap="square" rtlCol="0" anchor="ctr">
              <a:spAutoFit/>
            </a:bodyPr>
            <a:lstStyle/>
            <a:p>
              <a:pPr marL="0" marR="0" lvl="0" indent="0" algn="ctr" defTabSz="457200" eaLnBrk="1" fontAlgn="auto" latinLnBrk="0" hangingPunct="1">
                <a:lnSpc>
                  <a:spcPts val="2000"/>
                </a:lnSpc>
                <a:spcBef>
                  <a:spcPts val="0"/>
                </a:spcBef>
                <a:spcAft>
                  <a:spcPts val="0"/>
                </a:spcAft>
                <a:buClrTx/>
                <a:buSzTx/>
                <a:buFontTx/>
                <a:buNone/>
                <a:tabLst/>
                <a:defRPr/>
              </a:pPr>
              <a:endParaRPr kumimoji="0" lang="zh-TW" altLang="en-US" sz="2000" b="1" i="0" u="none" strike="noStrike" kern="0" cap="none" spc="0" normalizeH="0" baseline="0" noProof="0" dirty="0">
                <a:ln>
                  <a:noFill/>
                </a:ln>
                <a:solidFill>
                  <a:prstClr val="black">
                    <a:lumMod val="75000"/>
                    <a:lumOff val="25000"/>
                  </a:prstClr>
                </a:solidFill>
                <a:effectLst/>
                <a:uLnTx/>
                <a:uFillTx/>
                <a:latin typeface="Arial" panose="020B0604020202020204"/>
                <a:ea typeface="微軟正黑體" panose="020B0604030504040204" pitchFamily="34" charset="-120"/>
              </a:endParaRPr>
            </a:p>
          </p:txBody>
        </p:sp>
        <p:sp>
          <p:nvSpPr>
            <p:cNvPr id="47" name="文字方塊 46">
              <a:extLst>
                <a:ext uri="{FF2B5EF4-FFF2-40B4-BE49-F238E27FC236}">
                  <a16:creationId xmlns:a16="http://schemas.microsoft.com/office/drawing/2014/main" id="{9DB4B6FB-7669-4F11-9F09-CC832351F461}"/>
                </a:ext>
              </a:extLst>
            </p:cNvPr>
            <p:cNvSpPr txBox="1"/>
            <p:nvPr/>
          </p:nvSpPr>
          <p:spPr>
            <a:xfrm>
              <a:off x="8516613" y="653183"/>
              <a:ext cx="1524094" cy="2139047"/>
            </a:xfrm>
            <a:prstGeom prst="rect">
              <a:avLst/>
            </a:prstGeom>
            <a:noFill/>
          </p:spPr>
          <p:txBody>
            <a:bodyPr wrap="square" rtlCol="0">
              <a:spAutoFit/>
            </a:bodyPr>
            <a:lstStyle/>
            <a:p>
              <a:pPr eaLnBrk="0" fontAlgn="base" hangingPunct="0">
                <a:spcBef>
                  <a:spcPct val="0"/>
                </a:spcBef>
                <a:spcAft>
                  <a:spcPct val="0"/>
                </a:spcAft>
              </a:pPr>
              <a:r>
                <a:rPr kumimoji="1" lang="en-US" altLang="zh-TW" sz="13300" b="1" dirty="0">
                  <a:solidFill>
                    <a:srgbClr val="0EF2ED"/>
                  </a:solidFill>
                  <a:latin typeface="華康儷粗圓" panose="020F0709000000000000" pitchFamily="49" charset="-120"/>
                  <a:ea typeface="華康儷粗圓" panose="020F0709000000000000" pitchFamily="49" charset="-120"/>
                </a:rPr>
                <a:t>&gt;</a:t>
              </a:r>
              <a:endParaRPr kumimoji="1" lang="zh-TW" altLang="en-US" sz="13300" b="1" dirty="0">
                <a:solidFill>
                  <a:srgbClr val="0EF2ED"/>
                </a:solidFill>
                <a:latin typeface="華康儷粗圓" panose="020F0709000000000000" pitchFamily="49" charset="-120"/>
                <a:ea typeface="華康儷粗圓" panose="020F0709000000000000" pitchFamily="49" charset="-120"/>
              </a:endParaRPr>
            </a:p>
          </p:txBody>
        </p:sp>
        <p:sp>
          <p:nvSpPr>
            <p:cNvPr id="48" name="矩形 47">
              <a:extLst>
                <a:ext uri="{FF2B5EF4-FFF2-40B4-BE49-F238E27FC236}">
                  <a16:creationId xmlns:a16="http://schemas.microsoft.com/office/drawing/2014/main" id="{1E66DD5A-9B3C-44BD-A8F3-F1213FE7DD37}"/>
                </a:ext>
              </a:extLst>
            </p:cNvPr>
            <p:cNvSpPr/>
            <p:nvPr/>
          </p:nvSpPr>
          <p:spPr>
            <a:xfrm>
              <a:off x="2375045" y="1624423"/>
              <a:ext cx="6070881" cy="348813"/>
            </a:xfrm>
            <a:prstGeom prst="rect">
              <a:avLst/>
            </a:prstGeom>
            <a:solidFill>
              <a:srgbClr val="0EF2ED"/>
            </a:solidFill>
            <a:ln w="76200">
              <a:solidFill>
                <a:srgbClr val="0BCBC7"/>
              </a:solidFill>
            </a:ln>
            <a:effectLst/>
          </p:spPr>
          <p:txBody>
            <a:bodyPr wrap="square" rtlCol="0" anchor="ctr">
              <a:spAutoFit/>
            </a:bodyPr>
            <a:lstStyle/>
            <a:p>
              <a:pPr algn="ctr" defTabSz="457200">
                <a:lnSpc>
                  <a:spcPts val="2000"/>
                </a:lnSpc>
                <a:defRPr/>
              </a:pPr>
              <a:endParaRPr lang="zh-TW" altLang="en-US" sz="2000" b="1" dirty="0">
                <a:solidFill>
                  <a:prstClr val="black">
                    <a:lumMod val="75000"/>
                    <a:lumOff val="25000"/>
                  </a:prstClr>
                </a:solidFill>
                <a:latin typeface="Arial" panose="020B0604020202020204"/>
                <a:ea typeface="微軟正黑體" panose="020B0604030504040204" pitchFamily="34" charset="-120"/>
              </a:endParaRPr>
            </a:p>
          </p:txBody>
        </p:sp>
        <p:sp>
          <p:nvSpPr>
            <p:cNvPr id="49" name="矩形 48">
              <a:extLst>
                <a:ext uri="{FF2B5EF4-FFF2-40B4-BE49-F238E27FC236}">
                  <a16:creationId xmlns:a16="http://schemas.microsoft.com/office/drawing/2014/main" id="{5BAB5408-3EF9-4C83-85FD-ABAD03498D62}"/>
                </a:ext>
              </a:extLst>
            </p:cNvPr>
            <p:cNvSpPr/>
            <p:nvPr/>
          </p:nvSpPr>
          <p:spPr>
            <a:xfrm>
              <a:off x="2303037" y="754774"/>
              <a:ext cx="3493264" cy="461665"/>
            </a:xfrm>
            <a:prstGeom prst="rect">
              <a:avLst/>
            </a:prstGeom>
          </p:spPr>
          <p:txBody>
            <a:bodyPr wrap="none">
              <a:spAutoFit/>
            </a:bodyPr>
            <a:lstStyle/>
            <a:p>
              <a:pPr eaLnBrk="0" fontAlgn="base" hangingPunct="0">
                <a:spcBef>
                  <a:spcPct val="0"/>
                </a:spcBef>
                <a:spcAft>
                  <a:spcPct val="0"/>
                </a:spcAft>
              </a:pPr>
              <a:r>
                <a:rPr lang="zh-TW" altLang="en-US" b="1" dirty="0">
                  <a:solidFill>
                    <a:srgbClr val="0BCBC7"/>
                  </a:solidFill>
                  <a:latin typeface="微軟正黑體" panose="020B0604030504040204" pitchFamily="34" charset="-120"/>
                  <a:ea typeface="微軟正黑體" panose="020B0604030504040204" pitchFamily="34" charset="-120"/>
                  <a:cs typeface="Times New Roman" panose="02020603050405020304" pitchFamily="18" charset="0"/>
                </a:rPr>
                <a:t>五專</a:t>
              </a:r>
              <a:r>
                <a:rPr lang="zh-TW" altLang="en-US" sz="2400" b="1" dirty="0">
                  <a:solidFill>
                    <a:srgbClr val="077F7C"/>
                  </a:solidFill>
                  <a:latin typeface="微軟正黑體" panose="020B0604030504040204" pitchFamily="34" charset="-120"/>
                  <a:ea typeface="微軟正黑體" panose="020B0604030504040204" pitchFamily="34" charset="-120"/>
                  <a:cs typeface="Times New Roman" panose="02020603050405020304" pitchFamily="18" charset="0"/>
                </a:rPr>
                <a:t>優先免試</a:t>
              </a:r>
              <a:r>
                <a:rPr lang="zh-TW" altLang="en-US" b="1" dirty="0">
                  <a:solidFill>
                    <a:srgbClr val="0BCBC7"/>
                  </a:solidFill>
                  <a:latin typeface="微軟正黑體" panose="020B0604030504040204" pitchFamily="34" charset="-120"/>
                  <a:ea typeface="微軟正黑體" panose="020B0604030504040204" pitchFamily="34" charset="-120"/>
                  <a:cs typeface="Times New Roman" panose="02020603050405020304" pitchFamily="18" charset="0"/>
                </a:rPr>
                <a:t>入學招生委員會</a:t>
              </a:r>
              <a:endParaRPr kumimoji="1" lang="zh-TW" altLang="en-US" b="1" dirty="0">
                <a:solidFill>
                  <a:srgbClr val="0BCBC7"/>
                </a:solidFill>
                <a:latin typeface="微軟正黑體" panose="020B0604030504040204" pitchFamily="34" charset="-120"/>
                <a:ea typeface="微軟正黑體" panose="020B0604030504040204" pitchFamily="34" charset="-120"/>
              </a:endParaRPr>
            </a:p>
          </p:txBody>
        </p:sp>
        <p:pic>
          <p:nvPicPr>
            <p:cNvPr id="50" name="圖片 49">
              <a:extLst>
                <a:ext uri="{FF2B5EF4-FFF2-40B4-BE49-F238E27FC236}">
                  <a16:creationId xmlns:a16="http://schemas.microsoft.com/office/drawing/2014/main" id="{11AA355D-68E7-4760-A99E-B42BAAEC3B88}"/>
                </a:ext>
              </a:extLst>
            </p:cNvPr>
            <p:cNvPicPr>
              <a:picLocks noChangeAspect="1"/>
            </p:cNvPicPr>
            <p:nvPr/>
          </p:nvPicPr>
          <p:blipFill rotWithShape="1">
            <a:blip r:embed="rId2">
              <a:extLst>
                <a:ext uri="{28A0092B-C50C-407E-A947-70E740481C1C}">
                  <a14:useLocalDpi xmlns:a14="http://schemas.microsoft.com/office/drawing/2010/main" val="0"/>
                </a:ext>
              </a:extLst>
            </a:blip>
            <a:srcRect l="10214" t="9547" r="8068" b="8736"/>
            <a:stretch/>
          </p:blipFill>
          <p:spPr>
            <a:xfrm>
              <a:off x="7268246" y="1344320"/>
              <a:ext cx="900000" cy="899999"/>
            </a:xfrm>
            <a:prstGeom prst="rect">
              <a:avLst/>
            </a:prstGeom>
          </p:spPr>
        </p:pic>
        <p:sp>
          <p:nvSpPr>
            <p:cNvPr id="51" name="矩形 50">
              <a:extLst>
                <a:ext uri="{FF2B5EF4-FFF2-40B4-BE49-F238E27FC236}">
                  <a16:creationId xmlns:a16="http://schemas.microsoft.com/office/drawing/2014/main" id="{C58181C1-6E98-4D8D-8145-D5E19DA731C7}"/>
                </a:ext>
              </a:extLst>
            </p:cNvPr>
            <p:cNvSpPr/>
            <p:nvPr/>
          </p:nvSpPr>
          <p:spPr>
            <a:xfrm>
              <a:off x="3704697" y="1755476"/>
              <a:ext cx="3479158" cy="400110"/>
            </a:xfrm>
            <a:prstGeom prst="rect">
              <a:avLst/>
            </a:prstGeom>
          </p:spPr>
          <p:txBody>
            <a:bodyPr wrap="none">
              <a:spAutoFit/>
            </a:bodyPr>
            <a:lstStyle/>
            <a:p>
              <a:pPr eaLnBrk="0" fontAlgn="base" hangingPunct="0">
                <a:spcBef>
                  <a:spcPct val="0"/>
                </a:spcBef>
                <a:spcAft>
                  <a:spcPct val="0"/>
                </a:spcAft>
              </a:pPr>
              <a:r>
                <a:rPr lang="en-US" altLang="zh-TW" sz="2000" dirty="0">
                  <a:solidFill>
                    <a:srgbClr val="2B27F9"/>
                  </a:solidFill>
                  <a:latin typeface="Times New Roman" panose="02020603050405020304" pitchFamily="18" charset="0"/>
                  <a:ea typeface="標楷體" panose="03000509000000000000" pitchFamily="65" charset="-120"/>
                  <a:cs typeface="Times New Roman" panose="02020603050405020304" pitchFamily="18" charset="0"/>
                </a:rPr>
                <a:t>https://www.jctv.ntut.edu.tw/u5/</a:t>
              </a:r>
              <a:endParaRPr kumimoji="1" lang="zh-TW" altLang="en-US" sz="2000" dirty="0">
                <a:solidFill>
                  <a:srgbClr val="2B27F9"/>
                </a:solidFill>
                <a:latin typeface="Arial" panose="020B0604020202020204" pitchFamily="34" charset="0"/>
              </a:endParaRPr>
            </a:p>
          </p:txBody>
        </p:sp>
        <p:sp>
          <p:nvSpPr>
            <p:cNvPr id="52" name="矩形 51">
              <a:extLst>
                <a:ext uri="{FF2B5EF4-FFF2-40B4-BE49-F238E27FC236}">
                  <a16:creationId xmlns:a16="http://schemas.microsoft.com/office/drawing/2014/main" id="{943B7E89-A6A4-46EA-A262-FB418AA069BD}"/>
                </a:ext>
              </a:extLst>
            </p:cNvPr>
            <p:cNvSpPr/>
            <p:nvPr/>
          </p:nvSpPr>
          <p:spPr>
            <a:xfrm>
              <a:off x="2375045" y="1348221"/>
              <a:ext cx="4544834" cy="400110"/>
            </a:xfrm>
            <a:prstGeom prst="rect">
              <a:avLst/>
            </a:prstGeom>
          </p:spPr>
          <p:txBody>
            <a:bodyPr wrap="none">
              <a:spAutoFit/>
            </a:bodyPr>
            <a:lstStyle/>
            <a:p>
              <a:pPr eaLnBrk="0" fontAlgn="base" hangingPunct="0">
                <a:spcBef>
                  <a:spcPct val="0"/>
                </a:spcBef>
                <a:spcAft>
                  <a:spcPct val="0"/>
                </a:spcAft>
              </a:pPr>
              <a:r>
                <a:rPr lang="zh-TW" altLang="en-US" sz="2000" b="1"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承辦單位：技專校院招生委員會聯合會</a:t>
              </a:r>
              <a:endParaRPr kumimoji="1" lang="zh-TW" altLang="en-US" sz="2000" b="1" dirty="0">
                <a:solidFill>
                  <a:prstClr val="black"/>
                </a:solidFill>
                <a:latin typeface="微軟正黑體" panose="020B0604030504040204" pitchFamily="34" charset="-120"/>
                <a:ea typeface="微軟正黑體" panose="020B0604030504040204" pitchFamily="34" charset="-120"/>
              </a:endParaRPr>
            </a:p>
          </p:txBody>
        </p:sp>
        <p:sp>
          <p:nvSpPr>
            <p:cNvPr id="53" name="矩形 52">
              <a:extLst>
                <a:ext uri="{FF2B5EF4-FFF2-40B4-BE49-F238E27FC236}">
                  <a16:creationId xmlns:a16="http://schemas.microsoft.com/office/drawing/2014/main" id="{37B24160-FD64-47A1-A50C-520EA99CF226}"/>
                </a:ext>
              </a:extLst>
            </p:cNvPr>
            <p:cNvSpPr/>
            <p:nvPr/>
          </p:nvSpPr>
          <p:spPr>
            <a:xfrm>
              <a:off x="2375045" y="3316895"/>
              <a:ext cx="6388344" cy="348813"/>
            </a:xfrm>
            <a:prstGeom prst="rect">
              <a:avLst/>
            </a:prstGeom>
            <a:solidFill>
              <a:srgbClr val="F79646"/>
            </a:solidFill>
            <a:ln>
              <a:noFill/>
            </a:ln>
            <a:effectLst/>
          </p:spPr>
          <p:txBody>
            <a:bodyPr wrap="square" rtlCol="0" anchor="ctr">
              <a:spAutoFit/>
            </a:bodyPr>
            <a:lstStyle/>
            <a:p>
              <a:pPr marL="0" marR="0" lvl="0" indent="0" algn="ctr" defTabSz="457200" eaLnBrk="1" fontAlgn="auto" latinLnBrk="0" hangingPunct="1">
                <a:lnSpc>
                  <a:spcPts val="2000"/>
                </a:lnSpc>
                <a:spcBef>
                  <a:spcPts val="0"/>
                </a:spcBef>
                <a:spcAft>
                  <a:spcPts val="0"/>
                </a:spcAft>
                <a:buClrTx/>
                <a:buSzTx/>
                <a:buFontTx/>
                <a:buNone/>
                <a:tabLst/>
                <a:defRPr/>
              </a:pPr>
              <a:endParaRPr kumimoji="0" lang="zh-TW" altLang="en-US" sz="2000" b="1" i="0" u="none" strike="noStrike" kern="0" cap="none" spc="0" normalizeH="0" baseline="0" noProof="0" dirty="0">
                <a:ln>
                  <a:noFill/>
                </a:ln>
                <a:solidFill>
                  <a:prstClr val="black">
                    <a:lumMod val="75000"/>
                    <a:lumOff val="25000"/>
                  </a:prstClr>
                </a:solidFill>
                <a:effectLst/>
                <a:uLnTx/>
                <a:uFillTx/>
                <a:latin typeface="Arial" panose="020B0604020202020204"/>
                <a:ea typeface="微軟正黑體" panose="020B0604030504040204" pitchFamily="34" charset="-120"/>
              </a:endParaRPr>
            </a:p>
          </p:txBody>
        </p:sp>
        <p:sp>
          <p:nvSpPr>
            <p:cNvPr id="54" name="矩形 53">
              <a:extLst>
                <a:ext uri="{FF2B5EF4-FFF2-40B4-BE49-F238E27FC236}">
                  <a16:creationId xmlns:a16="http://schemas.microsoft.com/office/drawing/2014/main" id="{938FA319-76CF-47E2-A68F-717FBDE423CA}"/>
                </a:ext>
              </a:extLst>
            </p:cNvPr>
            <p:cNvSpPr/>
            <p:nvPr/>
          </p:nvSpPr>
          <p:spPr>
            <a:xfrm>
              <a:off x="2303037" y="2417158"/>
              <a:ext cx="3493264" cy="461665"/>
            </a:xfrm>
            <a:prstGeom prst="rect">
              <a:avLst/>
            </a:prstGeom>
          </p:spPr>
          <p:txBody>
            <a:bodyPr wrap="none">
              <a:spAutoFit/>
            </a:bodyPr>
            <a:lstStyle/>
            <a:p>
              <a:pPr eaLnBrk="0" fontAlgn="base" hangingPunct="0">
                <a:spcBef>
                  <a:spcPct val="0"/>
                </a:spcBef>
                <a:spcAft>
                  <a:spcPct val="0"/>
                </a:spcAft>
              </a:pPr>
              <a:r>
                <a:rPr lang="zh-TW" altLang="en-US" b="1" dirty="0">
                  <a:solidFill>
                    <a:srgbClr val="F79646"/>
                  </a:solidFill>
                  <a:latin typeface="微軟正黑體" panose="020B0604030504040204" pitchFamily="34" charset="-120"/>
                  <a:ea typeface="微軟正黑體" panose="020B0604030504040204" pitchFamily="34" charset="-120"/>
                  <a:cs typeface="Times New Roman" panose="02020603050405020304" pitchFamily="18" charset="0"/>
                </a:rPr>
                <a:t>五專</a:t>
              </a:r>
              <a:r>
                <a:rPr lang="zh-TW" altLang="en-US" sz="2400" b="1" dirty="0">
                  <a:solidFill>
                    <a:srgbClr val="F79646">
                      <a:lumMod val="50000"/>
                    </a:srgbClr>
                  </a:solidFill>
                  <a:latin typeface="微軟正黑體" panose="020B0604030504040204" pitchFamily="34" charset="-120"/>
                  <a:ea typeface="微軟正黑體" panose="020B0604030504040204" pitchFamily="34" charset="-120"/>
                  <a:cs typeface="Times New Roman" panose="02020603050405020304" pitchFamily="18" charset="0"/>
                </a:rPr>
                <a:t>聯合免試</a:t>
              </a:r>
              <a:r>
                <a:rPr lang="zh-TW" altLang="en-US" b="1" dirty="0">
                  <a:solidFill>
                    <a:srgbClr val="F79646"/>
                  </a:solidFill>
                  <a:latin typeface="微軟正黑體" panose="020B0604030504040204" pitchFamily="34" charset="-120"/>
                  <a:ea typeface="微軟正黑體" panose="020B0604030504040204" pitchFamily="34" charset="-120"/>
                  <a:cs typeface="Times New Roman" panose="02020603050405020304" pitchFamily="18" charset="0"/>
                </a:rPr>
                <a:t>入學招生委員會</a:t>
              </a:r>
              <a:endParaRPr kumimoji="1" lang="zh-TW" altLang="en-US" b="1" dirty="0">
                <a:solidFill>
                  <a:srgbClr val="F79646"/>
                </a:solidFill>
                <a:latin typeface="微軟正黑體" panose="020B0604030504040204" pitchFamily="34" charset="-120"/>
                <a:ea typeface="微軟正黑體" panose="020B0604030504040204" pitchFamily="34" charset="-120"/>
              </a:endParaRPr>
            </a:p>
          </p:txBody>
        </p:sp>
        <p:sp>
          <p:nvSpPr>
            <p:cNvPr id="55" name="矩形 54">
              <a:extLst>
                <a:ext uri="{FF2B5EF4-FFF2-40B4-BE49-F238E27FC236}">
                  <a16:creationId xmlns:a16="http://schemas.microsoft.com/office/drawing/2014/main" id="{832E8C62-FF70-45AF-BCDC-B5A7C29BE427}"/>
                </a:ext>
              </a:extLst>
            </p:cNvPr>
            <p:cNvSpPr/>
            <p:nvPr/>
          </p:nvSpPr>
          <p:spPr>
            <a:xfrm>
              <a:off x="2447917" y="3316895"/>
              <a:ext cx="6191824" cy="348813"/>
            </a:xfrm>
            <a:prstGeom prst="rect">
              <a:avLst/>
            </a:prstGeom>
            <a:solidFill>
              <a:srgbClr val="F79646">
                <a:lumMod val="20000"/>
                <a:lumOff val="80000"/>
              </a:srgbClr>
            </a:solidFill>
            <a:ln>
              <a:noFill/>
            </a:ln>
            <a:effectLst/>
          </p:spPr>
          <p:txBody>
            <a:bodyPr wrap="square" rtlCol="0" anchor="ctr">
              <a:spAutoFit/>
            </a:bodyPr>
            <a:lstStyle/>
            <a:p>
              <a:pPr marL="0" marR="0" lvl="0" indent="0" algn="ctr" defTabSz="457200" eaLnBrk="1" fontAlgn="auto" latinLnBrk="0" hangingPunct="1">
                <a:lnSpc>
                  <a:spcPts val="2000"/>
                </a:lnSpc>
                <a:spcBef>
                  <a:spcPts val="0"/>
                </a:spcBef>
                <a:spcAft>
                  <a:spcPts val="0"/>
                </a:spcAft>
                <a:buClrTx/>
                <a:buSzTx/>
                <a:buFontTx/>
                <a:buNone/>
                <a:tabLst/>
                <a:defRPr/>
              </a:pPr>
              <a:endParaRPr kumimoji="0" lang="zh-TW" altLang="en-US" sz="2000" b="1" i="0" u="none" strike="noStrike" kern="0" cap="none" spc="0" normalizeH="0" baseline="0" noProof="0" dirty="0">
                <a:ln>
                  <a:noFill/>
                </a:ln>
                <a:solidFill>
                  <a:prstClr val="black">
                    <a:lumMod val="75000"/>
                    <a:lumOff val="25000"/>
                  </a:prstClr>
                </a:solidFill>
                <a:effectLst/>
                <a:uLnTx/>
                <a:uFillTx/>
                <a:latin typeface="Arial" panose="020B0604020202020204"/>
                <a:ea typeface="微軟正黑體" panose="020B0604030504040204" pitchFamily="34" charset="-120"/>
              </a:endParaRPr>
            </a:p>
          </p:txBody>
        </p:sp>
        <p:sp>
          <p:nvSpPr>
            <p:cNvPr id="56" name="矩形 55">
              <a:extLst>
                <a:ext uri="{FF2B5EF4-FFF2-40B4-BE49-F238E27FC236}">
                  <a16:creationId xmlns:a16="http://schemas.microsoft.com/office/drawing/2014/main" id="{51E8B18E-DBD8-4317-839E-1A9CBE0E7A1E}"/>
                </a:ext>
              </a:extLst>
            </p:cNvPr>
            <p:cNvSpPr/>
            <p:nvPr/>
          </p:nvSpPr>
          <p:spPr>
            <a:xfrm>
              <a:off x="3455165" y="3414912"/>
              <a:ext cx="3862276" cy="400110"/>
            </a:xfrm>
            <a:prstGeom prst="rect">
              <a:avLst/>
            </a:prstGeom>
          </p:spPr>
          <p:txBody>
            <a:bodyPr wrap="none">
              <a:spAutoFit/>
            </a:bodyPr>
            <a:lstStyle/>
            <a:p>
              <a:pPr eaLnBrk="0" fontAlgn="base" hangingPunct="0">
                <a:spcBef>
                  <a:spcPct val="0"/>
                </a:spcBef>
                <a:spcAft>
                  <a:spcPct val="0"/>
                </a:spcAft>
              </a:pPr>
              <a:r>
                <a:rPr lang="en-US" altLang="zh-TW" sz="20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https://www.jctv.ntut.edu.tw/enter5/</a:t>
              </a:r>
              <a:endParaRPr kumimoji="1" lang="zh-TW" altLang="en-US" sz="2000" dirty="0">
                <a:solidFill>
                  <a:srgbClr val="0000FF"/>
                </a:solidFill>
                <a:latin typeface="Arial" panose="020B0604020202020204" pitchFamily="34" charset="0"/>
              </a:endParaRPr>
            </a:p>
          </p:txBody>
        </p:sp>
        <p:sp>
          <p:nvSpPr>
            <p:cNvPr id="57" name="矩形 56">
              <a:extLst>
                <a:ext uri="{FF2B5EF4-FFF2-40B4-BE49-F238E27FC236}">
                  <a16:creationId xmlns:a16="http://schemas.microsoft.com/office/drawing/2014/main" id="{C19E912A-F3F8-4F68-9F67-638094C1973F}"/>
                </a:ext>
              </a:extLst>
            </p:cNvPr>
            <p:cNvSpPr/>
            <p:nvPr/>
          </p:nvSpPr>
          <p:spPr>
            <a:xfrm>
              <a:off x="2379582" y="3040628"/>
              <a:ext cx="4288353" cy="400110"/>
            </a:xfrm>
            <a:prstGeom prst="rect">
              <a:avLst/>
            </a:prstGeom>
          </p:spPr>
          <p:txBody>
            <a:bodyPr wrap="none">
              <a:spAutoFit/>
            </a:bodyPr>
            <a:lstStyle/>
            <a:p>
              <a:pPr eaLnBrk="0" fontAlgn="base" hangingPunct="0">
                <a:spcBef>
                  <a:spcPct val="0"/>
                </a:spcBef>
                <a:spcAft>
                  <a:spcPct val="0"/>
                </a:spcAft>
              </a:pPr>
              <a:r>
                <a:rPr lang="en-US" altLang="zh-TW" sz="2000" b="1"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000" b="1"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北區</a:t>
              </a:r>
              <a:r>
                <a:rPr lang="en-US" altLang="zh-TW" sz="2000" b="1"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000" b="1"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技專校院招生委員會聯合會</a:t>
              </a:r>
              <a:endParaRPr kumimoji="1" lang="zh-TW" altLang="en-US" sz="2000" b="1" dirty="0">
                <a:solidFill>
                  <a:prstClr val="black"/>
                </a:solidFill>
                <a:latin typeface="微軟正黑體" panose="020B0604030504040204" pitchFamily="34" charset="-120"/>
                <a:ea typeface="微軟正黑體" panose="020B0604030504040204" pitchFamily="34" charset="-120"/>
              </a:endParaRPr>
            </a:p>
          </p:txBody>
        </p:sp>
        <p:pic>
          <p:nvPicPr>
            <p:cNvPr id="58" name="圖片 57">
              <a:extLst>
                <a:ext uri="{FF2B5EF4-FFF2-40B4-BE49-F238E27FC236}">
                  <a16:creationId xmlns:a16="http://schemas.microsoft.com/office/drawing/2014/main" id="{EF1612CB-D461-4C94-99A6-16358FA38241}"/>
                </a:ext>
              </a:extLst>
            </p:cNvPr>
            <p:cNvPicPr>
              <a:picLocks noChangeAspect="1"/>
            </p:cNvPicPr>
            <p:nvPr/>
          </p:nvPicPr>
          <p:blipFill rotWithShape="1">
            <a:blip r:embed="rId3">
              <a:extLst>
                <a:ext uri="{28A0092B-C50C-407E-A947-70E740481C1C}">
                  <a14:useLocalDpi xmlns:a14="http://schemas.microsoft.com/office/drawing/2010/main" val="0"/>
                </a:ext>
              </a:extLst>
            </a:blip>
            <a:srcRect l="9142" t="9142" r="9140" b="9141"/>
            <a:stretch/>
          </p:blipFill>
          <p:spPr>
            <a:xfrm>
              <a:off x="7545926" y="3041302"/>
              <a:ext cx="900000" cy="900000"/>
            </a:xfrm>
            <a:prstGeom prst="rect">
              <a:avLst/>
            </a:prstGeom>
          </p:spPr>
        </p:pic>
        <p:sp>
          <p:nvSpPr>
            <p:cNvPr id="59" name="矩形 58">
              <a:extLst>
                <a:ext uri="{FF2B5EF4-FFF2-40B4-BE49-F238E27FC236}">
                  <a16:creationId xmlns:a16="http://schemas.microsoft.com/office/drawing/2014/main" id="{8B98508D-1967-4349-8316-AB7A3AF04142}"/>
                </a:ext>
              </a:extLst>
            </p:cNvPr>
            <p:cNvSpPr/>
            <p:nvPr/>
          </p:nvSpPr>
          <p:spPr>
            <a:xfrm>
              <a:off x="4043530" y="4591732"/>
              <a:ext cx="6213119" cy="348813"/>
            </a:xfrm>
            <a:prstGeom prst="rect">
              <a:avLst/>
            </a:prstGeom>
            <a:solidFill>
              <a:srgbClr val="F79646">
                <a:lumMod val="20000"/>
                <a:lumOff val="80000"/>
              </a:srgbClr>
            </a:solidFill>
            <a:ln>
              <a:noFill/>
            </a:ln>
            <a:effectLst/>
          </p:spPr>
          <p:txBody>
            <a:bodyPr wrap="square" rtlCol="0" anchor="ctr">
              <a:spAutoFit/>
            </a:bodyPr>
            <a:lstStyle/>
            <a:p>
              <a:pPr marL="0" marR="0" lvl="0" indent="0" algn="ctr" defTabSz="457200" eaLnBrk="1" fontAlgn="auto" latinLnBrk="0" hangingPunct="1">
                <a:lnSpc>
                  <a:spcPts val="2000"/>
                </a:lnSpc>
                <a:spcBef>
                  <a:spcPts val="0"/>
                </a:spcBef>
                <a:spcAft>
                  <a:spcPts val="0"/>
                </a:spcAft>
                <a:buClrTx/>
                <a:buSzTx/>
                <a:buFontTx/>
                <a:buNone/>
                <a:tabLst/>
                <a:defRPr/>
              </a:pPr>
              <a:endParaRPr kumimoji="0" lang="zh-TW" altLang="en-US" sz="2000" b="1" i="0" u="none" strike="noStrike" kern="0" cap="none" spc="0" normalizeH="0" baseline="0" noProof="0" dirty="0">
                <a:ln>
                  <a:noFill/>
                </a:ln>
                <a:solidFill>
                  <a:prstClr val="black">
                    <a:lumMod val="75000"/>
                    <a:lumOff val="25000"/>
                  </a:prstClr>
                </a:solidFill>
                <a:effectLst/>
                <a:uLnTx/>
                <a:uFillTx/>
                <a:latin typeface="Arial" panose="020B0604020202020204"/>
                <a:ea typeface="微軟正黑體" panose="020B0604030504040204" pitchFamily="34" charset="-120"/>
              </a:endParaRPr>
            </a:p>
          </p:txBody>
        </p:sp>
        <p:sp>
          <p:nvSpPr>
            <p:cNvPr id="60" name="矩形 59">
              <a:extLst>
                <a:ext uri="{FF2B5EF4-FFF2-40B4-BE49-F238E27FC236}">
                  <a16:creationId xmlns:a16="http://schemas.microsoft.com/office/drawing/2014/main" id="{C420B103-AEA7-446F-B0EC-E867AD324556}"/>
                </a:ext>
              </a:extLst>
            </p:cNvPr>
            <p:cNvSpPr/>
            <p:nvPr/>
          </p:nvSpPr>
          <p:spPr>
            <a:xfrm>
              <a:off x="6695296" y="4726288"/>
              <a:ext cx="2763898" cy="400110"/>
            </a:xfrm>
            <a:prstGeom prst="rect">
              <a:avLst/>
            </a:prstGeom>
          </p:spPr>
          <p:txBody>
            <a:bodyPr wrap="none">
              <a:spAutoFit/>
            </a:bodyPr>
            <a:lstStyle/>
            <a:p>
              <a:pPr eaLnBrk="0" fontAlgn="base" hangingPunct="0">
                <a:spcBef>
                  <a:spcPct val="0"/>
                </a:spcBef>
                <a:spcAft>
                  <a:spcPct val="0"/>
                </a:spcAft>
              </a:pPr>
              <a:r>
                <a:rPr lang="en-US" altLang="zh-TW" sz="20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https://exam.jente.edu.tw</a:t>
              </a:r>
              <a:endParaRPr kumimoji="1" lang="zh-TW" altLang="en-US" sz="2000" dirty="0">
                <a:solidFill>
                  <a:srgbClr val="0000FF"/>
                </a:solidFill>
                <a:latin typeface="Arial" panose="020B0604020202020204" pitchFamily="34" charset="0"/>
              </a:endParaRPr>
            </a:p>
          </p:txBody>
        </p:sp>
        <p:sp>
          <p:nvSpPr>
            <p:cNvPr id="61" name="矩形 60">
              <a:extLst>
                <a:ext uri="{FF2B5EF4-FFF2-40B4-BE49-F238E27FC236}">
                  <a16:creationId xmlns:a16="http://schemas.microsoft.com/office/drawing/2014/main" id="{5E827CD6-9097-4D4E-8515-BE69DAE5A065}"/>
                </a:ext>
              </a:extLst>
            </p:cNvPr>
            <p:cNvSpPr/>
            <p:nvPr/>
          </p:nvSpPr>
          <p:spPr>
            <a:xfrm>
              <a:off x="5619712" y="4352004"/>
              <a:ext cx="3775393" cy="400110"/>
            </a:xfrm>
            <a:prstGeom prst="rect">
              <a:avLst/>
            </a:prstGeom>
          </p:spPr>
          <p:txBody>
            <a:bodyPr wrap="none">
              <a:spAutoFit/>
            </a:bodyPr>
            <a:lstStyle/>
            <a:p>
              <a:pPr eaLnBrk="0" fontAlgn="base" hangingPunct="0">
                <a:spcBef>
                  <a:spcPct val="0"/>
                </a:spcBef>
                <a:spcAft>
                  <a:spcPct val="0"/>
                </a:spcAft>
              </a:pPr>
              <a:r>
                <a:rPr lang="en-US" altLang="zh-TW" sz="2000" b="1"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000" b="1"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中區</a:t>
              </a:r>
              <a:r>
                <a:rPr lang="en-US" altLang="zh-TW" sz="2000" b="1"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000" b="1"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仁德醫護管理專科學校</a:t>
              </a:r>
              <a:endParaRPr kumimoji="1" lang="zh-TW" altLang="en-US" sz="2000" b="1" dirty="0">
                <a:solidFill>
                  <a:prstClr val="black"/>
                </a:solidFill>
                <a:latin typeface="微軟正黑體" panose="020B0604030504040204" pitchFamily="34" charset="-120"/>
                <a:ea typeface="微軟正黑體" panose="020B0604030504040204" pitchFamily="34" charset="-120"/>
              </a:endParaRPr>
            </a:p>
          </p:txBody>
        </p:sp>
        <p:sp>
          <p:nvSpPr>
            <p:cNvPr id="62" name="矩形 61">
              <a:extLst>
                <a:ext uri="{FF2B5EF4-FFF2-40B4-BE49-F238E27FC236}">
                  <a16:creationId xmlns:a16="http://schemas.microsoft.com/office/drawing/2014/main" id="{096481FE-E1DB-4FA5-9905-AFD5ED722B95}"/>
                </a:ext>
              </a:extLst>
            </p:cNvPr>
            <p:cNvSpPr/>
            <p:nvPr/>
          </p:nvSpPr>
          <p:spPr>
            <a:xfrm>
              <a:off x="2447917" y="5860875"/>
              <a:ext cx="6191824" cy="348813"/>
            </a:xfrm>
            <a:prstGeom prst="rect">
              <a:avLst/>
            </a:prstGeom>
            <a:solidFill>
              <a:srgbClr val="F79646">
                <a:lumMod val="20000"/>
                <a:lumOff val="80000"/>
              </a:srgbClr>
            </a:solidFill>
            <a:ln>
              <a:noFill/>
            </a:ln>
            <a:effectLst/>
          </p:spPr>
          <p:txBody>
            <a:bodyPr wrap="square" rtlCol="0" anchor="ctr">
              <a:spAutoFit/>
            </a:bodyPr>
            <a:lstStyle/>
            <a:p>
              <a:pPr marL="0" marR="0" lvl="0" indent="0" algn="ctr" defTabSz="457200" eaLnBrk="1" fontAlgn="auto" latinLnBrk="0" hangingPunct="1">
                <a:lnSpc>
                  <a:spcPts val="2000"/>
                </a:lnSpc>
                <a:spcBef>
                  <a:spcPts val="0"/>
                </a:spcBef>
                <a:spcAft>
                  <a:spcPts val="0"/>
                </a:spcAft>
                <a:buClrTx/>
                <a:buSzTx/>
                <a:buFontTx/>
                <a:buNone/>
                <a:tabLst/>
                <a:defRPr/>
              </a:pPr>
              <a:endParaRPr kumimoji="0" lang="zh-TW" altLang="en-US" sz="2000" b="1" i="0" u="none" strike="noStrike" kern="0" cap="none" spc="0" normalizeH="0" baseline="0" noProof="0" dirty="0">
                <a:ln>
                  <a:noFill/>
                </a:ln>
                <a:solidFill>
                  <a:prstClr val="black">
                    <a:lumMod val="75000"/>
                    <a:lumOff val="25000"/>
                  </a:prstClr>
                </a:solidFill>
                <a:effectLst/>
                <a:uLnTx/>
                <a:uFillTx/>
                <a:latin typeface="Arial" panose="020B0604020202020204"/>
                <a:ea typeface="微軟正黑體" panose="020B0604030504040204" pitchFamily="34" charset="-120"/>
              </a:endParaRPr>
            </a:p>
          </p:txBody>
        </p:sp>
        <p:sp>
          <p:nvSpPr>
            <p:cNvPr id="63" name="矩形 62">
              <a:extLst>
                <a:ext uri="{FF2B5EF4-FFF2-40B4-BE49-F238E27FC236}">
                  <a16:creationId xmlns:a16="http://schemas.microsoft.com/office/drawing/2014/main" id="{228078A7-D37D-45D5-AB0C-30CEA09335BC}"/>
                </a:ext>
              </a:extLst>
            </p:cNvPr>
            <p:cNvSpPr/>
            <p:nvPr/>
          </p:nvSpPr>
          <p:spPr>
            <a:xfrm>
              <a:off x="3455165" y="5957966"/>
              <a:ext cx="2523448" cy="400110"/>
            </a:xfrm>
            <a:prstGeom prst="rect">
              <a:avLst/>
            </a:prstGeom>
          </p:spPr>
          <p:txBody>
            <a:bodyPr wrap="none">
              <a:spAutoFit/>
            </a:bodyPr>
            <a:lstStyle/>
            <a:p>
              <a:pPr eaLnBrk="0" fontAlgn="base" hangingPunct="0">
                <a:spcBef>
                  <a:spcPct val="0"/>
                </a:spcBef>
                <a:spcAft>
                  <a:spcPct val="0"/>
                </a:spcAft>
              </a:pPr>
              <a:r>
                <a:rPr lang="en-US" altLang="zh-TW" sz="20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https://s5.nkuht.edu.tw</a:t>
              </a:r>
              <a:endParaRPr kumimoji="1" lang="zh-TW" altLang="en-US" sz="2000" dirty="0">
                <a:solidFill>
                  <a:srgbClr val="0000FF"/>
                </a:solidFill>
                <a:latin typeface="Arial" panose="020B0604020202020204" pitchFamily="34" charset="0"/>
              </a:endParaRPr>
            </a:p>
          </p:txBody>
        </p:sp>
        <p:sp>
          <p:nvSpPr>
            <p:cNvPr id="64" name="矩形 63">
              <a:extLst>
                <a:ext uri="{FF2B5EF4-FFF2-40B4-BE49-F238E27FC236}">
                  <a16:creationId xmlns:a16="http://schemas.microsoft.com/office/drawing/2014/main" id="{3FA9CF60-0B12-4DF3-A05A-51E1179EC5ED}"/>
                </a:ext>
              </a:extLst>
            </p:cNvPr>
            <p:cNvSpPr/>
            <p:nvPr/>
          </p:nvSpPr>
          <p:spPr>
            <a:xfrm>
              <a:off x="2379582" y="5583682"/>
              <a:ext cx="3262432" cy="400110"/>
            </a:xfrm>
            <a:prstGeom prst="rect">
              <a:avLst/>
            </a:prstGeom>
          </p:spPr>
          <p:txBody>
            <a:bodyPr wrap="none">
              <a:spAutoFit/>
            </a:bodyPr>
            <a:lstStyle/>
            <a:p>
              <a:pPr eaLnBrk="0" fontAlgn="base" hangingPunct="0">
                <a:spcBef>
                  <a:spcPct val="0"/>
                </a:spcBef>
                <a:spcAft>
                  <a:spcPct val="0"/>
                </a:spcAft>
              </a:pPr>
              <a:r>
                <a:rPr lang="en-US" altLang="zh-TW" sz="2000" b="1"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000" b="1"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南區</a:t>
              </a:r>
              <a:r>
                <a:rPr lang="en-US" altLang="zh-TW" sz="2000" b="1"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000" b="1"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國立高雄餐旅大學</a:t>
              </a:r>
              <a:endParaRPr kumimoji="1" lang="zh-TW" altLang="en-US" sz="2000" b="1" dirty="0">
                <a:solidFill>
                  <a:prstClr val="black"/>
                </a:solidFill>
                <a:latin typeface="微軟正黑體" panose="020B0604030504040204" pitchFamily="34" charset="-120"/>
                <a:ea typeface="微軟正黑體" panose="020B0604030504040204" pitchFamily="34" charset="-120"/>
              </a:endParaRPr>
            </a:p>
          </p:txBody>
        </p:sp>
        <p:pic>
          <p:nvPicPr>
            <p:cNvPr id="65" name="圖片 64">
              <a:extLst>
                <a:ext uri="{FF2B5EF4-FFF2-40B4-BE49-F238E27FC236}">
                  <a16:creationId xmlns:a16="http://schemas.microsoft.com/office/drawing/2014/main" id="{36665E95-FD05-450E-91E7-E42A20C484E3}"/>
                </a:ext>
              </a:extLst>
            </p:cNvPr>
            <p:cNvPicPr>
              <a:picLocks noChangeAspect="1"/>
            </p:cNvPicPr>
            <p:nvPr/>
          </p:nvPicPr>
          <p:blipFill rotWithShape="1">
            <a:blip r:embed="rId4">
              <a:extLst>
                <a:ext uri="{28A0092B-C50C-407E-A947-70E740481C1C}">
                  <a14:useLocalDpi xmlns:a14="http://schemas.microsoft.com/office/drawing/2010/main" val="0"/>
                </a:ext>
              </a:extLst>
            </a:blip>
            <a:srcRect l="9915" t="9915" r="9915" b="9915"/>
            <a:stretch/>
          </p:blipFill>
          <p:spPr>
            <a:xfrm>
              <a:off x="4292012" y="4316139"/>
              <a:ext cx="900001" cy="900000"/>
            </a:xfrm>
            <a:prstGeom prst="rect">
              <a:avLst/>
            </a:prstGeom>
          </p:spPr>
        </p:pic>
        <p:pic>
          <p:nvPicPr>
            <p:cNvPr id="66" name="圖片 65">
              <a:extLst>
                <a:ext uri="{FF2B5EF4-FFF2-40B4-BE49-F238E27FC236}">
                  <a16:creationId xmlns:a16="http://schemas.microsoft.com/office/drawing/2014/main" id="{B4EC6230-8F46-4B0D-9BA2-F4C338F4E1AC}"/>
                </a:ext>
              </a:extLst>
            </p:cNvPr>
            <p:cNvPicPr>
              <a:picLocks noChangeAspect="1"/>
            </p:cNvPicPr>
            <p:nvPr/>
          </p:nvPicPr>
          <p:blipFill rotWithShape="1">
            <a:blip r:embed="rId5">
              <a:extLst>
                <a:ext uri="{28A0092B-C50C-407E-A947-70E740481C1C}">
                  <a14:useLocalDpi xmlns:a14="http://schemas.microsoft.com/office/drawing/2010/main" val="0"/>
                </a:ext>
              </a:extLst>
            </a:blip>
            <a:srcRect l="9863" t="8570" r="8433" b="9311"/>
            <a:stretch/>
          </p:blipFill>
          <p:spPr>
            <a:xfrm>
              <a:off x="7488107" y="5515091"/>
              <a:ext cx="1028506" cy="1033726"/>
            </a:xfrm>
            <a:prstGeom prst="rect">
              <a:avLst/>
            </a:prstGeom>
          </p:spPr>
        </p:pic>
        <p:sp>
          <p:nvSpPr>
            <p:cNvPr id="67" name="文字方塊 66">
              <a:extLst>
                <a:ext uri="{FF2B5EF4-FFF2-40B4-BE49-F238E27FC236}">
                  <a16:creationId xmlns:a16="http://schemas.microsoft.com/office/drawing/2014/main" id="{B1C706B0-4C05-4D35-8009-E4EE5F6BDCE9}"/>
                </a:ext>
              </a:extLst>
            </p:cNvPr>
            <p:cNvSpPr txBox="1"/>
            <p:nvPr/>
          </p:nvSpPr>
          <p:spPr>
            <a:xfrm>
              <a:off x="8997002" y="653183"/>
              <a:ext cx="1524094" cy="2139047"/>
            </a:xfrm>
            <a:prstGeom prst="rect">
              <a:avLst/>
            </a:prstGeom>
            <a:noFill/>
          </p:spPr>
          <p:txBody>
            <a:bodyPr wrap="square" rtlCol="0">
              <a:spAutoFit/>
            </a:bodyPr>
            <a:lstStyle/>
            <a:p>
              <a:pPr eaLnBrk="0" fontAlgn="base" hangingPunct="0">
                <a:spcBef>
                  <a:spcPct val="0"/>
                </a:spcBef>
                <a:spcAft>
                  <a:spcPct val="0"/>
                </a:spcAft>
              </a:pPr>
              <a:r>
                <a:rPr kumimoji="1" lang="en-US" altLang="zh-TW" sz="13300" b="1" dirty="0">
                  <a:solidFill>
                    <a:srgbClr val="0BCBC7"/>
                  </a:solidFill>
                  <a:latin typeface="華康儷粗圓" panose="020F0709000000000000" pitchFamily="49" charset="-120"/>
                  <a:ea typeface="華康儷粗圓" panose="020F0709000000000000" pitchFamily="49" charset="-120"/>
                </a:rPr>
                <a:t>&gt;</a:t>
              </a:r>
              <a:endParaRPr kumimoji="1" lang="zh-TW" altLang="en-US" sz="13300" b="1" dirty="0">
                <a:solidFill>
                  <a:srgbClr val="0BCBC7"/>
                </a:solidFill>
                <a:latin typeface="華康儷粗圓" panose="020F0709000000000000" pitchFamily="49" charset="-120"/>
                <a:ea typeface="華康儷粗圓" panose="020F0709000000000000" pitchFamily="49" charset="-120"/>
              </a:endParaRPr>
            </a:p>
          </p:txBody>
        </p:sp>
        <p:sp>
          <p:nvSpPr>
            <p:cNvPr id="68" name="文字方塊 67">
              <a:extLst>
                <a:ext uri="{FF2B5EF4-FFF2-40B4-BE49-F238E27FC236}">
                  <a16:creationId xmlns:a16="http://schemas.microsoft.com/office/drawing/2014/main" id="{FA5A8523-9EA2-4AEC-933E-E90E8D68505C}"/>
                </a:ext>
              </a:extLst>
            </p:cNvPr>
            <p:cNvSpPr txBox="1"/>
            <p:nvPr/>
          </p:nvSpPr>
          <p:spPr>
            <a:xfrm rot="10800000">
              <a:off x="2444630" y="3883463"/>
              <a:ext cx="1524094" cy="1800493"/>
            </a:xfrm>
            <a:prstGeom prst="rect">
              <a:avLst/>
            </a:prstGeom>
            <a:noFill/>
          </p:spPr>
          <p:txBody>
            <a:bodyPr wrap="square" rtlCol="0">
              <a:spAutoFit/>
            </a:bodyPr>
            <a:lstStyle/>
            <a:p>
              <a:pPr eaLnBrk="0" fontAlgn="base" hangingPunct="0">
                <a:spcBef>
                  <a:spcPct val="0"/>
                </a:spcBef>
                <a:spcAft>
                  <a:spcPct val="0"/>
                </a:spcAft>
              </a:pPr>
              <a:r>
                <a:rPr kumimoji="1" lang="en-US" altLang="zh-TW" sz="11100" b="1" dirty="0">
                  <a:solidFill>
                    <a:srgbClr val="FCDDC4"/>
                  </a:solidFill>
                  <a:latin typeface="華康儷粗圓" panose="020F0709000000000000" pitchFamily="49" charset="-120"/>
                  <a:ea typeface="華康儷粗圓" panose="020F0709000000000000" pitchFamily="49" charset="-120"/>
                </a:rPr>
                <a:t>&gt;</a:t>
              </a:r>
              <a:endParaRPr kumimoji="1" lang="zh-TW" altLang="en-US" sz="11100" b="1" dirty="0">
                <a:solidFill>
                  <a:srgbClr val="FCDDC4"/>
                </a:solidFill>
                <a:latin typeface="華康儷粗圓" panose="020F0709000000000000" pitchFamily="49" charset="-120"/>
                <a:ea typeface="華康儷粗圓" panose="020F0709000000000000" pitchFamily="49" charset="-120"/>
              </a:endParaRPr>
            </a:p>
          </p:txBody>
        </p:sp>
        <p:sp>
          <p:nvSpPr>
            <p:cNvPr id="69" name="文字方塊 68">
              <a:extLst>
                <a:ext uri="{FF2B5EF4-FFF2-40B4-BE49-F238E27FC236}">
                  <a16:creationId xmlns:a16="http://schemas.microsoft.com/office/drawing/2014/main" id="{70F300F3-647D-4F35-AFF8-93EB6A973D84}"/>
                </a:ext>
              </a:extLst>
            </p:cNvPr>
            <p:cNvSpPr txBox="1"/>
            <p:nvPr/>
          </p:nvSpPr>
          <p:spPr>
            <a:xfrm rot="10800000">
              <a:off x="1964241" y="3883463"/>
              <a:ext cx="1524094" cy="1800493"/>
            </a:xfrm>
            <a:prstGeom prst="rect">
              <a:avLst/>
            </a:prstGeom>
            <a:noFill/>
          </p:spPr>
          <p:txBody>
            <a:bodyPr wrap="square" rtlCol="0">
              <a:spAutoFit/>
            </a:bodyPr>
            <a:lstStyle/>
            <a:p>
              <a:pPr eaLnBrk="0" fontAlgn="base" hangingPunct="0">
                <a:spcBef>
                  <a:spcPct val="0"/>
                </a:spcBef>
                <a:spcAft>
                  <a:spcPct val="0"/>
                </a:spcAft>
              </a:pPr>
              <a:r>
                <a:rPr kumimoji="1" lang="en-US" altLang="zh-TW" sz="11100" b="1" dirty="0">
                  <a:solidFill>
                    <a:srgbClr val="F79646"/>
                  </a:solidFill>
                  <a:latin typeface="華康儷粗圓" panose="020F0709000000000000" pitchFamily="49" charset="-120"/>
                  <a:ea typeface="華康儷粗圓" panose="020F0709000000000000" pitchFamily="49" charset="-120"/>
                </a:rPr>
                <a:t>&gt;</a:t>
              </a:r>
              <a:endParaRPr kumimoji="1" lang="zh-TW" altLang="en-US" sz="11100" b="1" dirty="0">
                <a:solidFill>
                  <a:srgbClr val="F79646"/>
                </a:solidFill>
                <a:latin typeface="華康儷粗圓" panose="020F0709000000000000" pitchFamily="49" charset="-120"/>
                <a:ea typeface="華康儷粗圓" panose="020F0709000000000000" pitchFamily="49" charset="-120"/>
              </a:endParaRPr>
            </a:p>
          </p:txBody>
        </p:sp>
        <p:sp>
          <p:nvSpPr>
            <p:cNvPr id="70" name="文字方塊 69">
              <a:extLst>
                <a:ext uri="{FF2B5EF4-FFF2-40B4-BE49-F238E27FC236}">
                  <a16:creationId xmlns:a16="http://schemas.microsoft.com/office/drawing/2014/main" id="{006D2180-3991-4366-B205-A97BC19142FF}"/>
                </a:ext>
              </a:extLst>
            </p:cNvPr>
            <p:cNvSpPr txBox="1"/>
            <p:nvPr/>
          </p:nvSpPr>
          <p:spPr>
            <a:xfrm>
              <a:off x="8838194" y="2537220"/>
              <a:ext cx="1524094" cy="1800493"/>
            </a:xfrm>
            <a:prstGeom prst="rect">
              <a:avLst/>
            </a:prstGeom>
            <a:noFill/>
          </p:spPr>
          <p:txBody>
            <a:bodyPr wrap="square" rtlCol="0">
              <a:spAutoFit/>
            </a:bodyPr>
            <a:lstStyle/>
            <a:p>
              <a:pPr eaLnBrk="0" fontAlgn="base" hangingPunct="0">
                <a:spcBef>
                  <a:spcPct val="0"/>
                </a:spcBef>
                <a:spcAft>
                  <a:spcPct val="0"/>
                </a:spcAft>
              </a:pPr>
              <a:r>
                <a:rPr kumimoji="1" lang="en-US" altLang="zh-TW" sz="11100" b="1" dirty="0">
                  <a:solidFill>
                    <a:srgbClr val="FCDDC4"/>
                  </a:solidFill>
                  <a:latin typeface="華康儷粗圓" panose="020F0709000000000000" pitchFamily="49" charset="-120"/>
                  <a:ea typeface="華康儷粗圓" panose="020F0709000000000000" pitchFamily="49" charset="-120"/>
                </a:rPr>
                <a:t>&gt;</a:t>
              </a:r>
              <a:endParaRPr kumimoji="1" lang="zh-TW" altLang="en-US" sz="11100" b="1" dirty="0">
                <a:solidFill>
                  <a:srgbClr val="FCDDC4"/>
                </a:solidFill>
                <a:latin typeface="華康儷粗圓" panose="020F0709000000000000" pitchFamily="49" charset="-120"/>
                <a:ea typeface="華康儷粗圓" panose="020F0709000000000000" pitchFamily="49" charset="-120"/>
              </a:endParaRPr>
            </a:p>
          </p:txBody>
        </p:sp>
        <p:sp>
          <p:nvSpPr>
            <p:cNvPr id="71" name="文字方塊 70">
              <a:extLst>
                <a:ext uri="{FF2B5EF4-FFF2-40B4-BE49-F238E27FC236}">
                  <a16:creationId xmlns:a16="http://schemas.microsoft.com/office/drawing/2014/main" id="{A2584BA4-BEC7-43B4-B8F5-7F6A35E547E5}"/>
                </a:ext>
              </a:extLst>
            </p:cNvPr>
            <p:cNvSpPr txBox="1"/>
            <p:nvPr/>
          </p:nvSpPr>
          <p:spPr>
            <a:xfrm>
              <a:off x="9318583" y="2537220"/>
              <a:ext cx="1524094" cy="1800493"/>
            </a:xfrm>
            <a:prstGeom prst="rect">
              <a:avLst/>
            </a:prstGeom>
            <a:noFill/>
          </p:spPr>
          <p:txBody>
            <a:bodyPr wrap="square" rtlCol="0">
              <a:spAutoFit/>
            </a:bodyPr>
            <a:lstStyle/>
            <a:p>
              <a:pPr eaLnBrk="0" fontAlgn="base" hangingPunct="0">
                <a:spcBef>
                  <a:spcPct val="0"/>
                </a:spcBef>
                <a:spcAft>
                  <a:spcPct val="0"/>
                </a:spcAft>
              </a:pPr>
              <a:r>
                <a:rPr kumimoji="1" lang="en-US" altLang="zh-TW" sz="11100" b="1" dirty="0">
                  <a:solidFill>
                    <a:srgbClr val="F79646"/>
                  </a:solidFill>
                  <a:latin typeface="華康儷粗圓" panose="020F0709000000000000" pitchFamily="49" charset="-120"/>
                  <a:ea typeface="華康儷粗圓" panose="020F0709000000000000" pitchFamily="49" charset="-120"/>
                </a:rPr>
                <a:t>&gt;</a:t>
              </a:r>
              <a:endParaRPr kumimoji="1" lang="zh-TW" altLang="en-US" sz="11100" b="1" dirty="0">
                <a:solidFill>
                  <a:srgbClr val="F79646"/>
                </a:solidFill>
                <a:latin typeface="華康儷粗圓" panose="020F0709000000000000" pitchFamily="49" charset="-120"/>
                <a:ea typeface="華康儷粗圓" panose="020F0709000000000000" pitchFamily="49" charset="-120"/>
              </a:endParaRPr>
            </a:p>
          </p:txBody>
        </p:sp>
      </p:grpSp>
    </p:spTree>
    <p:extLst>
      <p:ext uri="{BB962C8B-B14F-4D97-AF65-F5344CB8AC3E}">
        <p14:creationId xmlns:p14="http://schemas.microsoft.com/office/powerpoint/2010/main" val="112465440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群組 8"/>
          <p:cNvGrpSpPr/>
          <p:nvPr/>
        </p:nvGrpSpPr>
        <p:grpSpPr>
          <a:xfrm>
            <a:off x="-966" y="-39262"/>
            <a:ext cx="8531023" cy="698450"/>
            <a:chOff x="-966" y="-39262"/>
            <a:chExt cx="6867912" cy="698450"/>
          </a:xfrm>
        </p:grpSpPr>
        <p:grpSp>
          <p:nvGrpSpPr>
            <p:cNvPr id="8" name="群組 7"/>
            <p:cNvGrpSpPr/>
            <p:nvPr/>
          </p:nvGrpSpPr>
          <p:grpSpPr>
            <a:xfrm>
              <a:off x="0" y="4236"/>
              <a:ext cx="6866946" cy="605449"/>
              <a:chOff x="0" y="4236"/>
              <a:chExt cx="6015355" cy="605449"/>
            </a:xfrm>
          </p:grpSpPr>
          <p:sp>
            <p:nvSpPr>
              <p:cNvPr id="120" name="圓角化同側角落矩形 119"/>
              <p:cNvSpPr/>
              <p:nvPr/>
            </p:nvSpPr>
            <p:spPr>
              <a:xfrm rot="16200000" flipH="1">
                <a:off x="2704953" y="-2700717"/>
                <a:ext cx="605449" cy="6015355"/>
              </a:xfrm>
              <a:prstGeom prst="round2SameRect">
                <a:avLst>
                  <a:gd name="adj1" fmla="val 0"/>
                  <a:gd name="adj2" fmla="val 50000"/>
                </a:avLst>
              </a:prstGeom>
              <a:gradFill flip="none" rotWithShape="1">
                <a:gsLst>
                  <a:gs pos="0">
                    <a:schemeClr val="accent6">
                      <a:lumMod val="40000"/>
                      <a:lumOff val="60000"/>
                    </a:schemeClr>
                  </a:gs>
                  <a:gs pos="55000">
                    <a:srgbClr val="92D050"/>
                  </a:gs>
                  <a:gs pos="100000">
                    <a:schemeClr val="accent6">
                      <a:lumMod val="40000"/>
                      <a:lumOff val="60000"/>
                    </a:schemeClr>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33" name="圓角化同側角落矩形 32"/>
              <p:cNvSpPr/>
              <p:nvPr/>
            </p:nvSpPr>
            <p:spPr>
              <a:xfrm rot="16200000" flipH="1">
                <a:off x="2747361" y="-2637214"/>
                <a:ext cx="508000" cy="5879628"/>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34" name="Google Shape;446;p38"/>
            <p:cNvSpPr txBox="1">
              <a:spLocks/>
            </p:cNvSpPr>
            <p:nvPr/>
          </p:nvSpPr>
          <p:spPr>
            <a:xfrm>
              <a:off x="-966" y="-39262"/>
              <a:ext cx="6768317"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陸、招生資訊查詢</a:t>
              </a:r>
              <a:endParaRPr lang="en-US" dirty="0"/>
            </a:p>
          </p:txBody>
        </p:sp>
      </p:grpSp>
      <p:grpSp>
        <p:nvGrpSpPr>
          <p:cNvPr id="2" name="群組 1">
            <a:extLst>
              <a:ext uri="{FF2B5EF4-FFF2-40B4-BE49-F238E27FC236}">
                <a16:creationId xmlns:a16="http://schemas.microsoft.com/office/drawing/2014/main" id="{560819CC-E390-46B6-A994-B2ADE3CFF09A}"/>
              </a:ext>
            </a:extLst>
          </p:cNvPr>
          <p:cNvGrpSpPr/>
          <p:nvPr/>
        </p:nvGrpSpPr>
        <p:grpSpPr>
          <a:xfrm>
            <a:off x="1846916" y="304435"/>
            <a:ext cx="8498171" cy="6415966"/>
            <a:chOff x="62454" y="304435"/>
            <a:chExt cx="8498171" cy="6415966"/>
          </a:xfrm>
        </p:grpSpPr>
        <p:sp>
          <p:nvSpPr>
            <p:cNvPr id="7" name="矩形 6">
              <a:extLst>
                <a:ext uri="{FF2B5EF4-FFF2-40B4-BE49-F238E27FC236}">
                  <a16:creationId xmlns:a16="http://schemas.microsoft.com/office/drawing/2014/main" id="{D22B0582-8D5A-4DDC-891E-0B990B8BC409}"/>
                </a:ext>
              </a:extLst>
            </p:cNvPr>
            <p:cNvSpPr/>
            <p:nvPr/>
          </p:nvSpPr>
          <p:spPr bwMode="auto">
            <a:xfrm>
              <a:off x="931118" y="734976"/>
              <a:ext cx="5369074" cy="1332000"/>
            </a:xfrm>
            <a:prstGeom prst="rect">
              <a:avLst/>
            </a:prstGeom>
            <a:solidFill>
              <a:srgbClr val="0BCBC7"/>
            </a:solidFill>
            <a:ln w="9525">
              <a:noFill/>
              <a:round/>
              <a:headEnd/>
              <a:tailEnd type="triangle" w="med" len="med"/>
            </a:ln>
          </p:spPr>
          <p:txBody>
            <a:bodyPr rtlCol="0" anchor="ctr"/>
            <a:lstStyle/>
            <a:p>
              <a:pPr algn="ctr" eaLnBrk="0" fontAlgn="base" hangingPunct="0">
                <a:spcBef>
                  <a:spcPct val="0"/>
                </a:spcBef>
                <a:spcAft>
                  <a:spcPct val="0"/>
                </a:spcAft>
              </a:pPr>
              <a:endParaRPr kumimoji="1" lang="zh-TW" altLang="en-US">
                <a:solidFill>
                  <a:prstClr val="black"/>
                </a:solidFill>
                <a:latin typeface="Arial" panose="020B0604020202020204" pitchFamily="34" charset="0"/>
              </a:endParaRPr>
            </a:p>
          </p:txBody>
        </p:sp>
        <p:sp>
          <p:nvSpPr>
            <p:cNvPr id="10" name="矩形 9">
              <a:extLst>
                <a:ext uri="{FF2B5EF4-FFF2-40B4-BE49-F238E27FC236}">
                  <a16:creationId xmlns:a16="http://schemas.microsoft.com/office/drawing/2014/main" id="{932E1F12-58A6-4027-80D1-1C76F382365F}"/>
                </a:ext>
              </a:extLst>
            </p:cNvPr>
            <p:cNvSpPr/>
            <p:nvPr/>
          </p:nvSpPr>
          <p:spPr bwMode="auto">
            <a:xfrm>
              <a:off x="2240280" y="2187000"/>
              <a:ext cx="5890837" cy="1332000"/>
            </a:xfrm>
            <a:prstGeom prst="rect">
              <a:avLst/>
            </a:prstGeom>
            <a:solidFill>
              <a:srgbClr val="1F497D">
                <a:lumMod val="60000"/>
                <a:lumOff val="40000"/>
              </a:srgbClr>
            </a:solidFill>
            <a:ln w="9525">
              <a:noFill/>
              <a:round/>
              <a:headEnd/>
              <a:tailEnd type="triangle" w="med" len="med"/>
            </a:ln>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1" lang="zh-TW" altLang="en-US" sz="1800" b="0" i="0" u="none" strike="noStrike" kern="0" cap="none" spc="0" normalizeH="0" baseline="0" noProof="0">
                <a:ln>
                  <a:noFill/>
                </a:ln>
                <a:solidFill>
                  <a:prstClr val="black"/>
                </a:solidFill>
                <a:effectLst/>
                <a:uLnTx/>
                <a:uFillTx/>
                <a:latin typeface="Arial" panose="020B0604020202020204" pitchFamily="34" charset="0"/>
              </a:endParaRPr>
            </a:p>
          </p:txBody>
        </p:sp>
        <p:sp>
          <p:nvSpPr>
            <p:cNvPr id="11" name="矩形 10">
              <a:extLst>
                <a:ext uri="{FF2B5EF4-FFF2-40B4-BE49-F238E27FC236}">
                  <a16:creationId xmlns:a16="http://schemas.microsoft.com/office/drawing/2014/main" id="{08EAD5DA-7F8D-495E-A2B6-51F6BFB0E352}"/>
                </a:ext>
              </a:extLst>
            </p:cNvPr>
            <p:cNvSpPr/>
            <p:nvPr/>
          </p:nvSpPr>
          <p:spPr bwMode="auto">
            <a:xfrm>
              <a:off x="931118" y="3639024"/>
              <a:ext cx="5585098" cy="1332000"/>
            </a:xfrm>
            <a:prstGeom prst="rect">
              <a:avLst/>
            </a:prstGeom>
            <a:solidFill>
              <a:srgbClr val="FF8989"/>
            </a:solidFill>
            <a:ln w="9525">
              <a:noFill/>
              <a:round/>
              <a:headEnd/>
              <a:tailEnd type="triangle" w="med" len="med"/>
            </a:ln>
          </p:spPr>
          <p:txBody>
            <a:bodyPr rtlCol="0" anchor="ctr"/>
            <a:lstStyle/>
            <a:p>
              <a:pPr algn="ctr" eaLnBrk="0" fontAlgn="base" hangingPunct="0">
                <a:spcBef>
                  <a:spcPct val="0"/>
                </a:spcBef>
                <a:spcAft>
                  <a:spcPct val="0"/>
                </a:spcAft>
              </a:pPr>
              <a:endParaRPr kumimoji="1" lang="zh-TW" altLang="en-US">
                <a:solidFill>
                  <a:prstClr val="black"/>
                </a:solidFill>
                <a:latin typeface="Arial" panose="020B0604020202020204" pitchFamily="34" charset="0"/>
              </a:endParaRPr>
            </a:p>
          </p:txBody>
        </p:sp>
        <p:sp>
          <p:nvSpPr>
            <p:cNvPr id="12" name="矩形 11">
              <a:extLst>
                <a:ext uri="{FF2B5EF4-FFF2-40B4-BE49-F238E27FC236}">
                  <a16:creationId xmlns:a16="http://schemas.microsoft.com/office/drawing/2014/main" id="{CFE42AF2-0410-49FC-AF47-365871AB5A77}"/>
                </a:ext>
              </a:extLst>
            </p:cNvPr>
            <p:cNvSpPr/>
            <p:nvPr/>
          </p:nvSpPr>
          <p:spPr bwMode="auto">
            <a:xfrm>
              <a:off x="2051720" y="5091048"/>
              <a:ext cx="6085118" cy="1332000"/>
            </a:xfrm>
            <a:prstGeom prst="rect">
              <a:avLst/>
            </a:prstGeom>
            <a:solidFill>
              <a:srgbClr val="F79646">
                <a:lumMod val="60000"/>
                <a:lumOff val="40000"/>
              </a:srgbClr>
            </a:solidFill>
            <a:ln w="9525">
              <a:noFill/>
              <a:round/>
              <a:headEnd/>
              <a:tailEnd type="triangle" w="med" len="med"/>
            </a:ln>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1" lang="zh-TW" altLang="en-US" sz="1800" b="0" i="0" u="none" strike="noStrike" kern="0" cap="none" spc="0" normalizeH="0" baseline="0" noProof="0">
                <a:ln>
                  <a:noFill/>
                </a:ln>
                <a:solidFill>
                  <a:prstClr val="black"/>
                </a:solidFill>
                <a:effectLst/>
                <a:uLnTx/>
                <a:uFillTx/>
                <a:latin typeface="Arial" panose="020B0604020202020204" pitchFamily="34" charset="0"/>
              </a:endParaRPr>
            </a:p>
          </p:txBody>
        </p:sp>
        <p:sp>
          <p:nvSpPr>
            <p:cNvPr id="13" name="矩形 12">
              <a:extLst>
                <a:ext uri="{FF2B5EF4-FFF2-40B4-BE49-F238E27FC236}">
                  <a16:creationId xmlns:a16="http://schemas.microsoft.com/office/drawing/2014/main" id="{69BF7A99-D343-48C8-884F-01F1629BC26F}"/>
                </a:ext>
              </a:extLst>
            </p:cNvPr>
            <p:cNvSpPr/>
            <p:nvPr/>
          </p:nvSpPr>
          <p:spPr bwMode="auto">
            <a:xfrm>
              <a:off x="1052030" y="824976"/>
              <a:ext cx="5120170" cy="1152000"/>
            </a:xfrm>
            <a:prstGeom prst="rect">
              <a:avLst/>
            </a:prstGeom>
            <a:solidFill>
              <a:srgbClr val="16F2ED"/>
            </a:solidFill>
            <a:ln w="9525">
              <a:noFill/>
              <a:round/>
              <a:headEnd/>
              <a:tailEnd type="triangle" w="med" len="med"/>
            </a:ln>
          </p:spPr>
          <p:txBody>
            <a:bodyPr rtlCol="0" anchor="ctr"/>
            <a:lstStyle/>
            <a:p>
              <a:pPr algn="ctr" eaLnBrk="0" fontAlgn="base" hangingPunct="0">
                <a:spcBef>
                  <a:spcPct val="0"/>
                </a:spcBef>
                <a:spcAft>
                  <a:spcPct val="0"/>
                </a:spcAft>
              </a:pPr>
              <a:endParaRPr kumimoji="1" lang="zh-TW" altLang="en-US">
                <a:solidFill>
                  <a:prstClr val="black"/>
                </a:solidFill>
                <a:latin typeface="Arial" panose="020B0604020202020204" pitchFamily="34" charset="0"/>
              </a:endParaRPr>
            </a:p>
          </p:txBody>
        </p:sp>
        <p:sp>
          <p:nvSpPr>
            <p:cNvPr id="14" name="矩形 13">
              <a:extLst>
                <a:ext uri="{FF2B5EF4-FFF2-40B4-BE49-F238E27FC236}">
                  <a16:creationId xmlns:a16="http://schemas.microsoft.com/office/drawing/2014/main" id="{935149D4-74E4-42EC-B6F2-33E187B90490}"/>
                </a:ext>
              </a:extLst>
            </p:cNvPr>
            <p:cNvSpPr/>
            <p:nvPr/>
          </p:nvSpPr>
          <p:spPr bwMode="auto">
            <a:xfrm>
              <a:off x="2337966" y="2277000"/>
              <a:ext cx="5698064" cy="1152000"/>
            </a:xfrm>
            <a:prstGeom prst="rect">
              <a:avLst/>
            </a:prstGeom>
            <a:solidFill>
              <a:srgbClr val="A8C6EA"/>
            </a:solidFill>
            <a:ln w="9525">
              <a:noFill/>
              <a:round/>
              <a:headEnd/>
              <a:tailEnd type="triangle" w="med" len="med"/>
            </a:ln>
          </p:spPr>
          <p:txBody>
            <a:bodyPr rtlCol="0" anchor="ctr"/>
            <a:lstStyle/>
            <a:p>
              <a:pPr algn="ctr" eaLnBrk="0" fontAlgn="base" hangingPunct="0">
                <a:spcBef>
                  <a:spcPct val="0"/>
                </a:spcBef>
                <a:spcAft>
                  <a:spcPct val="0"/>
                </a:spcAft>
              </a:pPr>
              <a:endParaRPr kumimoji="1" lang="zh-TW" altLang="en-US">
                <a:solidFill>
                  <a:prstClr val="black"/>
                </a:solidFill>
                <a:latin typeface="Arial" panose="020B0604020202020204" pitchFamily="34" charset="0"/>
              </a:endParaRPr>
            </a:p>
          </p:txBody>
        </p:sp>
        <p:sp>
          <p:nvSpPr>
            <p:cNvPr id="15" name="矩形 14">
              <a:extLst>
                <a:ext uri="{FF2B5EF4-FFF2-40B4-BE49-F238E27FC236}">
                  <a16:creationId xmlns:a16="http://schemas.microsoft.com/office/drawing/2014/main" id="{408B61A2-E382-4FF0-A8B0-81AFD8B5A209}"/>
                </a:ext>
              </a:extLst>
            </p:cNvPr>
            <p:cNvSpPr/>
            <p:nvPr/>
          </p:nvSpPr>
          <p:spPr bwMode="auto">
            <a:xfrm>
              <a:off x="1052031" y="3729024"/>
              <a:ext cx="5364010" cy="1152000"/>
            </a:xfrm>
            <a:prstGeom prst="rect">
              <a:avLst/>
            </a:prstGeom>
            <a:solidFill>
              <a:srgbClr val="FFC5C5"/>
            </a:solidFill>
            <a:ln w="9525">
              <a:noFill/>
              <a:round/>
              <a:headEnd/>
              <a:tailEnd type="triangle" w="med" len="med"/>
            </a:ln>
          </p:spPr>
          <p:txBody>
            <a:bodyPr rtlCol="0" anchor="ctr"/>
            <a:lstStyle/>
            <a:p>
              <a:pPr algn="ctr" eaLnBrk="0" fontAlgn="base" hangingPunct="0">
                <a:spcBef>
                  <a:spcPct val="0"/>
                </a:spcBef>
                <a:spcAft>
                  <a:spcPct val="0"/>
                </a:spcAft>
              </a:pPr>
              <a:endParaRPr kumimoji="1" lang="zh-TW" altLang="en-US">
                <a:solidFill>
                  <a:prstClr val="black"/>
                </a:solidFill>
                <a:latin typeface="Arial" panose="020B0604020202020204" pitchFamily="34" charset="0"/>
              </a:endParaRPr>
            </a:p>
          </p:txBody>
        </p:sp>
        <p:sp>
          <p:nvSpPr>
            <p:cNvPr id="16" name="矩形 15">
              <a:extLst>
                <a:ext uri="{FF2B5EF4-FFF2-40B4-BE49-F238E27FC236}">
                  <a16:creationId xmlns:a16="http://schemas.microsoft.com/office/drawing/2014/main" id="{BDC0AC18-6C30-4522-AB60-9238DB99AC05}"/>
                </a:ext>
              </a:extLst>
            </p:cNvPr>
            <p:cNvSpPr/>
            <p:nvPr/>
          </p:nvSpPr>
          <p:spPr bwMode="auto">
            <a:xfrm>
              <a:off x="2139186" y="5181048"/>
              <a:ext cx="5902564" cy="1152000"/>
            </a:xfrm>
            <a:prstGeom prst="rect">
              <a:avLst/>
            </a:prstGeom>
            <a:solidFill>
              <a:srgbClr val="FCDDC4"/>
            </a:solidFill>
            <a:ln w="9525">
              <a:noFill/>
              <a:round/>
              <a:headEnd/>
              <a:tailEnd type="triangle" w="med" len="med"/>
            </a:ln>
          </p:spPr>
          <p:txBody>
            <a:bodyPr rtlCol="0" anchor="ctr"/>
            <a:lstStyle/>
            <a:p>
              <a:pPr algn="ctr" eaLnBrk="0" fontAlgn="base" hangingPunct="0">
                <a:spcBef>
                  <a:spcPct val="0"/>
                </a:spcBef>
                <a:spcAft>
                  <a:spcPct val="0"/>
                </a:spcAft>
              </a:pPr>
              <a:endParaRPr kumimoji="1" lang="zh-TW" altLang="en-US">
                <a:solidFill>
                  <a:prstClr val="black"/>
                </a:solidFill>
                <a:latin typeface="Arial" panose="020B0604020202020204" pitchFamily="34" charset="0"/>
              </a:endParaRPr>
            </a:p>
          </p:txBody>
        </p:sp>
        <p:pic>
          <p:nvPicPr>
            <p:cNvPr id="17" name="圖片 16">
              <a:extLst>
                <a:ext uri="{FF2B5EF4-FFF2-40B4-BE49-F238E27FC236}">
                  <a16:creationId xmlns:a16="http://schemas.microsoft.com/office/drawing/2014/main" id="{14061E31-1F13-4850-8227-53ADE168B12E}"/>
                </a:ext>
              </a:extLst>
            </p:cNvPr>
            <p:cNvPicPr>
              <a:picLocks noChangeAspect="1"/>
            </p:cNvPicPr>
            <p:nvPr/>
          </p:nvPicPr>
          <p:blipFill rotWithShape="1">
            <a:blip r:embed="rId2">
              <a:extLst>
                <a:ext uri="{28A0092B-C50C-407E-A947-70E740481C1C}">
                  <a14:useLocalDpi xmlns:a14="http://schemas.microsoft.com/office/drawing/2010/main" val="0"/>
                </a:ext>
              </a:extLst>
            </a:blip>
            <a:srcRect l="9218" t="9218" r="7819" b="7819"/>
            <a:stretch/>
          </p:blipFill>
          <p:spPr>
            <a:xfrm>
              <a:off x="2455323" y="2313000"/>
              <a:ext cx="1080000" cy="1080000"/>
            </a:xfrm>
            <a:prstGeom prst="rect">
              <a:avLst/>
            </a:prstGeom>
          </p:spPr>
        </p:pic>
        <p:pic>
          <p:nvPicPr>
            <p:cNvPr id="18" name="圖片 17">
              <a:extLst>
                <a:ext uri="{FF2B5EF4-FFF2-40B4-BE49-F238E27FC236}">
                  <a16:creationId xmlns:a16="http://schemas.microsoft.com/office/drawing/2014/main" id="{34EFD9DC-80F7-4A52-9B12-B1912A473988}"/>
                </a:ext>
              </a:extLst>
            </p:cNvPr>
            <p:cNvPicPr>
              <a:picLocks noChangeAspect="1"/>
            </p:cNvPicPr>
            <p:nvPr/>
          </p:nvPicPr>
          <p:blipFill rotWithShape="1">
            <a:blip r:embed="rId3">
              <a:extLst>
                <a:ext uri="{28A0092B-C50C-407E-A947-70E740481C1C}">
                  <a14:useLocalDpi xmlns:a14="http://schemas.microsoft.com/office/drawing/2010/main" val="0"/>
                </a:ext>
              </a:extLst>
            </a:blip>
            <a:srcRect l="8541" t="9218" r="8497" b="7819"/>
            <a:stretch/>
          </p:blipFill>
          <p:spPr>
            <a:xfrm>
              <a:off x="4710272" y="860976"/>
              <a:ext cx="1080000" cy="1080000"/>
            </a:xfrm>
            <a:prstGeom prst="rect">
              <a:avLst/>
            </a:prstGeom>
          </p:spPr>
        </p:pic>
        <p:pic>
          <p:nvPicPr>
            <p:cNvPr id="19" name="圖片 18">
              <a:extLst>
                <a:ext uri="{FF2B5EF4-FFF2-40B4-BE49-F238E27FC236}">
                  <a16:creationId xmlns:a16="http://schemas.microsoft.com/office/drawing/2014/main" id="{F54E830A-9C07-4D0F-BBF1-B7E0F1985A4C}"/>
                </a:ext>
              </a:extLst>
            </p:cNvPr>
            <p:cNvPicPr>
              <a:picLocks noChangeAspect="1"/>
            </p:cNvPicPr>
            <p:nvPr/>
          </p:nvPicPr>
          <p:blipFill rotWithShape="1">
            <a:blip r:embed="rId4">
              <a:extLst>
                <a:ext uri="{28A0092B-C50C-407E-A947-70E740481C1C}">
                  <a14:useLocalDpi xmlns:a14="http://schemas.microsoft.com/office/drawing/2010/main" val="0"/>
                </a:ext>
              </a:extLst>
            </a:blip>
            <a:srcRect l="6875" t="7790" r="6973" b="8347"/>
            <a:stretch/>
          </p:blipFill>
          <p:spPr>
            <a:xfrm>
              <a:off x="5247993" y="3763862"/>
              <a:ext cx="1105706" cy="1076320"/>
            </a:xfrm>
            <a:prstGeom prst="rect">
              <a:avLst/>
            </a:prstGeom>
          </p:spPr>
        </p:pic>
        <p:pic>
          <p:nvPicPr>
            <p:cNvPr id="20" name="圖片 19">
              <a:extLst>
                <a:ext uri="{FF2B5EF4-FFF2-40B4-BE49-F238E27FC236}">
                  <a16:creationId xmlns:a16="http://schemas.microsoft.com/office/drawing/2014/main" id="{BD1BF2BF-FEBE-43B1-A28A-313B1064175F}"/>
                </a:ext>
              </a:extLst>
            </p:cNvPr>
            <p:cNvPicPr>
              <a:picLocks noChangeAspect="1"/>
            </p:cNvPicPr>
            <p:nvPr/>
          </p:nvPicPr>
          <p:blipFill rotWithShape="1">
            <a:blip r:embed="rId5">
              <a:extLst>
                <a:ext uri="{28A0092B-C50C-407E-A947-70E740481C1C}">
                  <a14:useLocalDpi xmlns:a14="http://schemas.microsoft.com/office/drawing/2010/main" val="0"/>
                </a:ext>
              </a:extLst>
            </a:blip>
            <a:srcRect l="9992" t="9669" r="9731" b="9609"/>
            <a:stretch/>
          </p:blipFill>
          <p:spPr>
            <a:xfrm>
              <a:off x="2250881" y="5206991"/>
              <a:ext cx="1094716" cy="1100764"/>
            </a:xfrm>
            <a:prstGeom prst="rect">
              <a:avLst/>
            </a:prstGeom>
          </p:spPr>
        </p:pic>
        <p:sp>
          <p:nvSpPr>
            <p:cNvPr id="21" name="矩形 20">
              <a:extLst>
                <a:ext uri="{FF2B5EF4-FFF2-40B4-BE49-F238E27FC236}">
                  <a16:creationId xmlns:a16="http://schemas.microsoft.com/office/drawing/2014/main" id="{0CD8E646-19D4-4264-9C31-6468AAC0BA64}"/>
                </a:ext>
              </a:extLst>
            </p:cNvPr>
            <p:cNvSpPr/>
            <p:nvPr/>
          </p:nvSpPr>
          <p:spPr>
            <a:xfrm>
              <a:off x="1099903" y="900991"/>
              <a:ext cx="3005951" cy="400110"/>
            </a:xfrm>
            <a:prstGeom prst="rect">
              <a:avLst/>
            </a:prstGeom>
          </p:spPr>
          <p:txBody>
            <a:bodyPr wrap="none">
              <a:spAutoFit/>
            </a:bodyPr>
            <a:lstStyle/>
            <a:p>
              <a:pPr eaLnBrk="0" fontAlgn="base" hangingPunct="0">
                <a:spcBef>
                  <a:spcPct val="0"/>
                </a:spcBef>
                <a:spcAft>
                  <a:spcPct val="0"/>
                </a:spcAft>
              </a:pPr>
              <a:r>
                <a:rPr kumimoji="1" lang="zh-TW" altLang="en-US" sz="2000" b="1" dirty="0">
                  <a:solidFill>
                    <a:prstClr val="black"/>
                  </a:solidFill>
                  <a:latin typeface="Arial" panose="020B0604020202020204" pitchFamily="34" charset="0"/>
                  <a:ea typeface="微軟正黑體" panose="020B0604030504040204" pitchFamily="34" charset="-120"/>
                </a:rPr>
                <a:t>技專校院招生策略委員會</a:t>
              </a:r>
              <a:endParaRPr kumimoji="1" lang="zh-TW" altLang="en-US" sz="2000" b="1" dirty="0">
                <a:solidFill>
                  <a:prstClr val="black"/>
                </a:solidFill>
                <a:latin typeface="Arial" panose="020B0604020202020204" pitchFamily="34" charset="0"/>
              </a:endParaRPr>
            </a:p>
          </p:txBody>
        </p:sp>
        <p:sp>
          <p:nvSpPr>
            <p:cNvPr id="22" name="矩形 21">
              <a:extLst>
                <a:ext uri="{FF2B5EF4-FFF2-40B4-BE49-F238E27FC236}">
                  <a16:creationId xmlns:a16="http://schemas.microsoft.com/office/drawing/2014/main" id="{871FFD0B-6EC0-404D-AEC6-BE302DC95CB9}"/>
                </a:ext>
              </a:extLst>
            </p:cNvPr>
            <p:cNvSpPr/>
            <p:nvPr/>
          </p:nvSpPr>
          <p:spPr>
            <a:xfrm>
              <a:off x="1099903" y="1275615"/>
              <a:ext cx="3261790" cy="400110"/>
            </a:xfrm>
            <a:prstGeom prst="rect">
              <a:avLst/>
            </a:prstGeom>
          </p:spPr>
          <p:txBody>
            <a:bodyPr wrap="none">
              <a:spAutoFit/>
            </a:bodyPr>
            <a:lstStyle/>
            <a:p>
              <a:pPr eaLnBrk="0" fontAlgn="base" hangingPunct="0">
                <a:spcBef>
                  <a:spcPct val="0"/>
                </a:spcBef>
                <a:spcAft>
                  <a:spcPct val="0"/>
                </a:spcAft>
              </a:pPr>
              <a:r>
                <a:rPr kumimoji="1" lang="en-US" altLang="zh-TW" sz="2000" dirty="0">
                  <a:solidFill>
                    <a:srgbClr val="0000FF"/>
                  </a:solidFill>
                  <a:latin typeface="Times New Roman" pitchFamily="18" charset="0"/>
                  <a:ea typeface="微軟正黑體" panose="020B0604030504040204" pitchFamily="34" charset="-120"/>
                  <a:cs typeface="Times New Roman" pitchFamily="18" charset="0"/>
                </a:rPr>
                <a:t>https://www.techadmi.edu.tw/</a:t>
              </a:r>
            </a:p>
          </p:txBody>
        </p:sp>
        <p:sp>
          <p:nvSpPr>
            <p:cNvPr id="23" name="矩形 22">
              <a:extLst>
                <a:ext uri="{FF2B5EF4-FFF2-40B4-BE49-F238E27FC236}">
                  <a16:creationId xmlns:a16="http://schemas.microsoft.com/office/drawing/2014/main" id="{58EB0608-08F2-40BC-BD4D-D50BFEEBCCB3}"/>
                </a:ext>
              </a:extLst>
            </p:cNvPr>
            <p:cNvSpPr/>
            <p:nvPr/>
          </p:nvSpPr>
          <p:spPr>
            <a:xfrm>
              <a:off x="3535323" y="2309104"/>
              <a:ext cx="1552028" cy="400110"/>
            </a:xfrm>
            <a:prstGeom prst="rect">
              <a:avLst/>
            </a:prstGeom>
          </p:spPr>
          <p:txBody>
            <a:bodyPr wrap="none">
              <a:spAutoFit/>
            </a:bodyPr>
            <a:lstStyle/>
            <a:p>
              <a:pPr eaLnBrk="0" fontAlgn="base" hangingPunct="0">
                <a:spcBef>
                  <a:spcPct val="0"/>
                </a:spcBef>
                <a:spcAft>
                  <a:spcPct val="0"/>
                </a:spcAft>
              </a:pPr>
              <a:r>
                <a:rPr kumimoji="1" lang="zh-TW" altLang="en-US" sz="2000" b="1" dirty="0">
                  <a:solidFill>
                    <a:prstClr val="black"/>
                  </a:solidFill>
                  <a:latin typeface="Arial" panose="020B0604020202020204" pitchFamily="34" charset="0"/>
                  <a:ea typeface="微軟正黑體" panose="020B0604030504040204" pitchFamily="34" charset="-120"/>
                </a:rPr>
                <a:t>技訊網</a:t>
              </a:r>
              <a:r>
                <a:rPr kumimoji="1" lang="en-US" altLang="zh-TW" sz="2000" b="1" dirty="0">
                  <a:solidFill>
                    <a:prstClr val="black"/>
                  </a:solidFill>
                  <a:latin typeface="Arial" panose="020B0604020202020204" pitchFamily="34" charset="0"/>
                  <a:ea typeface="微軟正黑體" panose="020B0604030504040204" pitchFamily="34" charset="-120"/>
                </a:rPr>
                <a:t>-</a:t>
              </a:r>
              <a:r>
                <a:rPr kumimoji="1" lang="zh-TW" altLang="en-US" sz="2000" b="1" dirty="0">
                  <a:solidFill>
                    <a:prstClr val="black"/>
                  </a:solidFill>
                  <a:latin typeface="Arial" panose="020B0604020202020204" pitchFamily="34" charset="0"/>
                  <a:ea typeface="微軟正黑體" panose="020B0604030504040204" pitchFamily="34" charset="-120"/>
                </a:rPr>
                <a:t>五專</a:t>
              </a:r>
              <a:endParaRPr kumimoji="1" lang="zh-TW" altLang="en-US" sz="2000" b="1" dirty="0">
                <a:solidFill>
                  <a:prstClr val="black"/>
                </a:solidFill>
                <a:latin typeface="Arial" panose="020B0604020202020204" pitchFamily="34" charset="0"/>
              </a:endParaRPr>
            </a:p>
          </p:txBody>
        </p:sp>
        <p:sp>
          <p:nvSpPr>
            <p:cNvPr id="24" name="矩形 23">
              <a:extLst>
                <a:ext uri="{FF2B5EF4-FFF2-40B4-BE49-F238E27FC236}">
                  <a16:creationId xmlns:a16="http://schemas.microsoft.com/office/drawing/2014/main" id="{2BD70817-FE7E-4B1A-860B-78CBC24D99D0}"/>
                </a:ext>
              </a:extLst>
            </p:cNvPr>
            <p:cNvSpPr/>
            <p:nvPr/>
          </p:nvSpPr>
          <p:spPr>
            <a:xfrm>
              <a:off x="3535323" y="2678436"/>
              <a:ext cx="3873176" cy="400110"/>
            </a:xfrm>
            <a:prstGeom prst="rect">
              <a:avLst/>
            </a:prstGeom>
          </p:spPr>
          <p:txBody>
            <a:bodyPr wrap="none">
              <a:spAutoFit/>
            </a:bodyPr>
            <a:lstStyle/>
            <a:p>
              <a:pPr eaLnBrk="0" fontAlgn="base" hangingPunct="0">
                <a:spcBef>
                  <a:spcPct val="0"/>
                </a:spcBef>
                <a:spcAft>
                  <a:spcPct val="0"/>
                </a:spcAft>
              </a:pPr>
              <a:r>
                <a:rPr kumimoji="1" lang="en-US" altLang="zh-TW" sz="2000" dirty="0">
                  <a:solidFill>
                    <a:srgbClr val="0000FF"/>
                  </a:solidFill>
                  <a:latin typeface="Times New Roman" pitchFamily="18" charset="0"/>
                  <a:ea typeface="微軟正黑體" panose="020B0604030504040204" pitchFamily="34" charset="-120"/>
                  <a:cs typeface="Times New Roman" pitchFamily="18" charset="0"/>
                </a:rPr>
                <a:t>https://techexpo.moe.edu.tw/search/</a:t>
              </a:r>
            </a:p>
          </p:txBody>
        </p:sp>
        <p:sp>
          <p:nvSpPr>
            <p:cNvPr id="25" name="矩形 24">
              <a:extLst>
                <a:ext uri="{FF2B5EF4-FFF2-40B4-BE49-F238E27FC236}">
                  <a16:creationId xmlns:a16="http://schemas.microsoft.com/office/drawing/2014/main" id="{CE406819-54CC-4042-9D3E-4D266B58400C}"/>
                </a:ext>
              </a:extLst>
            </p:cNvPr>
            <p:cNvSpPr/>
            <p:nvPr/>
          </p:nvSpPr>
          <p:spPr>
            <a:xfrm>
              <a:off x="1168593" y="3849163"/>
              <a:ext cx="4572000" cy="400110"/>
            </a:xfrm>
            <a:prstGeom prst="rect">
              <a:avLst/>
            </a:prstGeom>
          </p:spPr>
          <p:txBody>
            <a:bodyPr>
              <a:spAutoFit/>
            </a:bodyPr>
            <a:lstStyle/>
            <a:p>
              <a:pPr eaLnBrk="0" fontAlgn="base" hangingPunct="0">
                <a:spcBef>
                  <a:spcPct val="0"/>
                </a:spcBef>
                <a:spcAft>
                  <a:spcPct val="0"/>
                </a:spcAft>
              </a:pPr>
              <a:r>
                <a:rPr kumimoji="1" lang="en-US" altLang="zh-TW" sz="2000" b="1" dirty="0">
                  <a:solidFill>
                    <a:prstClr val="black"/>
                  </a:solidFill>
                  <a:latin typeface="Arial" panose="020B0604020202020204" pitchFamily="34" charset="0"/>
                  <a:ea typeface="微軟正黑體" panose="020B0604030504040204" pitchFamily="34" charset="-120"/>
                </a:rPr>
                <a:t>112</a:t>
              </a:r>
              <a:r>
                <a:rPr kumimoji="1" lang="zh-TW" altLang="en-US" sz="2000" b="1" dirty="0">
                  <a:solidFill>
                    <a:prstClr val="black"/>
                  </a:solidFill>
                  <a:latin typeface="Arial" panose="020B0604020202020204" pitchFamily="34" charset="0"/>
                  <a:ea typeface="微軟正黑體" panose="020B0604030504040204" pitchFamily="34" charset="-120"/>
                </a:rPr>
                <a:t>學年度適性入學宣導網站</a:t>
              </a:r>
              <a:endParaRPr kumimoji="1" lang="zh-TW" altLang="en-US" sz="2000" b="1" dirty="0">
                <a:solidFill>
                  <a:prstClr val="black"/>
                </a:solidFill>
                <a:latin typeface="Arial" panose="020B0604020202020204" pitchFamily="34" charset="0"/>
              </a:endParaRPr>
            </a:p>
          </p:txBody>
        </p:sp>
        <p:sp>
          <p:nvSpPr>
            <p:cNvPr id="26" name="矩形 25">
              <a:extLst>
                <a:ext uri="{FF2B5EF4-FFF2-40B4-BE49-F238E27FC236}">
                  <a16:creationId xmlns:a16="http://schemas.microsoft.com/office/drawing/2014/main" id="{ED0A61CF-A139-4787-BD95-4A1FAFF3B614}"/>
                </a:ext>
              </a:extLst>
            </p:cNvPr>
            <p:cNvSpPr/>
            <p:nvPr/>
          </p:nvSpPr>
          <p:spPr>
            <a:xfrm>
              <a:off x="3417845" y="5286469"/>
              <a:ext cx="4956676" cy="400110"/>
            </a:xfrm>
            <a:prstGeom prst="rect">
              <a:avLst/>
            </a:prstGeom>
          </p:spPr>
          <p:txBody>
            <a:bodyPr wrap="square">
              <a:spAutoFit/>
            </a:bodyPr>
            <a:lstStyle/>
            <a:p>
              <a:pPr eaLnBrk="0" fontAlgn="base" hangingPunct="0">
                <a:spcBef>
                  <a:spcPct val="0"/>
                </a:spcBef>
                <a:spcAft>
                  <a:spcPct val="0"/>
                </a:spcAft>
              </a:pPr>
              <a:r>
                <a:rPr kumimoji="1" lang="zh-TW" altLang="en-US" sz="2000" b="1" dirty="0">
                  <a:solidFill>
                    <a:prstClr val="black"/>
                  </a:solidFill>
                  <a:latin typeface="Arial" panose="020B0604020202020204" pitchFamily="34" charset="0"/>
                  <a:ea typeface="微軟正黑體" panose="020B0604030504040204" pitchFamily="34" charset="-120"/>
                </a:rPr>
                <a:t>國中教育會考辦理單位</a:t>
              </a:r>
              <a:r>
                <a:rPr kumimoji="1" lang="en-US" altLang="zh-TW" sz="2000" b="1" dirty="0">
                  <a:solidFill>
                    <a:prstClr val="black"/>
                  </a:solidFill>
                  <a:latin typeface="Arial" panose="020B0604020202020204" pitchFamily="34" charset="0"/>
                  <a:ea typeface="微軟正黑體" panose="020B0604030504040204" pitchFamily="34" charset="-120"/>
                </a:rPr>
                <a:t>-</a:t>
              </a:r>
              <a:r>
                <a:rPr kumimoji="1" lang="zh-TW" altLang="en-US" sz="2000" b="1" dirty="0">
                  <a:solidFill>
                    <a:prstClr val="black"/>
                  </a:solidFill>
                  <a:latin typeface="Arial" panose="020B0604020202020204" pitchFamily="34" charset="0"/>
                  <a:ea typeface="微軟正黑體" panose="020B0604030504040204" pitchFamily="34" charset="-120"/>
                </a:rPr>
                <a:t>臺師大心測中心</a:t>
              </a:r>
            </a:p>
          </p:txBody>
        </p:sp>
        <p:sp>
          <p:nvSpPr>
            <p:cNvPr id="27" name="矩形 26">
              <a:extLst>
                <a:ext uri="{FF2B5EF4-FFF2-40B4-BE49-F238E27FC236}">
                  <a16:creationId xmlns:a16="http://schemas.microsoft.com/office/drawing/2014/main" id="{323C084D-02CE-4CE6-829A-A0AA6C44789D}"/>
                </a:ext>
              </a:extLst>
            </p:cNvPr>
            <p:cNvSpPr/>
            <p:nvPr/>
          </p:nvSpPr>
          <p:spPr>
            <a:xfrm>
              <a:off x="1168593" y="4221110"/>
              <a:ext cx="4050468" cy="400110"/>
            </a:xfrm>
            <a:prstGeom prst="rect">
              <a:avLst/>
            </a:prstGeom>
          </p:spPr>
          <p:txBody>
            <a:bodyPr wrap="none">
              <a:spAutoFit/>
            </a:bodyPr>
            <a:lstStyle/>
            <a:p>
              <a:pPr eaLnBrk="0" fontAlgn="base" hangingPunct="0">
                <a:spcBef>
                  <a:spcPct val="0"/>
                </a:spcBef>
                <a:spcAft>
                  <a:spcPct val="0"/>
                </a:spcAft>
              </a:pPr>
              <a:r>
                <a:rPr kumimoji="1" lang="en-US" altLang="zh-TW" sz="2000" dirty="0">
                  <a:solidFill>
                    <a:srgbClr val="0000FF"/>
                  </a:solidFill>
                  <a:latin typeface="Times New Roman" pitchFamily="18" charset="0"/>
                  <a:ea typeface="微軟正黑體" panose="020B0604030504040204" pitchFamily="34" charset="-120"/>
                  <a:cs typeface="Times New Roman" pitchFamily="18" charset="0"/>
                </a:rPr>
                <a:t>https://adapt-k12ea.pro.k12ea.gov.tw/</a:t>
              </a:r>
            </a:p>
          </p:txBody>
        </p:sp>
        <p:sp>
          <p:nvSpPr>
            <p:cNvPr id="28" name="矩形 27">
              <a:extLst>
                <a:ext uri="{FF2B5EF4-FFF2-40B4-BE49-F238E27FC236}">
                  <a16:creationId xmlns:a16="http://schemas.microsoft.com/office/drawing/2014/main" id="{20F1799C-960B-43B3-B28E-81E6D697B8DC}"/>
                </a:ext>
              </a:extLst>
            </p:cNvPr>
            <p:cNvSpPr/>
            <p:nvPr/>
          </p:nvSpPr>
          <p:spPr>
            <a:xfrm>
              <a:off x="3417845" y="5654703"/>
              <a:ext cx="2579552" cy="400110"/>
            </a:xfrm>
            <a:prstGeom prst="rect">
              <a:avLst/>
            </a:prstGeom>
          </p:spPr>
          <p:txBody>
            <a:bodyPr wrap="none">
              <a:spAutoFit/>
            </a:bodyPr>
            <a:lstStyle/>
            <a:p>
              <a:pPr eaLnBrk="0" fontAlgn="base" hangingPunct="0">
                <a:spcBef>
                  <a:spcPct val="0"/>
                </a:spcBef>
                <a:spcAft>
                  <a:spcPct val="0"/>
                </a:spcAft>
              </a:pPr>
              <a:r>
                <a:rPr kumimoji="1" lang="en-US" altLang="zh-TW" sz="2000" dirty="0">
                  <a:solidFill>
                    <a:srgbClr val="0000FF"/>
                  </a:solidFill>
                  <a:latin typeface="Times New Roman" pitchFamily="18" charset="0"/>
                  <a:ea typeface="微軟正黑體" panose="020B0604030504040204" pitchFamily="34" charset="-120"/>
                  <a:cs typeface="Times New Roman" pitchFamily="18" charset="0"/>
                </a:rPr>
                <a:t>https://cap.rcpet.edu.tw</a:t>
              </a:r>
              <a:endParaRPr kumimoji="1" lang="zh-TW" altLang="en-US" sz="2000" dirty="0">
                <a:solidFill>
                  <a:srgbClr val="0000FF"/>
                </a:solidFill>
                <a:latin typeface="Times New Roman" pitchFamily="18" charset="0"/>
                <a:ea typeface="微軟正黑體" panose="020B0604030504040204" pitchFamily="34" charset="-120"/>
                <a:cs typeface="Times New Roman" pitchFamily="18" charset="0"/>
              </a:endParaRPr>
            </a:p>
          </p:txBody>
        </p:sp>
        <p:sp>
          <p:nvSpPr>
            <p:cNvPr id="29" name="文字方塊 28">
              <a:extLst>
                <a:ext uri="{FF2B5EF4-FFF2-40B4-BE49-F238E27FC236}">
                  <a16:creationId xmlns:a16="http://schemas.microsoft.com/office/drawing/2014/main" id="{7D63FB21-EBC6-4E66-8AA7-BFA3EC3A4570}"/>
                </a:ext>
              </a:extLst>
            </p:cNvPr>
            <p:cNvSpPr txBox="1"/>
            <p:nvPr/>
          </p:nvSpPr>
          <p:spPr>
            <a:xfrm>
              <a:off x="6293112" y="304435"/>
              <a:ext cx="1524094" cy="2139047"/>
            </a:xfrm>
            <a:prstGeom prst="rect">
              <a:avLst/>
            </a:prstGeom>
            <a:noFill/>
          </p:spPr>
          <p:txBody>
            <a:bodyPr wrap="square" rtlCol="0">
              <a:spAutoFit/>
            </a:bodyPr>
            <a:lstStyle/>
            <a:p>
              <a:pPr eaLnBrk="0" fontAlgn="base" hangingPunct="0">
                <a:spcBef>
                  <a:spcPct val="0"/>
                </a:spcBef>
                <a:spcAft>
                  <a:spcPct val="0"/>
                </a:spcAft>
              </a:pPr>
              <a:r>
                <a:rPr kumimoji="1" lang="en-US" altLang="zh-TW" sz="13300" b="1" dirty="0">
                  <a:solidFill>
                    <a:srgbClr val="0EF2ED"/>
                  </a:solidFill>
                  <a:latin typeface="華康儷粗圓" panose="020F0709000000000000" pitchFamily="49" charset="-120"/>
                  <a:ea typeface="華康儷粗圓" panose="020F0709000000000000" pitchFamily="49" charset="-120"/>
                </a:rPr>
                <a:t>&gt;</a:t>
              </a:r>
              <a:endParaRPr kumimoji="1" lang="zh-TW" altLang="en-US" sz="13300" b="1" dirty="0">
                <a:solidFill>
                  <a:srgbClr val="0EF2ED"/>
                </a:solidFill>
                <a:latin typeface="華康儷粗圓" panose="020F0709000000000000" pitchFamily="49" charset="-120"/>
                <a:ea typeface="華康儷粗圓" panose="020F0709000000000000" pitchFamily="49" charset="-120"/>
              </a:endParaRPr>
            </a:p>
          </p:txBody>
        </p:sp>
        <p:sp>
          <p:nvSpPr>
            <p:cNvPr id="30" name="文字方塊 29">
              <a:extLst>
                <a:ext uri="{FF2B5EF4-FFF2-40B4-BE49-F238E27FC236}">
                  <a16:creationId xmlns:a16="http://schemas.microsoft.com/office/drawing/2014/main" id="{44AFF6AC-6314-4519-B56B-49E6DB3D4ECA}"/>
                </a:ext>
              </a:extLst>
            </p:cNvPr>
            <p:cNvSpPr txBox="1"/>
            <p:nvPr/>
          </p:nvSpPr>
          <p:spPr>
            <a:xfrm>
              <a:off x="6773501" y="304435"/>
              <a:ext cx="1524094" cy="2139047"/>
            </a:xfrm>
            <a:prstGeom prst="rect">
              <a:avLst/>
            </a:prstGeom>
            <a:noFill/>
          </p:spPr>
          <p:txBody>
            <a:bodyPr wrap="square" rtlCol="0">
              <a:spAutoFit/>
            </a:bodyPr>
            <a:lstStyle/>
            <a:p>
              <a:pPr eaLnBrk="0" fontAlgn="base" hangingPunct="0">
                <a:spcBef>
                  <a:spcPct val="0"/>
                </a:spcBef>
                <a:spcAft>
                  <a:spcPct val="0"/>
                </a:spcAft>
              </a:pPr>
              <a:r>
                <a:rPr kumimoji="1" lang="en-US" altLang="zh-TW" sz="13300" b="1" dirty="0">
                  <a:solidFill>
                    <a:srgbClr val="0BCBC7"/>
                  </a:solidFill>
                  <a:latin typeface="華康儷粗圓" panose="020F0709000000000000" pitchFamily="49" charset="-120"/>
                  <a:ea typeface="華康儷粗圓" panose="020F0709000000000000" pitchFamily="49" charset="-120"/>
                </a:rPr>
                <a:t>&gt;</a:t>
              </a:r>
              <a:endParaRPr kumimoji="1" lang="zh-TW" altLang="en-US" sz="13300" b="1" dirty="0">
                <a:solidFill>
                  <a:srgbClr val="0BCBC7"/>
                </a:solidFill>
                <a:latin typeface="華康儷粗圓" panose="020F0709000000000000" pitchFamily="49" charset="-120"/>
                <a:ea typeface="華康儷粗圓" panose="020F0709000000000000" pitchFamily="49" charset="-120"/>
              </a:endParaRPr>
            </a:p>
          </p:txBody>
        </p:sp>
        <p:sp>
          <p:nvSpPr>
            <p:cNvPr id="31" name="文字方塊 30">
              <a:extLst>
                <a:ext uri="{FF2B5EF4-FFF2-40B4-BE49-F238E27FC236}">
                  <a16:creationId xmlns:a16="http://schemas.microsoft.com/office/drawing/2014/main" id="{4EC6518E-E159-45F3-8E56-EB492D6871E2}"/>
                </a:ext>
              </a:extLst>
            </p:cNvPr>
            <p:cNvSpPr txBox="1"/>
            <p:nvPr/>
          </p:nvSpPr>
          <p:spPr>
            <a:xfrm>
              <a:off x="6556142" y="3198570"/>
              <a:ext cx="1524094" cy="2139047"/>
            </a:xfrm>
            <a:prstGeom prst="rect">
              <a:avLst/>
            </a:prstGeom>
            <a:noFill/>
          </p:spPr>
          <p:txBody>
            <a:bodyPr wrap="square" rtlCol="0">
              <a:spAutoFit/>
            </a:bodyPr>
            <a:lstStyle/>
            <a:p>
              <a:pPr eaLnBrk="0" fontAlgn="base" hangingPunct="0">
                <a:spcBef>
                  <a:spcPct val="0"/>
                </a:spcBef>
                <a:spcAft>
                  <a:spcPct val="0"/>
                </a:spcAft>
              </a:pPr>
              <a:r>
                <a:rPr kumimoji="1" lang="en-US" altLang="zh-TW" sz="13300" b="1" dirty="0">
                  <a:solidFill>
                    <a:srgbClr val="FFC5C5"/>
                  </a:solidFill>
                  <a:latin typeface="華康儷粗圓" panose="020F0709000000000000" pitchFamily="49" charset="-120"/>
                  <a:ea typeface="華康儷粗圓" panose="020F0709000000000000" pitchFamily="49" charset="-120"/>
                </a:rPr>
                <a:t>&gt;</a:t>
              </a:r>
              <a:endParaRPr kumimoji="1" lang="zh-TW" altLang="en-US" sz="13300" b="1" dirty="0">
                <a:solidFill>
                  <a:srgbClr val="FFC5C5"/>
                </a:solidFill>
                <a:latin typeface="華康儷粗圓" panose="020F0709000000000000" pitchFamily="49" charset="-120"/>
                <a:ea typeface="華康儷粗圓" panose="020F0709000000000000" pitchFamily="49" charset="-120"/>
              </a:endParaRPr>
            </a:p>
          </p:txBody>
        </p:sp>
        <p:sp>
          <p:nvSpPr>
            <p:cNvPr id="32" name="文字方塊 31">
              <a:extLst>
                <a:ext uri="{FF2B5EF4-FFF2-40B4-BE49-F238E27FC236}">
                  <a16:creationId xmlns:a16="http://schemas.microsoft.com/office/drawing/2014/main" id="{51589A2E-64B5-448F-95D7-5C3DF63351C3}"/>
                </a:ext>
              </a:extLst>
            </p:cNvPr>
            <p:cNvSpPr txBox="1"/>
            <p:nvPr/>
          </p:nvSpPr>
          <p:spPr>
            <a:xfrm>
              <a:off x="7036531" y="3198570"/>
              <a:ext cx="1524094" cy="2139047"/>
            </a:xfrm>
            <a:prstGeom prst="rect">
              <a:avLst/>
            </a:prstGeom>
            <a:noFill/>
          </p:spPr>
          <p:txBody>
            <a:bodyPr wrap="square" rtlCol="0">
              <a:spAutoFit/>
            </a:bodyPr>
            <a:lstStyle/>
            <a:p>
              <a:pPr eaLnBrk="0" fontAlgn="base" hangingPunct="0">
                <a:spcBef>
                  <a:spcPct val="0"/>
                </a:spcBef>
                <a:spcAft>
                  <a:spcPct val="0"/>
                </a:spcAft>
              </a:pPr>
              <a:r>
                <a:rPr kumimoji="1" lang="en-US" altLang="zh-TW" sz="13300" b="1" dirty="0">
                  <a:solidFill>
                    <a:srgbClr val="FF8989"/>
                  </a:solidFill>
                  <a:latin typeface="華康儷粗圓" panose="020F0709000000000000" pitchFamily="49" charset="-120"/>
                  <a:ea typeface="華康儷粗圓" panose="020F0709000000000000" pitchFamily="49" charset="-120"/>
                </a:rPr>
                <a:t>&gt;</a:t>
              </a:r>
              <a:endParaRPr kumimoji="1" lang="zh-TW" altLang="en-US" sz="13300" b="1" dirty="0">
                <a:solidFill>
                  <a:srgbClr val="FF8989"/>
                </a:solidFill>
                <a:latin typeface="華康儷粗圓" panose="020F0709000000000000" pitchFamily="49" charset="-120"/>
                <a:ea typeface="華康儷粗圓" panose="020F0709000000000000" pitchFamily="49" charset="-120"/>
              </a:endParaRPr>
            </a:p>
          </p:txBody>
        </p:sp>
        <p:sp>
          <p:nvSpPr>
            <p:cNvPr id="35" name="文字方塊 34">
              <a:extLst>
                <a:ext uri="{FF2B5EF4-FFF2-40B4-BE49-F238E27FC236}">
                  <a16:creationId xmlns:a16="http://schemas.microsoft.com/office/drawing/2014/main" id="{188DFAB0-0059-4665-B026-371051FE0EAA}"/>
                </a:ext>
              </a:extLst>
            </p:cNvPr>
            <p:cNvSpPr txBox="1"/>
            <p:nvPr/>
          </p:nvSpPr>
          <p:spPr>
            <a:xfrm rot="10800000">
              <a:off x="693148" y="1988600"/>
              <a:ext cx="1524094" cy="1800493"/>
            </a:xfrm>
            <a:prstGeom prst="rect">
              <a:avLst/>
            </a:prstGeom>
            <a:noFill/>
          </p:spPr>
          <p:txBody>
            <a:bodyPr wrap="square" rtlCol="0">
              <a:spAutoFit/>
            </a:bodyPr>
            <a:lstStyle/>
            <a:p>
              <a:pPr eaLnBrk="0" fontAlgn="base" hangingPunct="0">
                <a:spcBef>
                  <a:spcPct val="0"/>
                </a:spcBef>
                <a:spcAft>
                  <a:spcPct val="0"/>
                </a:spcAft>
              </a:pPr>
              <a:r>
                <a:rPr kumimoji="1" lang="en-US" altLang="zh-TW" sz="11100" b="1" dirty="0">
                  <a:solidFill>
                    <a:srgbClr val="A8C6EA"/>
                  </a:solidFill>
                  <a:latin typeface="華康儷粗圓" panose="020F0709000000000000" pitchFamily="49" charset="-120"/>
                  <a:ea typeface="華康儷粗圓" panose="020F0709000000000000" pitchFamily="49" charset="-120"/>
                </a:rPr>
                <a:t>&gt;</a:t>
              </a:r>
              <a:endParaRPr kumimoji="1" lang="zh-TW" altLang="en-US" sz="11100" b="1" dirty="0">
                <a:solidFill>
                  <a:srgbClr val="A8C6EA"/>
                </a:solidFill>
                <a:latin typeface="華康儷粗圓" panose="020F0709000000000000" pitchFamily="49" charset="-120"/>
                <a:ea typeface="華康儷粗圓" panose="020F0709000000000000" pitchFamily="49" charset="-120"/>
              </a:endParaRPr>
            </a:p>
          </p:txBody>
        </p:sp>
        <p:sp>
          <p:nvSpPr>
            <p:cNvPr id="36" name="文字方塊 35">
              <a:extLst>
                <a:ext uri="{FF2B5EF4-FFF2-40B4-BE49-F238E27FC236}">
                  <a16:creationId xmlns:a16="http://schemas.microsoft.com/office/drawing/2014/main" id="{09AD6BFF-418E-441F-B60F-E3FE4B48F5D6}"/>
                </a:ext>
              </a:extLst>
            </p:cNvPr>
            <p:cNvSpPr txBox="1"/>
            <p:nvPr/>
          </p:nvSpPr>
          <p:spPr>
            <a:xfrm rot="10800000">
              <a:off x="212759" y="1988600"/>
              <a:ext cx="1524094" cy="1800493"/>
            </a:xfrm>
            <a:prstGeom prst="rect">
              <a:avLst/>
            </a:prstGeom>
            <a:noFill/>
          </p:spPr>
          <p:txBody>
            <a:bodyPr wrap="square" rtlCol="0">
              <a:spAutoFit/>
            </a:bodyPr>
            <a:lstStyle/>
            <a:p>
              <a:pPr eaLnBrk="0" fontAlgn="base" hangingPunct="0">
                <a:spcBef>
                  <a:spcPct val="0"/>
                </a:spcBef>
                <a:spcAft>
                  <a:spcPct val="0"/>
                </a:spcAft>
              </a:pPr>
              <a:r>
                <a:rPr kumimoji="1" lang="en-US" altLang="zh-TW" sz="11100" b="1" dirty="0">
                  <a:solidFill>
                    <a:srgbClr val="558ED5"/>
                  </a:solidFill>
                  <a:latin typeface="華康儷粗圓" panose="020F0709000000000000" pitchFamily="49" charset="-120"/>
                  <a:ea typeface="華康儷粗圓" panose="020F0709000000000000" pitchFamily="49" charset="-120"/>
                </a:rPr>
                <a:t>&gt;</a:t>
              </a:r>
              <a:endParaRPr kumimoji="1" lang="zh-TW" altLang="en-US" sz="11100" b="1" dirty="0">
                <a:solidFill>
                  <a:srgbClr val="558ED5"/>
                </a:solidFill>
                <a:latin typeface="華康儷粗圓" panose="020F0709000000000000" pitchFamily="49" charset="-120"/>
                <a:ea typeface="華康儷粗圓" panose="020F0709000000000000" pitchFamily="49" charset="-120"/>
              </a:endParaRPr>
            </a:p>
          </p:txBody>
        </p:sp>
        <p:sp>
          <p:nvSpPr>
            <p:cNvPr id="37" name="文字方塊 36">
              <a:extLst>
                <a:ext uri="{FF2B5EF4-FFF2-40B4-BE49-F238E27FC236}">
                  <a16:creationId xmlns:a16="http://schemas.microsoft.com/office/drawing/2014/main" id="{13A8704D-FFA9-44CC-85E5-D891D3553675}"/>
                </a:ext>
              </a:extLst>
            </p:cNvPr>
            <p:cNvSpPr txBox="1"/>
            <p:nvPr/>
          </p:nvSpPr>
          <p:spPr>
            <a:xfrm rot="10800000">
              <a:off x="542843" y="4919908"/>
              <a:ext cx="1524094" cy="1800493"/>
            </a:xfrm>
            <a:prstGeom prst="rect">
              <a:avLst/>
            </a:prstGeom>
            <a:noFill/>
          </p:spPr>
          <p:txBody>
            <a:bodyPr wrap="square" rtlCol="0">
              <a:spAutoFit/>
            </a:bodyPr>
            <a:lstStyle/>
            <a:p>
              <a:pPr eaLnBrk="0" fontAlgn="base" hangingPunct="0">
                <a:spcBef>
                  <a:spcPct val="0"/>
                </a:spcBef>
                <a:spcAft>
                  <a:spcPct val="0"/>
                </a:spcAft>
              </a:pPr>
              <a:r>
                <a:rPr kumimoji="1" lang="en-US" altLang="zh-TW" sz="11100" b="1" dirty="0">
                  <a:solidFill>
                    <a:srgbClr val="FCDDC4"/>
                  </a:solidFill>
                  <a:latin typeface="華康儷粗圓" panose="020F0709000000000000" pitchFamily="49" charset="-120"/>
                  <a:ea typeface="華康儷粗圓" panose="020F0709000000000000" pitchFamily="49" charset="-120"/>
                </a:rPr>
                <a:t>&gt;</a:t>
              </a:r>
              <a:endParaRPr kumimoji="1" lang="zh-TW" altLang="en-US" sz="11100" b="1" dirty="0">
                <a:solidFill>
                  <a:srgbClr val="FCDDC4"/>
                </a:solidFill>
                <a:latin typeface="華康儷粗圓" panose="020F0709000000000000" pitchFamily="49" charset="-120"/>
                <a:ea typeface="華康儷粗圓" panose="020F0709000000000000" pitchFamily="49" charset="-120"/>
              </a:endParaRPr>
            </a:p>
          </p:txBody>
        </p:sp>
        <p:sp>
          <p:nvSpPr>
            <p:cNvPr id="38" name="文字方塊 37">
              <a:extLst>
                <a:ext uri="{FF2B5EF4-FFF2-40B4-BE49-F238E27FC236}">
                  <a16:creationId xmlns:a16="http://schemas.microsoft.com/office/drawing/2014/main" id="{6B6A93D0-F874-4AAF-9950-B8F217C3EA8F}"/>
                </a:ext>
              </a:extLst>
            </p:cNvPr>
            <p:cNvSpPr txBox="1"/>
            <p:nvPr/>
          </p:nvSpPr>
          <p:spPr>
            <a:xfrm rot="10800000">
              <a:off x="62454" y="4919908"/>
              <a:ext cx="1524094" cy="1800493"/>
            </a:xfrm>
            <a:prstGeom prst="rect">
              <a:avLst/>
            </a:prstGeom>
            <a:noFill/>
          </p:spPr>
          <p:txBody>
            <a:bodyPr wrap="square" rtlCol="0">
              <a:spAutoFit/>
            </a:bodyPr>
            <a:lstStyle/>
            <a:p>
              <a:pPr eaLnBrk="0" fontAlgn="base" hangingPunct="0">
                <a:spcBef>
                  <a:spcPct val="0"/>
                </a:spcBef>
                <a:spcAft>
                  <a:spcPct val="0"/>
                </a:spcAft>
              </a:pPr>
              <a:r>
                <a:rPr kumimoji="1" lang="en-US" altLang="zh-TW" sz="11100" b="1" dirty="0">
                  <a:solidFill>
                    <a:srgbClr val="FAC090"/>
                  </a:solidFill>
                  <a:latin typeface="華康儷粗圓" panose="020F0709000000000000" pitchFamily="49" charset="-120"/>
                  <a:ea typeface="華康儷粗圓" panose="020F0709000000000000" pitchFamily="49" charset="-120"/>
                </a:rPr>
                <a:t>&gt;</a:t>
              </a:r>
              <a:endParaRPr kumimoji="1" lang="zh-TW" altLang="en-US" sz="11100" b="1" dirty="0">
                <a:solidFill>
                  <a:srgbClr val="FAC090"/>
                </a:solidFill>
                <a:latin typeface="華康儷粗圓" panose="020F0709000000000000" pitchFamily="49" charset="-120"/>
                <a:ea typeface="華康儷粗圓" panose="020F0709000000000000" pitchFamily="49" charset="-120"/>
              </a:endParaRPr>
            </a:p>
          </p:txBody>
        </p:sp>
      </p:grpSp>
    </p:spTree>
    <p:extLst>
      <p:ext uri="{BB962C8B-B14F-4D97-AF65-F5344CB8AC3E}">
        <p14:creationId xmlns:p14="http://schemas.microsoft.com/office/powerpoint/2010/main" val="31286397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群組 8"/>
          <p:cNvGrpSpPr/>
          <p:nvPr/>
        </p:nvGrpSpPr>
        <p:grpSpPr>
          <a:xfrm>
            <a:off x="-966" y="-39262"/>
            <a:ext cx="8531023" cy="698450"/>
            <a:chOff x="-966" y="-39262"/>
            <a:chExt cx="6867912" cy="698450"/>
          </a:xfrm>
        </p:grpSpPr>
        <p:grpSp>
          <p:nvGrpSpPr>
            <p:cNvPr id="8" name="群組 7"/>
            <p:cNvGrpSpPr/>
            <p:nvPr/>
          </p:nvGrpSpPr>
          <p:grpSpPr>
            <a:xfrm>
              <a:off x="0" y="4236"/>
              <a:ext cx="6866946" cy="605449"/>
              <a:chOff x="0" y="4236"/>
              <a:chExt cx="6015355" cy="605449"/>
            </a:xfrm>
          </p:grpSpPr>
          <p:sp>
            <p:nvSpPr>
              <p:cNvPr id="120" name="圓角化同側角落矩形 119"/>
              <p:cNvSpPr/>
              <p:nvPr/>
            </p:nvSpPr>
            <p:spPr>
              <a:xfrm rot="16200000" flipH="1">
                <a:off x="2704953" y="-2700717"/>
                <a:ext cx="605449" cy="6015355"/>
              </a:xfrm>
              <a:prstGeom prst="round2SameRect">
                <a:avLst>
                  <a:gd name="adj1" fmla="val 0"/>
                  <a:gd name="adj2" fmla="val 50000"/>
                </a:avLst>
              </a:prstGeom>
              <a:gradFill flip="none" rotWithShape="1">
                <a:gsLst>
                  <a:gs pos="0">
                    <a:schemeClr val="accent6">
                      <a:lumMod val="40000"/>
                      <a:lumOff val="60000"/>
                    </a:schemeClr>
                  </a:gs>
                  <a:gs pos="55000">
                    <a:srgbClr val="92D050"/>
                  </a:gs>
                  <a:gs pos="100000">
                    <a:schemeClr val="accent6">
                      <a:lumMod val="40000"/>
                      <a:lumOff val="60000"/>
                    </a:schemeClr>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33" name="圓角化同側角落矩形 32"/>
              <p:cNvSpPr/>
              <p:nvPr/>
            </p:nvSpPr>
            <p:spPr>
              <a:xfrm rot="16200000" flipH="1">
                <a:off x="2747361" y="-2637214"/>
                <a:ext cx="508000" cy="5879628"/>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34" name="Google Shape;446;p38"/>
            <p:cNvSpPr txBox="1">
              <a:spLocks/>
            </p:cNvSpPr>
            <p:nvPr/>
          </p:nvSpPr>
          <p:spPr>
            <a:xfrm>
              <a:off x="-966" y="-39262"/>
              <a:ext cx="6768317"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陸、招生資訊查詢</a:t>
              </a:r>
              <a:endParaRPr lang="en-US" dirty="0"/>
            </a:p>
          </p:txBody>
        </p:sp>
      </p:grpSp>
      <p:sp>
        <p:nvSpPr>
          <p:cNvPr id="7" name="內容版面配置區 2">
            <a:extLst>
              <a:ext uri="{FF2B5EF4-FFF2-40B4-BE49-F238E27FC236}">
                <a16:creationId xmlns:a16="http://schemas.microsoft.com/office/drawing/2014/main" id="{82DF3B21-182A-48AC-8E80-D44BD25F53DC}"/>
              </a:ext>
            </a:extLst>
          </p:cNvPr>
          <p:cNvSpPr txBox="1">
            <a:spLocks/>
          </p:cNvSpPr>
          <p:nvPr/>
        </p:nvSpPr>
        <p:spPr>
          <a:xfrm>
            <a:off x="539553" y="737092"/>
            <a:ext cx="11004748" cy="190790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50000"/>
              </a:lnSpc>
            </a:pPr>
            <a:r>
              <a:rPr lang="zh-TW" altLang="en-US" dirty="0">
                <a:latin typeface="微軟正黑體" panose="020B0604030504040204" pitchFamily="34" charset="-120"/>
                <a:ea typeface="微軟正黑體" panose="020B0604030504040204" pitchFamily="34" charset="-120"/>
              </a:rPr>
              <a:t>本會每年彙編當學年度「多元入學進路指南」，</a:t>
            </a:r>
            <a:r>
              <a:rPr lang="en-US" altLang="zh-TW" dirty="0">
                <a:latin typeface="微軟正黑體" panose="020B0604030504040204" pitchFamily="34" charset="-120"/>
                <a:ea typeface="微軟正黑體" panose="020B0604030504040204" pitchFamily="34" charset="-120"/>
              </a:rPr>
              <a:t>112</a:t>
            </a:r>
            <a:r>
              <a:rPr lang="zh-TW" altLang="en-US" dirty="0">
                <a:latin typeface="微軟正黑體" panose="020B0604030504040204" pitchFamily="34" charset="-120"/>
                <a:ea typeface="微軟正黑體" panose="020B0604030504040204" pitchFamily="34" charset="-120"/>
              </a:rPr>
              <a:t>學年度版預計自</a:t>
            </a:r>
            <a:r>
              <a:rPr lang="en-US" altLang="zh-TW" dirty="0">
                <a:latin typeface="微軟正黑體" panose="020B0604030504040204" pitchFamily="34" charset="-120"/>
                <a:ea typeface="微軟正黑體" panose="020B0604030504040204" pitchFamily="34" charset="-120"/>
              </a:rPr>
              <a:t>112</a:t>
            </a:r>
            <a:r>
              <a:rPr lang="zh-TW" altLang="en-US" dirty="0">
                <a:latin typeface="微軟正黑體" panose="020B0604030504040204" pitchFamily="34" charset="-120"/>
                <a:ea typeface="微軟正黑體" panose="020B0604030504040204" pitchFamily="34" charset="-120"/>
              </a:rPr>
              <a:t>年</a:t>
            </a:r>
            <a:r>
              <a:rPr lang="en-US" altLang="zh-TW" dirty="0">
                <a:latin typeface="微軟正黑體" panose="020B0604030504040204" pitchFamily="34" charset="-120"/>
                <a:ea typeface="微軟正黑體" panose="020B0604030504040204" pitchFamily="34" charset="-120"/>
              </a:rPr>
              <a:t>1</a:t>
            </a:r>
            <a:r>
              <a:rPr lang="zh-TW" altLang="en-US" dirty="0">
                <a:latin typeface="微軟正黑體" panose="020B0604030504040204" pitchFamily="34" charset="-120"/>
                <a:ea typeface="微軟正黑體" panose="020B0604030504040204" pitchFamily="34" charset="-120"/>
              </a:rPr>
              <a:t>月底可至本會官網</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「招生宣導→宣導資料下載」免費下載使用。</a:t>
            </a:r>
            <a:r>
              <a:rPr lang="zh-TW" altLang="en-US" sz="2400" dirty="0">
                <a:latin typeface="微軟正黑體" panose="020B0604030504040204" pitchFamily="34" charset="-120"/>
                <a:ea typeface="微軟正黑體" panose="020B0604030504040204" pitchFamily="34" charset="-120"/>
              </a:rPr>
              <a:t>（網址</a:t>
            </a:r>
            <a:r>
              <a:rPr lang="zh-TW" altLang="en-US" sz="2400" dirty="0">
                <a:latin typeface="微軟正黑體" panose="020B0604030504040204" pitchFamily="34" charset="-120"/>
                <a:ea typeface="微軟正黑體" panose="020B0604030504040204" pitchFamily="34" charset="-120"/>
                <a:sym typeface="Wingdings" panose="05000000000000000000" pitchFamily="2" charset="2"/>
              </a:rPr>
              <a:t>：</a:t>
            </a:r>
            <a:r>
              <a:rPr lang="en-US" altLang="zh-TW" sz="2400" dirty="0">
                <a:latin typeface="微軟正黑體" panose="020B0604030504040204" pitchFamily="34" charset="-120"/>
                <a:ea typeface="微軟正黑體" panose="020B0604030504040204" pitchFamily="34" charset="-120"/>
                <a:sym typeface="Wingdings" panose="05000000000000000000" pitchFamily="2" charset="2"/>
              </a:rPr>
              <a:t> https://www.techadmi.edu.tw/page.php?pid=61 </a:t>
            </a:r>
            <a:r>
              <a:rPr lang="zh-TW" altLang="en-US" sz="2400" dirty="0">
                <a:latin typeface="微軟正黑體" panose="020B0604030504040204" pitchFamily="34" charset="-120"/>
                <a:ea typeface="微軟正黑體" panose="020B0604030504040204" pitchFamily="34" charset="-120"/>
                <a:sym typeface="Wingdings" panose="05000000000000000000" pitchFamily="2" charset="2"/>
              </a:rPr>
              <a:t>）</a:t>
            </a:r>
            <a:endParaRPr lang="zh-TW" altLang="en-US" dirty="0">
              <a:latin typeface="微軟正黑體" panose="020B0604030504040204" pitchFamily="34" charset="-120"/>
              <a:ea typeface="微軟正黑體" panose="020B0604030504040204" pitchFamily="34" charset="-120"/>
            </a:endParaRPr>
          </a:p>
        </p:txBody>
      </p:sp>
      <p:grpSp>
        <p:nvGrpSpPr>
          <p:cNvPr id="10" name="群組 9">
            <a:extLst>
              <a:ext uri="{FF2B5EF4-FFF2-40B4-BE49-F238E27FC236}">
                <a16:creationId xmlns:a16="http://schemas.microsoft.com/office/drawing/2014/main" id="{3919D3F8-FFF7-41A0-8B35-662C96E732D9}"/>
              </a:ext>
            </a:extLst>
          </p:cNvPr>
          <p:cNvGrpSpPr/>
          <p:nvPr/>
        </p:nvGrpSpPr>
        <p:grpSpPr>
          <a:xfrm>
            <a:off x="2677448" y="2681307"/>
            <a:ext cx="6439803" cy="4099592"/>
            <a:chOff x="1615750" y="422774"/>
            <a:chExt cx="8960501" cy="5704273"/>
          </a:xfrm>
        </p:grpSpPr>
        <p:pic>
          <p:nvPicPr>
            <p:cNvPr id="11" name="圖片 10">
              <a:extLst>
                <a:ext uri="{FF2B5EF4-FFF2-40B4-BE49-F238E27FC236}">
                  <a16:creationId xmlns:a16="http://schemas.microsoft.com/office/drawing/2014/main" id="{F5A1F8B0-A3AA-4701-B39F-64AF780AB40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000000">
              <a:off x="1615750" y="611551"/>
              <a:ext cx="4032000" cy="5515496"/>
            </a:xfrm>
            <a:prstGeom prst="rect">
              <a:avLst/>
            </a:prstGeom>
          </p:spPr>
        </p:pic>
        <p:pic>
          <p:nvPicPr>
            <p:cNvPr id="12" name="圖片 11">
              <a:extLst>
                <a:ext uri="{FF2B5EF4-FFF2-40B4-BE49-F238E27FC236}">
                  <a16:creationId xmlns:a16="http://schemas.microsoft.com/office/drawing/2014/main" id="{18141F5A-6BA4-4C0B-A2B0-3D77FEED06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80000" y="422774"/>
              <a:ext cx="4032000" cy="5515496"/>
            </a:xfrm>
            <a:prstGeom prst="rect">
              <a:avLst/>
            </a:prstGeom>
          </p:spPr>
        </p:pic>
        <p:pic>
          <p:nvPicPr>
            <p:cNvPr id="13" name="圖片 12">
              <a:extLst>
                <a:ext uri="{FF2B5EF4-FFF2-40B4-BE49-F238E27FC236}">
                  <a16:creationId xmlns:a16="http://schemas.microsoft.com/office/drawing/2014/main" id="{B7BBCDB3-D6EE-46B6-AA18-4D9F638FC64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600000">
              <a:off x="6544251" y="611550"/>
              <a:ext cx="4032000" cy="5515496"/>
            </a:xfrm>
            <a:prstGeom prst="rect">
              <a:avLst/>
            </a:prstGeom>
          </p:spPr>
        </p:pic>
      </p:grpSp>
    </p:spTree>
    <p:extLst>
      <p:ext uri="{BB962C8B-B14F-4D97-AF65-F5344CB8AC3E}">
        <p14:creationId xmlns:p14="http://schemas.microsoft.com/office/powerpoint/2010/main" val="390199940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標題 1"/>
          <p:cNvSpPr txBox="1">
            <a:spLocks/>
          </p:cNvSpPr>
          <p:nvPr/>
        </p:nvSpPr>
        <p:spPr>
          <a:xfrm>
            <a:off x="1312873" y="2515332"/>
            <a:ext cx="2131889" cy="116187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3300" b="1" kern="1200">
                <a:solidFill>
                  <a:schemeClr val="tx1"/>
                </a:solidFill>
                <a:latin typeface="微軟正黑體" panose="020B0604030504040204" pitchFamily="34" charset="-120"/>
                <a:ea typeface="微軟正黑體" panose="020B0604030504040204" pitchFamily="34" charset="-120"/>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altLang="zh-TW" sz="5400" dirty="0">
                <a:solidFill>
                  <a:schemeClr val="accent2">
                    <a:lumMod val="50000"/>
                  </a:schemeClr>
                </a:solidFill>
                <a:sym typeface="Oswald"/>
              </a:rPr>
              <a:t>END</a:t>
            </a:r>
            <a:endParaRPr kumimoji="0" lang="zh-TW" altLang="en-US" sz="4800" b="1" i="0" u="none" strike="noStrike" kern="1200" cap="none" spc="0" normalizeH="0" baseline="0" noProof="0" dirty="0">
              <a:ln>
                <a:noFill/>
              </a:ln>
              <a:solidFill>
                <a:schemeClr val="accent2">
                  <a:lumMod val="50000"/>
                </a:schemeClr>
              </a:solidFill>
              <a:effectLst/>
              <a:uLnTx/>
              <a:uFillTx/>
            </a:endParaRPr>
          </a:p>
        </p:txBody>
      </p:sp>
      <p:sp>
        <p:nvSpPr>
          <p:cNvPr id="20" name="TextBox 9">
            <a:extLst>
              <a:ext uri="{FF2B5EF4-FFF2-40B4-BE49-F238E27FC236}">
                <a16:creationId xmlns:a16="http://schemas.microsoft.com/office/drawing/2014/main" id="{8A00F1C8-092F-456A-B970-DBBEC5D4CE96}"/>
              </a:ext>
            </a:extLst>
          </p:cNvPr>
          <p:cNvSpPr txBox="1"/>
          <p:nvPr/>
        </p:nvSpPr>
        <p:spPr>
          <a:xfrm>
            <a:off x="3649215" y="2482878"/>
            <a:ext cx="5814276" cy="1446550"/>
          </a:xfrm>
          <a:prstGeom prst="rect">
            <a:avLst/>
          </a:prstGeom>
          <a:noFill/>
        </p:spPr>
        <p:txBody>
          <a:bodyPr wrap="square" lIns="108000" rIns="108000" rtlCol="0">
            <a:spAutoFit/>
          </a:bodyPr>
          <a:lstStyle/>
          <a:p>
            <a:pPr algn="dist"/>
            <a:r>
              <a:rPr lang="zh-TW" altLang="en-US" sz="4400" b="1" dirty="0">
                <a:solidFill>
                  <a:srgbClr val="621433"/>
                </a:solidFill>
                <a:latin typeface="微軟正黑體" panose="020B0604030504040204" pitchFamily="34" charset="-120"/>
                <a:ea typeface="微軟正黑體" panose="020B0604030504040204" pitchFamily="34" charset="-120"/>
              </a:rPr>
              <a:t>五專招生管道介紹完畢感謝聆聽</a:t>
            </a:r>
            <a:endParaRPr lang="en-US" altLang="zh-TW" sz="4400" b="1" dirty="0">
              <a:solidFill>
                <a:srgbClr val="621433"/>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9120966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群組 1"/>
          <p:cNvGrpSpPr/>
          <p:nvPr/>
        </p:nvGrpSpPr>
        <p:grpSpPr>
          <a:xfrm>
            <a:off x="0" y="4232"/>
            <a:ext cx="2952000" cy="612000"/>
            <a:chOff x="0" y="4233"/>
            <a:chExt cx="5444619" cy="605449"/>
          </a:xfrm>
        </p:grpSpPr>
        <p:sp>
          <p:nvSpPr>
            <p:cNvPr id="120" name="圓角化同側角落矩形 119"/>
            <p:cNvSpPr/>
            <p:nvPr/>
          </p:nvSpPr>
          <p:spPr>
            <a:xfrm rot="16200000" flipH="1">
              <a:off x="2419585" y="-2415352"/>
              <a:ext cx="605449" cy="5444619"/>
            </a:xfrm>
            <a:prstGeom prst="round2SameRect">
              <a:avLst>
                <a:gd name="adj1" fmla="val 0"/>
                <a:gd name="adj2" fmla="val 50000"/>
              </a:avLst>
            </a:prstGeom>
            <a:gradFill flip="none" rotWithShape="1">
              <a:gsLst>
                <a:gs pos="0">
                  <a:srgbClr val="96C8E9"/>
                </a:gs>
                <a:gs pos="55000">
                  <a:srgbClr val="AFEAFF"/>
                </a:gs>
                <a:gs pos="100000">
                  <a:srgbClr val="96C8E9"/>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33" name="圓角化同側角落矩形 32"/>
            <p:cNvSpPr/>
            <p:nvPr/>
          </p:nvSpPr>
          <p:spPr>
            <a:xfrm rot="16200000" flipH="1">
              <a:off x="2463668" y="-2367116"/>
              <a:ext cx="504000" cy="5343418"/>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34" name="Google Shape;446;p38"/>
          <p:cNvSpPr txBox="1">
            <a:spLocks/>
          </p:cNvSpPr>
          <p:nvPr/>
        </p:nvSpPr>
        <p:spPr>
          <a:xfrm>
            <a:off x="53589" y="-41376"/>
            <a:ext cx="9599385"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壹、關於五專</a:t>
            </a:r>
            <a:endParaRPr lang="en-US" dirty="0"/>
          </a:p>
        </p:txBody>
      </p:sp>
      <p:pic>
        <p:nvPicPr>
          <p:cNvPr id="6" name="圖片 5">
            <a:extLst>
              <a:ext uri="{FF2B5EF4-FFF2-40B4-BE49-F238E27FC236}">
                <a16:creationId xmlns:a16="http://schemas.microsoft.com/office/drawing/2014/main" id="{9BDD76F1-76D6-45B2-AE8C-33192C374F8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07011" y="1120221"/>
            <a:ext cx="4681728" cy="4681728"/>
          </a:xfrm>
          <a:prstGeom prst="rect">
            <a:avLst/>
          </a:prstGeom>
        </p:spPr>
      </p:pic>
      <p:sp>
        <p:nvSpPr>
          <p:cNvPr id="7" name="矩形 6">
            <a:extLst>
              <a:ext uri="{FF2B5EF4-FFF2-40B4-BE49-F238E27FC236}">
                <a16:creationId xmlns:a16="http://schemas.microsoft.com/office/drawing/2014/main" id="{BA5DD2DE-6D28-4A5A-864C-5E0D35EE4B3A}"/>
              </a:ext>
            </a:extLst>
          </p:cNvPr>
          <p:cNvSpPr/>
          <p:nvPr/>
        </p:nvSpPr>
        <p:spPr>
          <a:xfrm>
            <a:off x="4625046" y="2953254"/>
            <a:ext cx="2646878" cy="1077218"/>
          </a:xfrm>
          <a:prstGeom prst="rect">
            <a:avLst/>
          </a:prstGeom>
        </p:spPr>
        <p:txBody>
          <a:bodyPr wrap="none">
            <a:spAutoFit/>
          </a:bodyPr>
          <a:lstStyle/>
          <a:p>
            <a:pPr algn="ctr"/>
            <a:r>
              <a:rPr lang="zh-TW" altLang="zh-TW" sz="2000" dirty="0">
                <a:latin typeface="Times New Roman" panose="02020603050405020304" pitchFamily="18" charset="0"/>
                <a:ea typeface="微軟正黑體" panose="020B0604030504040204" pitchFamily="34" charset="-120"/>
                <a:cs typeface="Times New Roman" panose="02020603050405020304" pitchFamily="18" charset="0"/>
              </a:rPr>
              <a:t>培育</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en-US" altLang="zh-TW" sz="2400" b="1"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zh-TW" sz="2400" b="1" dirty="0">
                <a:latin typeface="Times New Roman" panose="02020603050405020304" pitchFamily="18" charset="0"/>
                <a:ea typeface="微軟正黑體" panose="020B0604030504040204" pitchFamily="34" charset="-120"/>
                <a:cs typeface="Times New Roman" panose="02020603050405020304" pitchFamily="18" charset="0"/>
              </a:rPr>
              <a:t>中級技術人力</a:t>
            </a:r>
            <a:r>
              <a:rPr lang="en-US" altLang="zh-TW" sz="2400" b="1" dirty="0">
                <a:latin typeface="Times New Roman" panose="02020603050405020304" pitchFamily="18" charset="0"/>
                <a:ea typeface="微軟正黑體" panose="020B0604030504040204" pitchFamily="34" charset="-120"/>
                <a:cs typeface="Times New Roman" panose="02020603050405020304" pitchFamily="18" charset="0"/>
              </a:rPr>
              <a:t>】</a:t>
            </a:r>
          </a:p>
          <a:p>
            <a:pPr algn="ct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重要管道</a:t>
            </a:r>
          </a:p>
        </p:txBody>
      </p:sp>
      <p:grpSp>
        <p:nvGrpSpPr>
          <p:cNvPr id="8" name="群組 7">
            <a:extLst>
              <a:ext uri="{FF2B5EF4-FFF2-40B4-BE49-F238E27FC236}">
                <a16:creationId xmlns:a16="http://schemas.microsoft.com/office/drawing/2014/main" id="{26FECA23-C41F-4F8A-872E-114926721C48}"/>
              </a:ext>
            </a:extLst>
          </p:cNvPr>
          <p:cNvGrpSpPr/>
          <p:nvPr/>
        </p:nvGrpSpPr>
        <p:grpSpPr>
          <a:xfrm>
            <a:off x="2422148" y="983669"/>
            <a:ext cx="2270960" cy="2758765"/>
            <a:chOff x="335997" y="2041789"/>
            <a:chExt cx="3733458" cy="4535407"/>
          </a:xfrm>
        </p:grpSpPr>
        <p:pic>
          <p:nvPicPr>
            <p:cNvPr id="9" name="圖片 8">
              <a:extLst>
                <a:ext uri="{FF2B5EF4-FFF2-40B4-BE49-F238E27FC236}">
                  <a16:creationId xmlns:a16="http://schemas.microsoft.com/office/drawing/2014/main" id="{921CF6E0-6633-4B8D-B59F-007CD3898B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1042" y="2041789"/>
              <a:ext cx="3668413" cy="3668412"/>
            </a:xfrm>
            <a:prstGeom prst="rect">
              <a:avLst/>
            </a:prstGeom>
          </p:spPr>
        </p:pic>
        <p:sp>
          <p:nvSpPr>
            <p:cNvPr id="10" name="文字方塊 9">
              <a:extLst>
                <a:ext uri="{FF2B5EF4-FFF2-40B4-BE49-F238E27FC236}">
                  <a16:creationId xmlns:a16="http://schemas.microsoft.com/office/drawing/2014/main" id="{32B61807-138C-4E7C-B8A6-9BA215E6C474}"/>
                </a:ext>
              </a:extLst>
            </p:cNvPr>
            <p:cNvSpPr txBox="1"/>
            <p:nvPr/>
          </p:nvSpPr>
          <p:spPr>
            <a:xfrm>
              <a:off x="335997" y="5211038"/>
              <a:ext cx="3600401" cy="1366158"/>
            </a:xfrm>
            <a:prstGeom prst="rect">
              <a:avLst/>
            </a:prstGeom>
            <a:noFill/>
          </p:spPr>
          <p:txBody>
            <a:bodyPr wrap="square" rtlCol="0" anchor="ctr">
              <a:spAutoFit/>
            </a:bodyPr>
            <a:lstStyle/>
            <a:p>
              <a:pPr algn="ct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適性且多元</a:t>
              </a:r>
              <a:endPar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en-US" altLang="zh-TW" sz="2400" b="1"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b="1" dirty="0">
                  <a:latin typeface="Times New Roman" panose="02020603050405020304" pitchFamily="18" charset="0"/>
                  <a:ea typeface="微軟正黑體" panose="020B0604030504040204" pitchFamily="34" charset="-120"/>
                  <a:cs typeface="Times New Roman" panose="02020603050405020304" pitchFamily="18" charset="0"/>
                </a:rPr>
                <a:t>啟發教育</a:t>
              </a:r>
              <a:r>
                <a:rPr lang="en-US" altLang="zh-TW" sz="2400" b="1" dirty="0">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2400" b="1" dirty="0">
                <a:latin typeface="Times New Roman" panose="02020603050405020304" pitchFamily="18" charset="0"/>
                <a:ea typeface="微軟正黑體" panose="020B0604030504040204" pitchFamily="34" charset="-120"/>
                <a:cs typeface="Times New Roman" panose="02020603050405020304" pitchFamily="18" charset="0"/>
              </a:endParaRPr>
            </a:p>
          </p:txBody>
        </p:sp>
      </p:grpSp>
      <p:grpSp>
        <p:nvGrpSpPr>
          <p:cNvPr id="11" name="群組 10">
            <a:extLst>
              <a:ext uri="{FF2B5EF4-FFF2-40B4-BE49-F238E27FC236}">
                <a16:creationId xmlns:a16="http://schemas.microsoft.com/office/drawing/2014/main" id="{9E1629C8-28DD-4B7B-B974-06497689ADD7}"/>
              </a:ext>
            </a:extLst>
          </p:cNvPr>
          <p:cNvGrpSpPr/>
          <p:nvPr/>
        </p:nvGrpSpPr>
        <p:grpSpPr>
          <a:xfrm>
            <a:off x="3805776" y="5148249"/>
            <a:ext cx="4655005" cy="1051559"/>
            <a:chOff x="415406" y="5032955"/>
            <a:chExt cx="7847843" cy="1772816"/>
          </a:xfrm>
        </p:grpSpPr>
        <p:sp>
          <p:nvSpPr>
            <p:cNvPr id="12" name="文字方塊 11">
              <a:extLst>
                <a:ext uri="{FF2B5EF4-FFF2-40B4-BE49-F238E27FC236}">
                  <a16:creationId xmlns:a16="http://schemas.microsoft.com/office/drawing/2014/main" id="{6EEED560-0D47-47F2-A11C-AC4392F9E5C5}"/>
                </a:ext>
              </a:extLst>
            </p:cNvPr>
            <p:cNvSpPr txBox="1"/>
            <p:nvPr/>
          </p:nvSpPr>
          <p:spPr>
            <a:xfrm>
              <a:off x="1797097" y="5218877"/>
              <a:ext cx="5084461" cy="1400972"/>
            </a:xfrm>
            <a:prstGeom prst="rect">
              <a:avLst/>
            </a:prstGeom>
            <a:noFill/>
          </p:spPr>
          <p:txBody>
            <a:bodyPr wrap="square" rtlCol="0" anchor="ctr">
              <a:spAutoFit/>
            </a:bodyPr>
            <a:lstStyle/>
            <a:p>
              <a:pPr algn="ct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肯做、實做、認真做</a:t>
              </a:r>
              <a:endPar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en-US" altLang="zh-TW" sz="2400" b="1"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b="1" dirty="0">
                  <a:latin typeface="Times New Roman" panose="02020603050405020304" pitchFamily="18" charset="0"/>
                  <a:ea typeface="微軟正黑體" panose="020B0604030504040204" pitchFamily="34" charset="-120"/>
                  <a:cs typeface="Times New Roman" panose="02020603050405020304" pitchFamily="18" charset="0"/>
                </a:rPr>
                <a:t>做中學、學中做</a:t>
              </a:r>
              <a:r>
                <a:rPr lang="en-US" altLang="zh-TW" sz="2400" b="1" dirty="0">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2400" b="1" dirty="0">
                <a:latin typeface="Times New Roman" panose="02020603050405020304" pitchFamily="18" charset="0"/>
                <a:ea typeface="微軟正黑體" panose="020B0604030504040204" pitchFamily="34" charset="-120"/>
                <a:cs typeface="Times New Roman" panose="02020603050405020304" pitchFamily="18" charset="0"/>
              </a:endParaRPr>
            </a:p>
          </p:txBody>
        </p:sp>
        <p:pic>
          <p:nvPicPr>
            <p:cNvPr id="13" name="圖片 12">
              <a:extLst>
                <a:ext uri="{FF2B5EF4-FFF2-40B4-BE49-F238E27FC236}">
                  <a16:creationId xmlns:a16="http://schemas.microsoft.com/office/drawing/2014/main" id="{91939908-EF9A-47A8-97FD-15EEEA4B7329}"/>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9952" b="89928" l="10000" r="94923">
                          <a14:foregroundMark x1="17385" y1="18825" x2="17385" y2="18825"/>
                          <a14:foregroundMark x1="20769" y1="23141" x2="20769" y2="23141"/>
                          <a14:foregroundMark x1="36923" y1="58873" x2="36923" y2="58873"/>
                          <a14:foregroundMark x1="38000" y1="64269" x2="38000" y2="64269"/>
                        </a14:backgroundRemoval>
                      </a14:imgEffect>
                    </a14:imgLayer>
                  </a14:imgProps>
                </a:ext>
                <a:ext uri="{28A0092B-C50C-407E-A947-70E740481C1C}">
                  <a14:useLocalDpi xmlns:a14="http://schemas.microsoft.com/office/drawing/2010/main" val="0"/>
                </a:ext>
              </a:extLst>
            </a:blip>
            <a:stretch>
              <a:fillRect/>
            </a:stretch>
          </p:blipFill>
          <p:spPr>
            <a:xfrm>
              <a:off x="415406" y="5032957"/>
              <a:ext cx="1381691" cy="1772814"/>
            </a:xfrm>
            <a:prstGeom prst="rect">
              <a:avLst/>
            </a:prstGeom>
          </p:spPr>
        </p:pic>
        <p:pic>
          <p:nvPicPr>
            <p:cNvPr id="14" name="圖片 13">
              <a:extLst>
                <a:ext uri="{FF2B5EF4-FFF2-40B4-BE49-F238E27FC236}">
                  <a16:creationId xmlns:a16="http://schemas.microsoft.com/office/drawing/2014/main" id="{B58BE188-1B42-4B3D-9C3B-C1E19BFB63D2}"/>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9952" b="89928" l="10000" r="94923">
                          <a14:foregroundMark x1="17385" y1="18825" x2="17385" y2="18825"/>
                          <a14:foregroundMark x1="20769" y1="23141" x2="20769" y2="23141"/>
                          <a14:foregroundMark x1="36923" y1="58873" x2="36923" y2="58873"/>
                          <a14:foregroundMark x1="38000" y1="64269" x2="38000" y2="64269"/>
                        </a14:backgroundRemoval>
                      </a14:imgEffect>
                    </a14:imgLayer>
                  </a14:imgProps>
                </a:ext>
                <a:ext uri="{28A0092B-C50C-407E-A947-70E740481C1C}">
                  <a14:useLocalDpi xmlns:a14="http://schemas.microsoft.com/office/drawing/2010/main" val="0"/>
                </a:ext>
              </a:extLst>
            </a:blip>
            <a:stretch>
              <a:fillRect/>
            </a:stretch>
          </p:blipFill>
          <p:spPr>
            <a:xfrm>
              <a:off x="6881558" y="5032955"/>
              <a:ext cx="1381691" cy="1772815"/>
            </a:xfrm>
            <a:prstGeom prst="rect">
              <a:avLst/>
            </a:prstGeom>
            <a:scene3d>
              <a:camera prst="orthographicFront">
                <a:rot lat="0" lon="10800000" rev="0"/>
              </a:camera>
              <a:lightRig rig="threePt" dir="t"/>
            </a:scene3d>
          </p:spPr>
        </p:pic>
      </p:grpSp>
      <p:grpSp>
        <p:nvGrpSpPr>
          <p:cNvPr id="15" name="群組 14">
            <a:extLst>
              <a:ext uri="{FF2B5EF4-FFF2-40B4-BE49-F238E27FC236}">
                <a16:creationId xmlns:a16="http://schemas.microsoft.com/office/drawing/2014/main" id="{567736DE-3F2B-4AAC-BF99-7647F03DB94C}"/>
              </a:ext>
            </a:extLst>
          </p:cNvPr>
          <p:cNvGrpSpPr/>
          <p:nvPr/>
        </p:nvGrpSpPr>
        <p:grpSpPr>
          <a:xfrm>
            <a:off x="7879369" y="1229369"/>
            <a:ext cx="2241347" cy="2878049"/>
            <a:chOff x="6309959" y="1881579"/>
            <a:chExt cx="2241346" cy="2878049"/>
          </a:xfrm>
        </p:grpSpPr>
        <p:grpSp>
          <p:nvGrpSpPr>
            <p:cNvPr id="16" name="群組 15">
              <a:extLst>
                <a:ext uri="{FF2B5EF4-FFF2-40B4-BE49-F238E27FC236}">
                  <a16:creationId xmlns:a16="http://schemas.microsoft.com/office/drawing/2014/main" id="{773DDD5D-5896-454B-86BF-154CA7D004D1}"/>
                </a:ext>
              </a:extLst>
            </p:cNvPr>
            <p:cNvGrpSpPr/>
            <p:nvPr/>
          </p:nvGrpSpPr>
          <p:grpSpPr>
            <a:xfrm>
              <a:off x="6348834" y="1881579"/>
              <a:ext cx="2163596" cy="2207112"/>
              <a:chOff x="4808704" y="1228537"/>
              <a:chExt cx="3600400" cy="3672813"/>
            </a:xfrm>
          </p:grpSpPr>
          <p:pic>
            <p:nvPicPr>
              <p:cNvPr id="18" name="圖片 17">
                <a:extLst>
                  <a:ext uri="{FF2B5EF4-FFF2-40B4-BE49-F238E27FC236}">
                    <a16:creationId xmlns:a16="http://schemas.microsoft.com/office/drawing/2014/main" id="{42F6A996-F73E-41CC-83E3-5580477E5ED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71705" y="1976493"/>
                <a:ext cx="3068032" cy="2924857"/>
              </a:xfrm>
              <a:prstGeom prst="rect">
                <a:avLst/>
              </a:prstGeom>
            </p:spPr>
          </p:pic>
          <p:sp>
            <p:nvSpPr>
              <p:cNvPr id="19" name="文字方塊 18">
                <a:extLst>
                  <a:ext uri="{FF2B5EF4-FFF2-40B4-BE49-F238E27FC236}">
                    <a16:creationId xmlns:a16="http://schemas.microsoft.com/office/drawing/2014/main" id="{9F44814D-2464-4CF3-A325-90F434D5377D}"/>
                  </a:ext>
                </a:extLst>
              </p:cNvPr>
              <p:cNvSpPr txBox="1"/>
              <p:nvPr/>
            </p:nvSpPr>
            <p:spPr>
              <a:xfrm>
                <a:off x="4808704" y="1228537"/>
                <a:ext cx="3600400" cy="768248"/>
              </a:xfrm>
              <a:prstGeom prst="rect">
                <a:avLst/>
              </a:prstGeom>
              <a:noFill/>
            </p:spPr>
            <p:txBody>
              <a:bodyPr wrap="square" rtlCol="0" anchor="ctr">
                <a:spAutoFit/>
              </a:bodyPr>
              <a:lstStyle/>
              <a:p>
                <a:pPr algn="ctr"/>
                <a:endParaRPr lang="zh-TW" altLang="en-US" sz="2400" b="1" dirty="0">
                  <a:latin typeface="Times New Roman" panose="02020603050405020304" pitchFamily="18" charset="0"/>
                  <a:ea typeface="微軟正黑體" panose="020B0604030504040204" pitchFamily="34" charset="-120"/>
                  <a:cs typeface="Times New Roman" panose="02020603050405020304" pitchFamily="18" charset="0"/>
                </a:endParaRPr>
              </a:p>
            </p:txBody>
          </p:sp>
        </p:grpSp>
        <p:sp>
          <p:nvSpPr>
            <p:cNvPr id="17" name="文字方塊 16">
              <a:extLst>
                <a:ext uri="{FF2B5EF4-FFF2-40B4-BE49-F238E27FC236}">
                  <a16:creationId xmlns:a16="http://schemas.microsoft.com/office/drawing/2014/main" id="{D7E53DCE-F5DB-476F-93CD-060410909AE3}"/>
                </a:ext>
              </a:extLst>
            </p:cNvPr>
            <p:cNvSpPr txBox="1"/>
            <p:nvPr/>
          </p:nvSpPr>
          <p:spPr>
            <a:xfrm>
              <a:off x="6309959" y="3928631"/>
              <a:ext cx="2241346" cy="830997"/>
            </a:xfrm>
            <a:prstGeom prst="rect">
              <a:avLst/>
            </a:prstGeom>
            <a:noFill/>
          </p:spPr>
          <p:txBody>
            <a:bodyPr wrap="square">
              <a:spAutoFit/>
            </a:bodyPr>
            <a:lstStyle/>
            <a:p>
              <a:pPr algn="ct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完整的</a:t>
              </a:r>
              <a:endPar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en-US" altLang="zh-TW" sz="2400" b="1"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b="1" dirty="0">
                  <a:latin typeface="Times New Roman" panose="02020603050405020304" pitchFamily="18" charset="0"/>
                  <a:ea typeface="微軟正黑體" panose="020B0604030504040204" pitchFamily="34" charset="-120"/>
                  <a:cs typeface="Times New Roman" panose="02020603050405020304" pitchFamily="18" charset="0"/>
                </a:rPr>
                <a:t>實務課程</a:t>
              </a:r>
              <a:r>
                <a:rPr lang="en-US" altLang="zh-TW" sz="2400" b="1" dirty="0">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endParaRPr>
            </a:p>
          </p:txBody>
        </p:sp>
      </p:grpSp>
    </p:spTree>
    <p:extLst>
      <p:ext uri="{BB962C8B-B14F-4D97-AF65-F5344CB8AC3E}">
        <p14:creationId xmlns:p14="http://schemas.microsoft.com/office/powerpoint/2010/main" val="164519635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41120</TotalTime>
  <Words>7604</Words>
  <Application>Microsoft Office PowerPoint</Application>
  <PresentationFormat>寬螢幕</PresentationFormat>
  <Paragraphs>1278</Paragraphs>
  <Slides>84</Slides>
  <Notes>0</Notes>
  <HiddenSlides>0</HiddenSlides>
  <MMClips>0</MMClips>
  <ScaleCrop>false</ScaleCrop>
  <HeadingPairs>
    <vt:vector size="6" baseType="variant">
      <vt:variant>
        <vt:lpstr>使用字型</vt:lpstr>
      </vt:variant>
      <vt:variant>
        <vt:i4>14</vt:i4>
      </vt:variant>
      <vt:variant>
        <vt:lpstr>佈景主題</vt:lpstr>
      </vt:variant>
      <vt:variant>
        <vt:i4>1</vt:i4>
      </vt:variant>
      <vt:variant>
        <vt:lpstr>投影片標題</vt:lpstr>
      </vt:variant>
      <vt:variant>
        <vt:i4>84</vt:i4>
      </vt:variant>
    </vt:vector>
  </HeadingPairs>
  <TitlesOfParts>
    <vt:vector size="99" baseType="lpstr">
      <vt:lpstr>Arial Unicode MS</vt:lpstr>
      <vt:lpstr>맑은 고딕</vt:lpstr>
      <vt:lpstr>Oswald</vt:lpstr>
      <vt:lpstr>Varela Round</vt:lpstr>
      <vt:lpstr>華康儷粗圓</vt:lpstr>
      <vt:lpstr>微軟正黑體</vt:lpstr>
      <vt:lpstr>新細明體</vt:lpstr>
      <vt:lpstr>標楷體</vt:lpstr>
      <vt:lpstr>Arial</vt:lpstr>
      <vt:lpstr>Calibri</vt:lpstr>
      <vt:lpstr>Calibri Light</vt:lpstr>
      <vt:lpstr>Ebrima</vt:lpstr>
      <vt:lpstr>Times New Roman</vt:lpstr>
      <vt:lpstr>Wingdings</vt:lpstr>
      <vt:lpstr>Office 佈景主題</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1306</dc:creator>
  <cp:lastModifiedBy>YUN</cp:lastModifiedBy>
  <cp:revision>692</cp:revision>
  <cp:lastPrinted>2022-08-26T01:57:03Z</cp:lastPrinted>
  <dcterms:created xsi:type="dcterms:W3CDTF">2022-06-22T06:15:55Z</dcterms:created>
  <dcterms:modified xsi:type="dcterms:W3CDTF">2023-03-16T13:02:43Z</dcterms:modified>
</cp:coreProperties>
</file>