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  <p:sldMasterId id="2147483901" r:id="rId2"/>
  </p:sldMasterIdLst>
  <p:notesMasterIdLst>
    <p:notesMasterId r:id="rId42"/>
  </p:notesMasterIdLst>
  <p:handoutMasterIdLst>
    <p:handoutMasterId r:id="rId43"/>
  </p:handoutMasterIdLst>
  <p:sldIdLst>
    <p:sldId id="256" r:id="rId3"/>
    <p:sldId id="700" r:id="rId4"/>
    <p:sldId id="482" r:id="rId5"/>
    <p:sldId id="444" r:id="rId6"/>
    <p:sldId id="658" r:id="rId7"/>
    <p:sldId id="603" r:id="rId8"/>
    <p:sldId id="604" r:id="rId9"/>
    <p:sldId id="591" r:id="rId10"/>
    <p:sldId id="605" r:id="rId11"/>
    <p:sldId id="606" r:id="rId12"/>
    <p:sldId id="607" r:id="rId13"/>
    <p:sldId id="608" r:id="rId14"/>
    <p:sldId id="657" r:id="rId15"/>
    <p:sldId id="651" r:id="rId16"/>
    <p:sldId id="705" r:id="rId17"/>
    <p:sldId id="618" r:id="rId18"/>
    <p:sldId id="706" r:id="rId19"/>
    <p:sldId id="625" r:id="rId20"/>
    <p:sldId id="707" r:id="rId21"/>
    <p:sldId id="682" r:id="rId22"/>
    <p:sldId id="683" r:id="rId23"/>
    <p:sldId id="684" r:id="rId24"/>
    <p:sldId id="685" r:id="rId25"/>
    <p:sldId id="686" r:id="rId26"/>
    <p:sldId id="687" r:id="rId27"/>
    <p:sldId id="688" r:id="rId28"/>
    <p:sldId id="689" r:id="rId29"/>
    <p:sldId id="690" r:id="rId30"/>
    <p:sldId id="637" r:id="rId31"/>
    <p:sldId id="642" r:id="rId32"/>
    <p:sldId id="703" r:id="rId33"/>
    <p:sldId id="692" r:id="rId34"/>
    <p:sldId id="693" r:id="rId35"/>
    <p:sldId id="694" r:id="rId36"/>
    <p:sldId id="695" r:id="rId37"/>
    <p:sldId id="696" r:id="rId38"/>
    <p:sldId id="697" r:id="rId39"/>
    <p:sldId id="698" r:id="rId40"/>
    <p:sldId id="699" r:id="rId41"/>
  </p:sldIdLst>
  <p:sldSz cx="9144000" cy="6858000" type="screen4x3"/>
  <p:notesSz cx="6797675" cy="99298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347663" indent="10953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696913" indent="2174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046163" indent="32543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395413" indent="4333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66"/>
    <a:srgbClr val="984807"/>
    <a:srgbClr val="0000FF"/>
    <a:srgbClr val="D7EDFB"/>
    <a:srgbClr val="76C5F0"/>
    <a:srgbClr val="FFFF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3971" autoAdjust="0"/>
  </p:normalViewPr>
  <p:slideViewPr>
    <p:cSldViewPr>
      <p:cViewPr>
        <p:scale>
          <a:sx n="124" d="100"/>
          <a:sy n="124" d="100"/>
        </p:scale>
        <p:origin x="-127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62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9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fld id="{CA155DDD-9215-47C7-A721-EB8F1FBEBDE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3072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458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itchFamily="18" charset="-120"/>
              </a:defRPr>
            </a:lvl1pPr>
          </a:lstStyle>
          <a:p>
            <a:fld id="{31677B8E-FA87-4BF7-B120-20D9C3411F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507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34766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69691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04616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39541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1745590" algn="l" defTabSz="6982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4708" algn="l" defTabSz="6982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3825" algn="l" defTabSz="6982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2943" algn="l" defTabSz="6982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7713" indent="-287338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50938" indent="-230188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11313" indent="-230188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71688" indent="-230188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693E4555-5091-4D96-8364-D0EF6D190BF0}" type="slidenum">
              <a:rPr lang="en-US" altLang="zh-TW">
                <a:ea typeface="新細明體" pitchFamily="18" charset="-120"/>
              </a:rPr>
              <a:pPr/>
              <a:t>1</a:t>
            </a:fld>
            <a:endParaRPr lang="en-US" altLang="zh-TW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charset="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7713" indent="-287338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50938" indent="-230188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11313" indent="-230188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71688" indent="-230188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840BE6A4-06FB-4CD9-9819-B8A1D638B95D}" type="slidenum">
              <a:rPr lang="fr-CA" altLang="zh-TW">
                <a:solidFill>
                  <a:srgbClr val="000000"/>
                </a:solidFill>
                <a:ea typeface="新細明體" pitchFamily="18" charset="-120"/>
              </a:rPr>
              <a:pPr/>
              <a:t>6</a:t>
            </a:fld>
            <a:endParaRPr lang="fr-CA" altLang="zh-TW">
              <a:solidFill>
                <a:srgbClr val="000000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7988C-A3B6-4C07-B9C7-E40824E65F04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1196C-33FD-4F95-8CC0-CA70935D256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0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6430-C45E-412C-A1B2-B1548E5F12E0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09C8D-C8AE-403B-8170-B6034F09E1D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97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24A8-2D64-4A33-B5F3-3747AE1A3353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B0BA-A8AA-488C-8469-B33011CC8FC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1C52-A032-442E-A775-8AF694CCD2B2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4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FEC31-6D52-4209-AF55-67B3C01BBAE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3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BB00-826E-489A-B24C-55C20B9F7978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D17D-8F8B-45D8-A5E3-DB2E8694DF5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60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DD3C-99E0-4F56-AB7B-293138BBCBAE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5FAF0-B117-48AA-8920-7AC2785FD13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854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473C-5E8A-41EC-9C20-E1EABD1C1012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33644-F786-48E2-9794-DD105901359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34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08318-B21F-4A1F-AD8B-7345FBEE8AF1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8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8B9A-5F59-4A25-9DE4-012F7394ACC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46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035A-F3AF-4AE2-BAC5-7D1117103D1E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4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F3C9-3A15-4874-A19E-DFDDBBF9FDC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947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72E7-8B9D-4334-9067-3F8552695634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3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03643-767A-4723-A58B-C044B30652E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431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FE2A-F69A-4601-9779-2E90D1CFC4FA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B2424-7ABA-4312-B3F6-4CEEFB0C9D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99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F74E-CD45-4780-AD4B-CF864D7B1EB8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7019925" y="6237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1CDABC0-5E9E-48EE-A66F-F858D4DCC5F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825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2F3C-9A03-40A3-B6D3-4955AB98BA7F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F0FE4-2045-4506-BDD8-F89B21378D3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456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BBD5-A76A-40B2-A6F4-FF1B38A81A4C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5571F-DF48-4C73-9102-62FD6043FC7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988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0993-B4A6-4AAD-95FE-783B0FF239F6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11A46-EDCF-4BDA-B577-10D431E0A8E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7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A15A-E061-4B25-A0BB-34572868160F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8CD46-ED14-4FFA-87F0-C58CBBF2342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22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C388-5571-4AA6-9392-F253BBCD190C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E3088-AD84-41EB-B960-360B3636DAC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25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1784-C7AF-4E49-8EB5-34C2D820CA9E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8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A251C-2E84-4783-8DFA-D7B676DB812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5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4CB5-135A-45D7-9C35-ACE8379A1BC7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4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3CF43-F6F0-4FB8-B6EF-4C9CCEC5B03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50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8FBC-32F4-4F2D-BF95-46188CD4C7E0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3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27641-C398-4761-A6DD-3D5E49F399A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90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39A4-F2B6-4C38-8ED6-A82BBC08DE4A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EB570-481E-4D46-B7D6-9C8D8A02355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72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4D0D-709D-47D4-88A4-44D94014DA5E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5CF3A-0F56-44EA-98F9-2D7A2E2DEDB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76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2D7EB39-B997-4964-85B8-37EAE93B9CB6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948488" y="6237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BFD9443-B76E-4F75-97B8-32788802AC5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81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4BAF7FD-4A9E-4D3B-9B4A-A541C9306F86}" type="datetime1">
              <a:rPr lang="zh-TW" altLang="en-US"/>
              <a:pPr>
                <a:defRPr/>
              </a:pPr>
              <a:t>2020/9/11</a:t>
            </a:fld>
            <a:endParaRPr lang="zh-TW" altLang="en-US"/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7D8BD1B-6975-4837-99A7-3F1133B97950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" name="副標題 4">
            <a:extLst/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614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/>
          </p:cNvPr>
          <p:cNvGraphicFramePr>
            <a:graphicFrameLocks noGrp="1"/>
          </p:cNvGraphicFramePr>
          <p:nvPr/>
        </p:nvGraphicFramePr>
        <p:xfrm>
          <a:off x="792163" y="2133600"/>
          <a:ext cx="7559676" cy="2876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9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99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99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9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endParaRPr lang="zh-TW" altLang="en-US" sz="2800" kern="0" dirty="0">
                        <a:solidFill>
                          <a:srgbClr val="0000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34" marR="91434" marT="45725" marB="45725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zh-TW" sz="2800" kern="0" dirty="0">
                          <a:effectLst/>
                        </a:rPr>
                        <a:t>國文</a:t>
                      </a:r>
                      <a:endParaRPr lang="zh-TW" altLang="en-US" sz="2800" kern="0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34" marR="91434" marT="45725" marB="45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800" kern="0" dirty="0">
                          <a:effectLst/>
                        </a:rPr>
                        <a:t>社會</a:t>
                      </a:r>
                      <a:endParaRPr lang="zh-TW" altLang="en-US" sz="2800" kern="0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34" marR="91434" marT="45725" marB="45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800" kern="0" dirty="0">
                          <a:effectLst/>
                        </a:rPr>
                        <a:t>自然</a:t>
                      </a:r>
                      <a:endParaRPr lang="zh-TW" altLang="en-US" sz="2800" kern="0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1434" marR="91434" marT="45725" marB="45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bg1"/>
                          </a:solidFill>
                          <a:effectLst/>
                        </a:rPr>
                        <a:t>精熟</a:t>
                      </a:r>
                      <a:endParaRPr lang="zh-TW" sz="2800" b="1" kern="0" dirty="0"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79" marR="17779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bg1"/>
                          </a:solidFill>
                          <a:effectLst/>
                        </a:rPr>
                        <a:t>基礎</a:t>
                      </a:r>
                      <a:endParaRPr lang="zh-TW" sz="2800" b="1" kern="0" dirty="0"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79" marR="17779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9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0" dirty="0">
                          <a:solidFill>
                            <a:schemeClr val="bg1"/>
                          </a:solidFill>
                          <a:effectLst/>
                        </a:rPr>
                        <a:t>待加強</a:t>
                      </a:r>
                      <a:endParaRPr lang="zh-TW" sz="2800" b="1" kern="0" dirty="0"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79" marR="17779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en-US" altLang="zh-TW" sz="2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0-19</a:t>
                      </a:r>
                      <a:endParaRPr lang="zh-TW" altLang="en-US" sz="280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34" marR="91434" marT="45725" marB="45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0-23</a:t>
                      </a:r>
                      <a:endParaRPr lang="zh-TW" altLang="zh-TW" sz="280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34" marR="91434" marT="45725" marB="45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0-19</a:t>
                      </a:r>
                      <a:endParaRPr lang="zh-TW" altLang="zh-TW" sz="280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1434" marR="91434" marT="45725" marB="45725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798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109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年會考各科標準設定結果</a:t>
            </a:r>
            <a:endParaRPr lang="zh-TW" altLang="en-US" smtClean="0"/>
          </a:p>
        </p:txBody>
      </p:sp>
      <p:sp>
        <p:nvSpPr>
          <p:cNvPr id="32799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F9C5DE-D243-4CEB-8CC0-0A6117D37B36}" type="slidenum">
              <a:rPr lang="zh-TW" altLang="en-US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能力等級加註</a:t>
            </a:r>
            <a:r>
              <a:rPr lang="zh-TW" alt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標示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514350" algn="just" eaLnBrk="1">
              <a:buFont typeface="Wingdings" pitchFamily="2" charset="2"/>
              <a:buChar char="u"/>
            </a:pP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解決免試入學超額問題的配套方式：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pPr marL="1200150" lvl="1" indent="-457200" algn="just" eaLnBrk="1">
              <a:buFont typeface="標楷體" pitchFamily="65" charset="-120"/>
              <a:buChar char="․"/>
            </a:pP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精熟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[A]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加註標示（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A+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 + +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 ），其中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pPr marL="1200150" lvl="3" indent="0" algn="just" eaLnBrk="1">
              <a:buFont typeface="Wingdings" pitchFamily="2" charset="2"/>
              <a:buChar char="ü"/>
            </a:pP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A+ +</a:t>
            </a: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代表</a:t>
            </a:r>
            <a:r>
              <a:rPr lang="zh-TW" altLang="zh-TW" sz="2800" smtClean="0">
                <a:latin typeface="Times New Roman" pitchFamily="18" charset="0"/>
                <a:cs typeface="Times New Roman" pitchFamily="18" charset="0"/>
              </a:rPr>
              <a:t>精熟等級前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25%</a:t>
            </a:r>
          </a:p>
          <a:p>
            <a:pPr marL="1200150" lvl="3" indent="0" algn="just" eaLnBrk="1">
              <a:buFont typeface="Wingdings" pitchFamily="2" charset="2"/>
              <a:buChar char="ü"/>
            </a:pP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A+</a:t>
            </a: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代表</a:t>
            </a:r>
            <a:r>
              <a:rPr lang="zh-TW" altLang="zh-TW" sz="2800" smtClean="0">
                <a:latin typeface="Times New Roman" pitchFamily="18" charset="0"/>
                <a:cs typeface="Times New Roman" pitchFamily="18" charset="0"/>
              </a:rPr>
              <a:t>精熟等級前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26%</a:t>
            </a:r>
            <a:r>
              <a:rPr lang="zh-TW" altLang="zh-TW" sz="2800" smtClean="0"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50%</a:t>
            </a:r>
          </a:p>
          <a:p>
            <a:pPr marL="1200150" lvl="1" indent="-457200" algn="just" eaLnBrk="1">
              <a:buFont typeface="標楷體" pitchFamily="65" charset="-120"/>
              <a:buChar char="․"/>
            </a:pP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基礎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[B]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加註標示（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B +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B + +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），其中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pPr marL="1200150" lvl="3" indent="0" algn="just" eaLnBrk="1">
              <a:buFont typeface="Wingdings" pitchFamily="2" charset="2"/>
              <a:buChar char="ü"/>
            </a:pP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B+ +</a:t>
            </a: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代表</a:t>
            </a:r>
            <a:r>
              <a:rPr lang="zh-TW" altLang="zh-TW" sz="2800" smtClean="0">
                <a:latin typeface="Times New Roman" pitchFamily="18" charset="0"/>
                <a:cs typeface="Times New Roman" pitchFamily="18" charset="0"/>
              </a:rPr>
              <a:t>基礎等級前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25%</a:t>
            </a:r>
          </a:p>
          <a:p>
            <a:pPr marL="1200150" lvl="3" indent="0" algn="just" eaLnBrk="1">
              <a:buFont typeface="Wingdings" pitchFamily="2" charset="2"/>
              <a:buChar char="ü"/>
            </a:pP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B+</a:t>
            </a: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代表</a:t>
            </a:r>
            <a:r>
              <a:rPr lang="zh-TW" altLang="zh-TW" sz="2800" smtClean="0">
                <a:latin typeface="Times New Roman" pitchFamily="18" charset="0"/>
                <a:cs typeface="Times New Roman" pitchFamily="18" charset="0"/>
              </a:rPr>
              <a:t>基礎等級前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26%</a:t>
            </a:r>
            <a:r>
              <a:rPr lang="zh-TW" altLang="zh-TW" sz="2800" smtClean="0"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98A0C6-B1D6-4F0A-84BF-0DBC15113997}" type="slidenum">
              <a:rPr lang="zh-TW" altLang="en-US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r>
              <a:rPr lang="zh-TW" altLang="en-US" smtClean="0"/>
              <a:t>三等級及四標示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z="2400" smtClean="0"/>
              <a:t>（</a:t>
            </a:r>
            <a:r>
              <a:rPr lang="zh-TW" altLang="zh-TW" sz="2400" smtClean="0"/>
              <a:t>以</a:t>
            </a:r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109</a:t>
            </a:r>
            <a:r>
              <a:rPr lang="zh-TW" altLang="zh-TW" sz="2400" smtClean="0"/>
              <a:t>年國中教育會考為例</a:t>
            </a:r>
            <a:r>
              <a:rPr lang="zh-TW" altLang="en-US" sz="2400" smtClean="0"/>
              <a:t>）</a:t>
            </a:r>
          </a:p>
        </p:txBody>
      </p:sp>
      <p:graphicFrame>
        <p:nvGraphicFramePr>
          <p:cNvPr id="3" name="表格 2">
            <a:extLst/>
          </p:cNvPr>
          <p:cNvGraphicFramePr>
            <a:graphicFrameLocks noGrp="1"/>
          </p:cNvGraphicFramePr>
          <p:nvPr/>
        </p:nvGraphicFramePr>
        <p:xfrm>
          <a:off x="492125" y="1484313"/>
          <a:ext cx="8043864" cy="49006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5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5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4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54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54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54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54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7982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　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17783" marR="17783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國文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社會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</a:rPr>
                        <a:t>自然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96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精熟</a:t>
                      </a:r>
                      <a:endParaRPr lang="zh-TW" sz="24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3" marR="17783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A++</a:t>
                      </a:r>
                      <a:endParaRPr lang="zh-TW" sz="250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52-54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29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A+</a:t>
                      </a:r>
                      <a:endParaRPr lang="zh-TW" sz="250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50-51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29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</a:t>
                      </a:r>
                      <a:endParaRPr lang="zh-TW" sz="250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-49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96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基礎</a:t>
                      </a:r>
                      <a:endParaRPr lang="zh-TW" sz="24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3" marR="17783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B++</a:t>
                      </a:r>
                      <a:endParaRPr lang="zh-TW" sz="250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29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B+</a:t>
                      </a:r>
                      <a:endParaRPr lang="zh-TW" sz="250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31-3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29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</a:t>
                      </a:r>
                      <a:endParaRPr lang="zh-TW" sz="250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TW" sz="2500" kern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7782" marR="17782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2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待加強</a:t>
                      </a:r>
                      <a:endParaRPr lang="zh-TW" sz="24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3" marR="17783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</a:t>
                      </a:r>
                      <a:endParaRPr lang="zh-TW" sz="2500" kern="1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sz="25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</a:t>
                      </a:r>
                      <a:r>
                        <a:rPr lang="en-US" altLang="zh-TW" sz="25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sz="25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r>
                        <a:rPr lang="en-US" altLang="zh-TW" sz="2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zh-TW" sz="250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3" marR="17783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C49EE8-7802-4D36-B00D-AFBA68A466D1}" type="slidenum">
              <a:rPr lang="zh-TW" altLang="en-US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英語及數學科等級採加權計分</a:t>
            </a:r>
          </a:p>
        </p:txBody>
      </p:sp>
      <p:sp>
        <p:nvSpPr>
          <p:cNvPr id="24579" name="內容版面配置區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英語科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英語成績＝英語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閱讀＋英語聽力</a:t>
            </a: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佔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佔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20%)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數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學科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數學成績＝數學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選擇題＋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數學非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選擇題</a:t>
            </a:r>
            <a:endParaRPr lang="en-US" altLang="zh-TW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佔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85%) </a:t>
            </a:r>
            <a:r>
              <a:rPr lang="zh-TW" alt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TW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佔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15%)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BCBB15-A788-48AE-9998-7835AA75E17A}" type="slidenum">
              <a:rPr lang="zh-TW" altLang="en-US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非選擇題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型評分說明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</a:rPr>
              <a:t>評分機制</a:t>
            </a:r>
          </a:p>
        </p:txBody>
      </p:sp>
      <p:graphicFrame>
        <p:nvGraphicFramePr>
          <p:cNvPr id="5" name="內容版面配置區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8434388" cy="46450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38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0253"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數學科非選擇題</a:t>
                      </a: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寫作測驗</a:t>
                      </a: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87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評分方式</a:t>
                      </a:r>
                    </a:p>
                  </a:txBody>
                  <a:tcPr marL="94017" marR="94017" marT="45719" marB="45719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每題依學生作答反應評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為零至三級分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將學生寫作能力由劣至優區分為一至六等級，四級分達一般水準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37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複閱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條件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每份試卷皆由兩位評閱委員進行評分，當兩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閱評分不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一致時，則由第三位委員進行複閱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每份試卷皆由兩位評閱委員進行評分，若兩閱評分相差二級分以上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包含二級分</a:t>
                      </a:r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，或其中一閱分數為零級分時，則由核心委員進行複閱。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87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疑義試卷</a:t>
                      </a:r>
                    </a:p>
                  </a:txBody>
                  <a:tcPr marL="94017" marR="94017" marT="45719" marB="45719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複閱分數若與前兩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閱評分不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一致時，則再由核心小組開會討論決定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最後級分。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複閱分數若仍有疑義，則再由核心小組開會討論決定最後得分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8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A49C89-3ECF-4E4A-B780-FE1F81039419}" type="slidenum">
              <a:rPr lang="zh-TW" altLang="en-US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數學非選擇題評量的能力</a:t>
            </a:r>
          </a:p>
        </p:txBody>
      </p:sp>
      <p:sp>
        <p:nvSpPr>
          <p:cNvPr id="47107" name="內容版面配置區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000" indent="-396000" eaLnBrk="1" hangingPunct="1">
              <a:buFont typeface="Wingdings" pitchFamily="2" charset="2"/>
              <a:buChar char="u"/>
              <a:defRPr/>
            </a:pP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評量學生</a:t>
            </a:r>
            <a:r>
              <a:rPr lang="zh-TW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運用數學知識解題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，並</a:t>
            </a:r>
            <a:r>
              <a:rPr lang="zh-TW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表達其解題思維過程與說明理由的能力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u"/>
              <a:defRPr/>
            </a:pP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評分規準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000" indent="-396000" eaLnBrk="1" hangingPunct="1">
              <a:buFont typeface="Arial" panose="020B0604020202020204" pitchFamily="34" charset="0"/>
              <a:buNone/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評閱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學生解題過程中擬定「</a:t>
            </a:r>
            <a:r>
              <a:rPr lang="zh-TW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策略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」的適切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性，及過程「</a:t>
            </a:r>
            <a:r>
              <a:rPr lang="zh-TW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表達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」的合理、完整性。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策略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」是指學生察覺題目條件要素，將題目轉化成數學問題並擬定解題方法。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表達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」是指解題過程的呈現與步驟間合理性的說明。</a:t>
            </a:r>
          </a:p>
        </p:txBody>
      </p:sp>
      <p:sp>
        <p:nvSpPr>
          <p:cNvPr id="4915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5A0E746-927E-4C7D-A663-FE9321D6CA67}" type="slidenum">
              <a:rPr lang="zh-TW" altLang="en-US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</a:rPr>
              <a:t>評分規準</a:t>
            </a:r>
          </a:p>
        </p:txBody>
      </p:sp>
      <p:sp>
        <p:nvSpPr>
          <p:cNvPr id="50179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018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14D482-6EB9-4A19-97A0-25739C8BFAB7}" type="slidenum">
              <a:rPr lang="zh-TW" altLang="en-US"/>
              <a:pPr/>
              <a:t>17</a:t>
            </a:fld>
            <a:endParaRPr lang="zh-TW" altLang="en-US"/>
          </a:p>
        </p:txBody>
      </p:sp>
      <p:graphicFrame>
        <p:nvGraphicFramePr>
          <p:cNvPr id="3" name="表格 2">
            <a:extLst/>
          </p:cNvPr>
          <p:cNvGraphicFramePr>
            <a:graphicFrameLocks noGrp="1"/>
          </p:cNvGraphicFramePr>
          <p:nvPr/>
        </p:nvGraphicFramePr>
        <p:xfrm>
          <a:off x="192088" y="1331913"/>
          <a:ext cx="8843962" cy="49053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324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TW" altLang="en-US" sz="2600" b="1" kern="1200" baseline="0" dirty="0" smtClean="0">
                          <a:solidFill>
                            <a:schemeClr val="lt1"/>
                          </a:solidFill>
                          <a:latin typeface="Arial"/>
                          <a:ea typeface="標楷體"/>
                          <a:cs typeface="+mn-cs"/>
                        </a:rPr>
                        <a:t>級分</a:t>
                      </a:r>
                      <a:endParaRPr lang="zh-TW" altLang="en-US" sz="2600" b="1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TW" altLang="en-US" sz="2600" kern="1200" baseline="0" dirty="0"/>
                        <a:t>評分規準</a:t>
                      </a:r>
                      <a:endParaRPr lang="zh-TW" altLang="en-US" sz="2600" b="1" kern="1200" baseline="0" dirty="0">
                        <a:solidFill>
                          <a:schemeClr val="lt1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9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三級</a:t>
                      </a:r>
                      <a:r>
                        <a:rPr lang="zh-TW" altLang="en-US" sz="2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26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r>
                        <a:rPr lang="zh-TW" altLang="en-US" sz="2400" spc="-3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策略適切，表達合理、完整。</a:t>
                      </a:r>
                      <a:endParaRPr lang="en-US" altLang="zh-TW" sz="2400" spc="-3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8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二級</a:t>
                      </a:r>
                      <a:r>
                        <a:rPr lang="zh-TW" altLang="en-US" sz="2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26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zh-TW" altLang="en-US" sz="2400" spc="-3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策略適切，表達雖合理，大致完整，但出現計算錯誤。</a:t>
                      </a:r>
                      <a:endParaRPr lang="en-US" altLang="zh-TW" sz="2400" spc="-3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2400" spc="-3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策略適切，表達合理，大致完整，但沒有顯示部分步驟間的合理性。</a:t>
                      </a:r>
                      <a:endParaRPr lang="zh-TW" altLang="en-US" sz="2400" spc="-3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8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600" b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一級</a:t>
                      </a:r>
                      <a:r>
                        <a:rPr lang="zh-TW" altLang="en-US" sz="2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分</a:t>
                      </a:r>
                      <a:endParaRPr lang="zh-TW" altLang="en-US" sz="26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zh-TW" altLang="en-US" sz="2400" spc="-3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策略適切，表達雖大致合理，但出現錯誤的引用。</a:t>
                      </a:r>
                      <a:endParaRPr lang="en-US" altLang="zh-TW" sz="2400" spc="-3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2400" spc="-3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策略方向正確，但缺乏嚴謹性，不足以解決題目</a:t>
                      </a:r>
                      <a:r>
                        <a:rPr lang="zh-TW" altLang="en-US" sz="2400" spc="-3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問題。</a:t>
                      </a:r>
                      <a:endParaRPr lang="en-US" altLang="zh-TW" sz="2400" spc="-3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sz="2400" spc="-3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策略方向正確，但未能完全將題目轉化成數學問題。</a:t>
                      </a:r>
                      <a:endParaRPr lang="zh-TW" altLang="en-US" sz="2400" spc="-3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9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/>
                          <a:cs typeface="Times New Roman" panose="02020603050405020304" pitchFamily="18" charset="0"/>
                        </a:rPr>
                        <a:t>零級分</a:t>
                      </a:r>
                      <a:endParaRPr lang="zh-TW" altLang="en-US" sz="26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r>
                        <a:rPr lang="zh-TW" altLang="en-US" sz="2400" spc="-3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策略模糊不清；解題過程空白或與題目無關。</a:t>
                      </a:r>
                      <a:endParaRPr lang="zh-TW" altLang="en-US" sz="2400" spc="-3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15888"/>
            <a:ext cx="453231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標題 1"/>
          <p:cNvSpPr txBox="1">
            <a:spLocks/>
          </p:cNvSpPr>
          <p:nvPr/>
        </p:nvSpPr>
        <p:spPr bwMode="auto">
          <a:xfrm>
            <a:off x="611188" y="0"/>
            <a:ext cx="10191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4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答案卷樣式</a:t>
            </a:r>
          </a:p>
        </p:txBody>
      </p:sp>
      <p:sp>
        <p:nvSpPr>
          <p:cNvPr id="4" name="矩形圖說文字 3">
            <a:extLst/>
          </p:cNvPr>
          <p:cNvSpPr/>
          <p:nvPr/>
        </p:nvSpPr>
        <p:spPr>
          <a:xfrm>
            <a:off x="6337300" y="909638"/>
            <a:ext cx="2698750" cy="1223962"/>
          </a:xfrm>
          <a:prstGeom prst="wedgeRectCallout">
            <a:avLst>
              <a:gd name="adj1" fmla="val -77691"/>
              <a:gd name="adj2" fmla="val 4253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非選擇題作答區每格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98425"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大小為 </a:t>
            </a:r>
            <a:r>
              <a:rPr lang="en-US" altLang="zh-TW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12cm*12cm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需以</a:t>
            </a:r>
            <a:r>
              <a:rPr lang="zh-TW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黑色墨水的筆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書寫</a:t>
            </a:r>
          </a:p>
        </p:txBody>
      </p:sp>
      <p:sp>
        <p:nvSpPr>
          <p:cNvPr id="6" name="矩形圖說文字 5">
            <a:extLst/>
          </p:cNvPr>
          <p:cNvSpPr/>
          <p:nvPr/>
        </p:nvSpPr>
        <p:spPr>
          <a:xfrm>
            <a:off x="144463" y="4365625"/>
            <a:ext cx="2124075" cy="1079500"/>
          </a:xfrm>
          <a:prstGeom prst="wedgeRectCallout">
            <a:avLst>
              <a:gd name="adj1" fmla="val 70568"/>
              <a:gd name="adj2" fmla="val -638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選擇題作答區，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需以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2B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鉛筆書寫</a:t>
            </a:r>
          </a:p>
        </p:txBody>
      </p:sp>
      <p:sp>
        <p:nvSpPr>
          <p:cNvPr id="5120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1355E2-52A9-4F45-A812-B2FE11B5D0BB}" type="slidenum">
              <a:rPr lang="zh-TW" altLang="en-US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學生作答注意事項</a:t>
            </a:r>
            <a:r>
              <a:rPr lang="en-US" altLang="zh-TW" smtClean="0"/>
              <a:t>(</a:t>
            </a:r>
            <a:r>
              <a:rPr lang="zh-TW" altLang="en-US" smtClean="0"/>
              <a:t>一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" pitchFamily="2" charset="2"/>
              <a:buChar char="u"/>
            </a:pPr>
            <a:r>
              <a:rPr lang="zh-TW" altLang="zh-TW" smtClean="0">
                <a:latin typeface="Times New Roman" pitchFamily="18" charset="0"/>
                <a:cs typeface="Times New Roman" pitchFamily="18" charset="0"/>
              </a:rPr>
              <a:t>只寫答案而</a:t>
            </a:r>
            <a:r>
              <a:rPr lang="zh-TW" altLang="zh-TW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無計算過程或說明</a:t>
            </a:r>
            <a:r>
              <a:rPr lang="zh-TW" altLang="zh-TW" smtClean="0">
                <a:latin typeface="Times New Roman" pitchFamily="18" charset="0"/>
                <a:cs typeface="Times New Roman" pitchFamily="18" charset="0"/>
              </a:rPr>
              <a:t>，無法判斷其</a:t>
            </a:r>
            <a:r>
              <a:rPr lang="zh-TW" altLang="en-US" smtClean="0">
                <a:cs typeface="Times New Roman" pitchFamily="18" charset="0"/>
              </a:rPr>
              <a:t>「策略」與「表達」</a:t>
            </a:r>
            <a:r>
              <a:rPr lang="zh-TW" altLang="zh-TW" smtClean="0">
                <a:latin typeface="Times New Roman" pitchFamily="18" charset="0"/>
                <a:cs typeface="Times New Roman" pitchFamily="18" charset="0"/>
              </a:rPr>
              <a:t>能力，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該題以零級 </a:t>
            </a:r>
            <a:r>
              <a:rPr lang="zh-TW" altLang="zh-TW" smtClean="0"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計</a:t>
            </a:r>
            <a:r>
              <a:rPr lang="zh-TW" altLang="zh-TW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" pitchFamily="2" charset="2"/>
              <a:buChar char="u"/>
            </a:pP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使用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黑色墨水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的筆書寫，</a:t>
            </a:r>
            <a:r>
              <a:rPr lang="zh-TW" altLang="en-US" smtClean="0">
                <a:solidFill>
                  <a:srgbClr val="FF0000"/>
                </a:solidFill>
                <a:cs typeface="Times New Roman" pitchFamily="18" charset="0"/>
              </a:rPr>
              <a:t>在規定的作答區內書寫</a:t>
            </a:r>
            <a:endParaRPr lang="en-US" altLang="zh-TW" smtClean="0">
              <a:cs typeface="Times New Roman" pitchFamily="18" charset="0"/>
            </a:endParaRP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zh-TW" altLang="en-US" smtClean="0">
                <a:cs typeface="Times New Roman" pitchFamily="18" charset="0"/>
              </a:rPr>
              <a:t>學生作答超出作答區，</a:t>
            </a:r>
            <a:r>
              <a:rPr lang="zh-TW" altLang="en-US" smtClean="0">
                <a:solidFill>
                  <a:srgbClr val="FF0000"/>
                </a:solidFill>
                <a:cs typeface="Times New Roman" pitchFamily="18" charset="0"/>
              </a:rPr>
              <a:t>僅以作答區內之內容進行評分</a:t>
            </a:r>
            <a:endParaRPr lang="en-US" altLang="zh-TW" smtClean="0">
              <a:cs typeface="Times New Roman" pitchFamily="18" charset="0"/>
            </a:endParaRP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zh-TW" altLang="en-US" smtClean="0">
                <a:cs typeface="Times New Roman" pitchFamily="18" charset="0"/>
              </a:rPr>
              <a:t>學生可先行</a:t>
            </a:r>
            <a:r>
              <a:rPr lang="zh-TW" altLang="en-US" smtClean="0">
                <a:solidFill>
                  <a:srgbClr val="FF0000"/>
                </a:solidFill>
                <a:cs typeface="Times New Roman" pitchFamily="18" charset="0"/>
              </a:rPr>
              <a:t>規劃作答方式</a:t>
            </a:r>
            <a:r>
              <a:rPr lang="zh-TW" altLang="en-US" smtClean="0">
                <a:cs typeface="Times New Roman" pitchFamily="18" charset="0"/>
              </a:rPr>
              <a:t>避免超出作答區</a:t>
            </a:r>
            <a:endParaRPr lang="en-US" altLang="zh-TW" smtClean="0">
              <a:cs typeface="Times New Roman" pitchFamily="18" charset="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6304DD-871B-430F-91E8-0DEFA6457D15}" type="slidenum">
              <a:rPr lang="zh-TW" altLang="en-US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國中教育會考何時考</a:t>
            </a:r>
          </a:p>
        </p:txBody>
      </p:sp>
      <p:graphicFrame>
        <p:nvGraphicFramePr>
          <p:cNvPr id="5" name="內容版面配置區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197477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11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TW" sz="24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110</a:t>
                      </a:r>
                      <a:r>
                        <a:rPr lang="zh-TW" altLang="en-US" sz="24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年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5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月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sz="24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5</a:t>
                      </a:r>
                      <a:r>
                        <a:rPr lang="zh-TW" sz="24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日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（六）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TW" sz="24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110</a:t>
                      </a:r>
                      <a:r>
                        <a:rPr lang="zh-TW" altLang="en-US" sz="24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年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5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24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16</a:t>
                      </a:r>
                      <a:r>
                        <a:rPr lang="zh-TW" sz="240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日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（日）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08:20-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08:30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考試說明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08:20-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08:30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考試說明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08:30-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09:40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社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  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會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08:30-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09:40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自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  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然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09:40-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10:20</a:t>
                      </a:r>
                      <a:endParaRPr lang="zh-TW" sz="20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休息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09:40-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10:20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休息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10:20-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10:30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考試說明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10:20-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10:30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考試說明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10:30-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11:50</a:t>
                      </a:r>
                      <a:endParaRPr lang="zh-TW" sz="20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數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  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學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10:30-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11:30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英語（閱讀）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11:50-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13:40</a:t>
                      </a:r>
                      <a:endParaRPr lang="zh-TW" sz="20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午休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 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11:30-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12:00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休息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13:40-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13:50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考試說明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12:00-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12:05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考試說明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13:50-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15:00</a:t>
                      </a:r>
                      <a:endParaRPr lang="zh-TW" sz="20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國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    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文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12:05-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12:30</a:t>
                      </a:r>
                      <a:endParaRPr lang="zh-TW" sz="20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英語（聽力）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5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15:00-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15:40</a:t>
                      </a:r>
                      <a:endParaRPr lang="zh-TW" sz="2000" kern="10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休息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15:40-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15:50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考試說明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15:50-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16:40</a:t>
                      </a:r>
                      <a:endParaRPr lang="zh-TW" sz="20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/>
                          <a:cs typeface="Times New Roman" pitchFamily="18" charset="0"/>
                        </a:rPr>
                        <a:t>寫作測驗</a:t>
                      </a:r>
                      <a:endParaRPr lang="zh-TW" sz="24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17670" marR="17670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/>
                        <a:cs typeface="Times New Roman" pitchFamily="18" charset="0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30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A4F4F6-F305-4E11-BB78-233BD6311F7C}" type="slidenum">
              <a:rPr lang="zh-TW" altLang="en-US"/>
              <a:pPr/>
              <a:t>2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學生作答注意事項</a:t>
            </a:r>
            <a:r>
              <a:rPr lang="en-US" altLang="zh-TW" smtClean="0"/>
              <a:t>(</a:t>
            </a:r>
            <a:r>
              <a:rPr lang="zh-TW" altLang="en-US" smtClean="0"/>
              <a:t>二</a:t>
            </a:r>
            <a:r>
              <a:rPr lang="en-US" altLang="zh-TW" smtClean="0"/>
              <a:t>)</a:t>
            </a:r>
            <a:endParaRPr lang="zh-TW" altLang="en-US" smtClean="0">
              <a:latin typeface="微軟正黑體" pitchFamily="34" charset="-120"/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eaLnBrk="1">
              <a:buFont typeface="Wingdings" pitchFamily="2" charset="2"/>
              <a:buChar char="u"/>
            </a:pPr>
            <a:r>
              <a:rPr lang="zh-TW" altLang="en-US" smtClean="0">
                <a:latin typeface="Times New Roman" pitchFamily="18" charset="0"/>
              </a:rPr>
              <a:t>若作答時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</a:rPr>
              <a:t>自行在試題圖形上標示的記號</a:t>
            </a:r>
            <a:r>
              <a:rPr lang="zh-TW" altLang="en-US" smtClean="0">
                <a:latin typeface="Times New Roman" pitchFamily="18" charset="0"/>
              </a:rPr>
              <a:t>，在作答時需要用到，則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</a:rPr>
              <a:t>需將題目圖形畫在作答區內</a:t>
            </a:r>
            <a:r>
              <a:rPr lang="zh-TW" altLang="en-US" smtClean="0">
                <a:latin typeface="Times New Roman" pitchFamily="18" charset="0"/>
              </a:rPr>
              <a:t>，以利閱卷委員進行評分。</a:t>
            </a:r>
            <a:endParaRPr lang="en-US" altLang="zh-TW" smtClean="0">
              <a:latin typeface="Times New Roman" pitchFamily="18" charset="0"/>
            </a:endParaRPr>
          </a:p>
          <a:p>
            <a:pPr marL="514350" indent="-514350" algn="just" eaLnBrk="1">
              <a:buFont typeface="Wingdings" pitchFamily="2" charset="2"/>
              <a:buChar char="u"/>
            </a:pP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</a:rPr>
              <a:t>違規卷</a:t>
            </a:r>
            <a:r>
              <a:rPr lang="zh-TW" altLang="en-US" smtClean="0">
                <a:latin typeface="Times New Roman" pitchFamily="18" charset="0"/>
              </a:rPr>
              <a:t>包含學生洩漏私人身份（如：姓名、准考證號）、畫記與題目無關的文字、圖形或符號，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</a:rPr>
              <a:t>則</a:t>
            </a:r>
            <a:r>
              <a:rPr lang="zh-TW" altLang="en-US" b="1" u="sng" smtClean="0">
                <a:solidFill>
                  <a:srgbClr val="FF0000"/>
                </a:solidFill>
                <a:latin typeface="Times New Roman" pitchFamily="18" charset="0"/>
              </a:rPr>
              <a:t>數學科</a:t>
            </a: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</a:rPr>
              <a:t>不計列等級</a:t>
            </a:r>
            <a:r>
              <a:rPr lang="zh-TW" altLang="en-US" smtClean="0">
                <a:latin typeface="Times New Roman" pitchFamily="18" charset="0"/>
              </a:rPr>
              <a:t>。</a:t>
            </a:r>
            <a:endParaRPr lang="en-US" altLang="zh-TW" smtClean="0">
              <a:latin typeface="Times New Roman" pitchFamily="18" charset="0"/>
            </a:endParaRPr>
          </a:p>
          <a:p>
            <a:pPr marL="514350" indent="-514350">
              <a:buFontTx/>
              <a:buAutoNum type="arabicPeriod" startAt="4"/>
            </a:pPr>
            <a:endParaRPr lang="en-US" altLang="zh-TW" smtClean="0"/>
          </a:p>
          <a:p>
            <a:pPr marL="514350" indent="-514350"/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1B89D86-A3CC-4B4A-982C-D1FAB5ADD321}" type="slidenum">
              <a:rPr lang="zh-TW" altLang="en-US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04925"/>
            <a:ext cx="48799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超出作答區</a:t>
            </a:r>
          </a:p>
        </p:txBody>
      </p:sp>
      <p:sp>
        <p:nvSpPr>
          <p:cNvPr id="54276" name="內容版面配置區 2"/>
          <p:cNvSpPr>
            <a:spLocks noGrp="1"/>
          </p:cNvSpPr>
          <p:nvPr>
            <p:ph idx="1"/>
          </p:nvPr>
        </p:nvSpPr>
        <p:spPr>
          <a:xfrm>
            <a:off x="5570538" y="1600200"/>
            <a:ext cx="3394075" cy="4525963"/>
          </a:xfrm>
        </p:spPr>
        <p:txBody>
          <a:bodyPr/>
          <a:lstStyle/>
          <a:p>
            <a:r>
              <a:rPr lang="zh-TW" altLang="en-US" smtClean="0"/>
              <a:t>僅針對作答區內容進行評分。</a:t>
            </a:r>
            <a:endParaRPr lang="en-US" altLang="zh-TW" smtClean="0"/>
          </a:p>
        </p:txBody>
      </p:sp>
      <p:sp>
        <p:nvSpPr>
          <p:cNvPr id="5427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21E3D1-62C0-4BA8-84D8-29B893E4B8C1}" type="slidenum">
              <a:rPr lang="zh-TW" altLang="en-US"/>
              <a:pPr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超出作答區</a:t>
            </a:r>
          </a:p>
        </p:txBody>
      </p:sp>
      <p:sp>
        <p:nvSpPr>
          <p:cNvPr id="55299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530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C31B23-3F48-486B-8A50-9D15AD0E5A2C}" type="slidenum">
              <a:rPr lang="zh-TW" altLang="en-US"/>
              <a:pPr/>
              <a:t>22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508625" y="1600200"/>
            <a:ext cx="3384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kern="0" dirty="0">
                <a:latin typeface="標楷體" pitchFamily="65" charset="-120"/>
              </a:rPr>
              <a:t>僅針對作答區內容進行評分。</a:t>
            </a:r>
            <a:endParaRPr lang="en-US" altLang="zh-TW" sz="3200" kern="0" dirty="0">
              <a:latin typeface="標楷體" pitchFamily="65" charset="-120"/>
            </a:endParaRPr>
          </a:p>
        </p:txBody>
      </p:sp>
      <p:pic>
        <p:nvPicPr>
          <p:cNvPr id="55302" name="內容版面配置區 3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7938"/>
            <a:ext cx="52562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規劃作答區</a:t>
            </a: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>
          <a:xfrm>
            <a:off x="5580063" y="1600200"/>
            <a:ext cx="3168650" cy="4525963"/>
          </a:xfrm>
        </p:spPr>
        <p:txBody>
          <a:bodyPr/>
          <a:lstStyle/>
          <a:p>
            <a:r>
              <a:rPr lang="zh-TW" altLang="en-US" smtClean="0"/>
              <a:t>學生標示作答順序，並將作答內容劃分區塊，充分利用作答區。</a:t>
            </a:r>
          </a:p>
        </p:txBody>
      </p:sp>
      <p:sp>
        <p:nvSpPr>
          <p:cNvPr id="5632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4C6D9C0-39B7-4AC9-8857-E28DBB63A54E}" type="slidenum">
              <a:rPr lang="zh-TW" altLang="en-US"/>
              <a:pPr/>
              <a:t>23</a:t>
            </a:fld>
            <a:endParaRPr lang="zh-TW" altLang="en-US"/>
          </a:p>
        </p:txBody>
      </p:sp>
      <p:pic>
        <p:nvPicPr>
          <p:cNvPr id="56325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82713"/>
            <a:ext cx="49784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規劃作答區</a:t>
            </a:r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>
          <a:xfrm>
            <a:off x="5600700" y="1600200"/>
            <a:ext cx="3086100" cy="4525963"/>
          </a:xfrm>
        </p:spPr>
        <p:txBody>
          <a:bodyPr/>
          <a:lstStyle/>
          <a:p>
            <a:r>
              <a:rPr lang="zh-TW" altLang="en-US" smtClean="0"/>
              <a:t>作答時區分為左右兩部分，避免超出作答區範圍。</a:t>
            </a:r>
          </a:p>
        </p:txBody>
      </p:sp>
      <p:sp>
        <p:nvSpPr>
          <p:cNvPr id="5734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27C1696-8DD3-4DD3-BBD3-6846229F914C}" type="slidenum">
              <a:rPr lang="zh-TW" altLang="en-US"/>
              <a:pPr/>
              <a:t>24</a:t>
            </a:fld>
            <a:endParaRPr lang="zh-TW" altLang="en-US"/>
          </a:p>
        </p:txBody>
      </p:sp>
      <p:pic>
        <p:nvPicPr>
          <p:cNvPr id="57349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92238"/>
            <a:ext cx="49784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規劃作答區</a:t>
            </a:r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>
          <a:xfrm>
            <a:off x="5507038" y="1600200"/>
            <a:ext cx="3179762" cy="4525963"/>
          </a:xfrm>
        </p:spPr>
        <p:txBody>
          <a:bodyPr/>
          <a:lstStyle/>
          <a:p>
            <a:r>
              <a:rPr lang="zh-TW" altLang="en-US" smtClean="0"/>
              <a:t>依題目解題，自行規劃區塊作答，充分利用作答區。</a:t>
            </a:r>
          </a:p>
        </p:txBody>
      </p:sp>
      <p:sp>
        <p:nvSpPr>
          <p:cNvPr id="5837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07C68D-7591-4B51-B882-172BA0ECE77E}" type="slidenum">
              <a:rPr lang="zh-TW" altLang="en-US"/>
              <a:pPr/>
              <a:t>25</a:t>
            </a:fld>
            <a:endParaRPr lang="zh-TW" altLang="en-US"/>
          </a:p>
        </p:txBody>
      </p:sp>
      <p:pic>
        <p:nvPicPr>
          <p:cNvPr id="58373" name="圖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62075"/>
            <a:ext cx="4967288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將題目圖形畫在作答區內</a:t>
            </a:r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>
          <a:xfrm>
            <a:off x="5435600" y="1600200"/>
            <a:ext cx="3384550" cy="4525963"/>
          </a:xfrm>
        </p:spPr>
        <p:txBody>
          <a:bodyPr/>
          <a:lstStyle/>
          <a:p>
            <a:r>
              <a:rPr lang="zh-TW" altLang="en-US" smtClean="0"/>
              <a:t>學生作答時自行在試題圖形上標示記號，使用該記號作答，並將題目圖形畫在作答區內。</a:t>
            </a:r>
          </a:p>
        </p:txBody>
      </p:sp>
      <p:sp>
        <p:nvSpPr>
          <p:cNvPr id="5939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81AC49-C526-48F1-A9DF-E671CE228FF2}" type="slidenum">
              <a:rPr lang="zh-TW" altLang="en-US"/>
              <a:pPr/>
              <a:t>26</a:t>
            </a:fld>
            <a:endParaRPr lang="zh-TW" altLang="en-US"/>
          </a:p>
        </p:txBody>
      </p:sp>
      <p:pic>
        <p:nvPicPr>
          <p:cNvPr id="5939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287463"/>
            <a:ext cx="500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違規卷</a:t>
            </a:r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>
          <a:xfrm>
            <a:off x="5516563" y="1600200"/>
            <a:ext cx="3170237" cy="4525963"/>
          </a:xfrm>
        </p:spPr>
        <p:txBody>
          <a:bodyPr/>
          <a:lstStyle/>
          <a:p>
            <a:r>
              <a:rPr lang="zh-TW" altLang="en-US" smtClean="0"/>
              <a:t>作答區中畫記圖形、書寫與解題無關之文字。</a:t>
            </a:r>
          </a:p>
        </p:txBody>
      </p:sp>
      <p:sp>
        <p:nvSpPr>
          <p:cNvPr id="6042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EABB2E-33B1-4E4F-981E-C67C2B945C76}" type="slidenum">
              <a:rPr lang="zh-TW" altLang="en-US"/>
              <a:pPr/>
              <a:t>27</a:t>
            </a:fld>
            <a:endParaRPr lang="zh-TW" altLang="en-US"/>
          </a:p>
        </p:txBody>
      </p:sp>
      <p:pic>
        <p:nvPicPr>
          <p:cNvPr id="6042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341438"/>
            <a:ext cx="45561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</a:rPr>
              <a:t>違規卷</a:t>
            </a:r>
          </a:p>
        </p:txBody>
      </p:sp>
      <p:sp>
        <p:nvSpPr>
          <p:cNvPr id="614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作答區中作圖</a:t>
            </a:r>
          </a:p>
        </p:txBody>
      </p:sp>
      <p:sp>
        <p:nvSpPr>
          <p:cNvPr id="61444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C9857A-1450-409D-94E1-D3542C14D7E7}" type="slidenum">
              <a:rPr lang="zh-TW" altLang="en-US"/>
              <a:pPr/>
              <a:t>28</a:t>
            </a:fld>
            <a:endParaRPr lang="zh-TW" altLang="en-US"/>
          </a:p>
        </p:txBody>
      </p:sp>
      <p:pic>
        <p:nvPicPr>
          <p:cNvPr id="6144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3025"/>
            <a:ext cx="5018087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580063" y="1630363"/>
            <a:ext cx="29527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kern="0" dirty="0">
                <a:latin typeface="標楷體" pitchFamily="65" charset="-120"/>
              </a:rPr>
              <a:t>畫記圖形。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寫作測驗評量的能力</a:t>
            </a: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 eaLnBrk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zh-TW" altLang="en-US" dirty="0"/>
              <a:t>檢測國中畢業生</a:t>
            </a:r>
            <a:r>
              <a:rPr lang="zh-TW" altLang="en-US" dirty="0">
                <a:solidFill>
                  <a:srgbClr val="0000FF"/>
                </a:solidFill>
              </a:rPr>
              <a:t>表達經驗見聞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0000FF"/>
                </a:solidFill>
              </a:rPr>
              <a:t>情感思想的綜合語文能力。</a:t>
            </a:r>
            <a:endParaRPr lang="zh-TW" altLang="en-US" dirty="0"/>
          </a:p>
          <a:p>
            <a:pPr algn="just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/>
              <a:t>立意與取材</a:t>
            </a:r>
            <a:r>
              <a:rPr lang="zh-TW" altLang="en-US" sz="3000" dirty="0"/>
              <a:t>：能依不同的寫作目的，統整閱讀內容、篩選合適素材，以表現個人意念。</a:t>
            </a:r>
            <a:endParaRPr lang="en-US" altLang="zh-TW" sz="3000" dirty="0"/>
          </a:p>
          <a:p>
            <a:pPr algn="just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/>
              <a:t>結構組織</a:t>
            </a:r>
            <a:r>
              <a:rPr lang="zh-TW" altLang="en-US" sz="3000" dirty="0"/>
              <a:t>：能掌握寫作步驟，首尾連貫，組織完整篇章。</a:t>
            </a:r>
            <a:endParaRPr lang="en-US" altLang="zh-TW" sz="3000" dirty="0"/>
          </a:p>
          <a:p>
            <a:pPr algn="just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/>
              <a:t>遣詞造句</a:t>
            </a:r>
            <a:r>
              <a:rPr lang="zh-TW" altLang="en-US" sz="3000" dirty="0"/>
              <a:t>：能正確使用本國語文，</a:t>
            </a:r>
            <a:r>
              <a:rPr lang="zh-TW" altLang="en-US" sz="2800" dirty="0"/>
              <a:t>適當的遣詞用字、運用各種句型及修辭寫作。</a:t>
            </a:r>
            <a:endParaRPr lang="en-US" altLang="zh-TW" sz="3000" dirty="0"/>
          </a:p>
          <a:p>
            <a:pPr algn="just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/>
              <a:t>錯別字、格式及標點符號</a:t>
            </a:r>
            <a:r>
              <a:rPr lang="zh-TW" altLang="en-US" sz="3000" dirty="0"/>
              <a:t>：能正確運用文字、格式及標點符號。</a:t>
            </a:r>
          </a:p>
        </p:txBody>
      </p:sp>
      <p:sp>
        <p:nvSpPr>
          <p:cNvPr id="6349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F7B707-4835-4BFF-8210-F38740DDE3EB}" type="slidenum">
              <a:rPr lang="zh-TW" altLang="en-US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國中教育會考怎麼考</a:t>
            </a:r>
          </a:p>
        </p:txBody>
      </p:sp>
      <p:graphicFrame>
        <p:nvGraphicFramePr>
          <p:cNvPr id="4" name="內容版面配置區 3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755650" y="1341438"/>
          <a:ext cx="7704138" cy="5040311"/>
        </p:xfrm>
        <a:graphic>
          <a:graphicData uri="http://schemas.openxmlformats.org/drawingml/2006/table">
            <a:tbl>
              <a:tblPr/>
              <a:tblGrid>
                <a:gridCol w="1703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9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7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841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考試科目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題型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題數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考試時間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　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4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英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語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（閱讀）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（聽力）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4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數　學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80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1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非選擇題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社　會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　然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寫作測驗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引導寫作</a:t>
                      </a:r>
                      <a:endParaRPr lang="zh-TW" sz="24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31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49C2AF-13FD-4ED7-ACC0-E72734887BAD}" type="slidenum">
              <a:rPr lang="zh-TW" altLang="en-US"/>
              <a:pPr/>
              <a:t>3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Z:\國中教育會考\106年正式閱卷\寫作測驗\表格文件\會考_寫作測驗答案卷(頁一)_090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6463"/>
            <a:ext cx="4392612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答案卷樣式</a:t>
            </a:r>
          </a:p>
        </p:txBody>
      </p:sp>
      <p:sp>
        <p:nvSpPr>
          <p:cNvPr id="6451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53E25F-AA4E-4D79-B8D2-0D1FE1AF6553}" type="slidenum">
              <a:rPr lang="zh-TW" altLang="en-US"/>
              <a:pPr/>
              <a:t>30</a:t>
            </a:fld>
            <a:endParaRPr lang="zh-TW" altLang="en-US"/>
          </a:p>
        </p:txBody>
      </p:sp>
      <p:pic>
        <p:nvPicPr>
          <p:cNvPr id="64517" name="圖片 6" descr="會考_寫作測驗答案卷_0826_反面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157413"/>
            <a:ext cx="4389437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/>
          </p:cNvPr>
          <p:cNvSpPr/>
          <p:nvPr/>
        </p:nvSpPr>
        <p:spPr>
          <a:xfrm>
            <a:off x="3779838" y="4365625"/>
            <a:ext cx="360362" cy="863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/>
          </p:cNvPr>
          <p:cNvSpPr/>
          <p:nvPr/>
        </p:nvSpPr>
        <p:spPr>
          <a:xfrm>
            <a:off x="8380413" y="4365625"/>
            <a:ext cx="431800" cy="893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>
            <a:extLst/>
          </p:cNvPr>
          <p:cNvSpPr/>
          <p:nvPr/>
        </p:nvSpPr>
        <p:spPr>
          <a:xfrm>
            <a:off x="3779838" y="2127250"/>
            <a:ext cx="320675" cy="869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寫作測驗作答注意事項</a:t>
            </a:r>
          </a:p>
        </p:txBody>
      </p:sp>
      <p:sp>
        <p:nvSpPr>
          <p:cNvPr id="65539" name="內容版面配置區 2">
            <a:extLst>
              <a:ext uri="{FF2B5EF4-FFF2-40B4-BE49-F238E27FC236}">
                <a16:creationId xmlns="" xmlns:a16="http://schemas.microsoft.com/office/drawing/2014/main" id="{0C93A13B-C01A-4AE1-BA88-C1078C95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794750" cy="4525963"/>
          </a:xfrm>
        </p:spPr>
        <p:txBody>
          <a:bodyPr/>
          <a:lstStyle/>
          <a:p>
            <a:pPr marL="342900" lvl="1" indent="-342900" algn="just" defTabSz="1511300" eaLnBrk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zh-TW" sz="2400" dirty="0"/>
              <a:t>作答方式：</a:t>
            </a:r>
            <a:r>
              <a:rPr lang="zh-TW" altLang="en-US" sz="2400" dirty="0"/>
              <a:t>必須仔細閱讀完整試題後，撰寫一篇文章。 </a:t>
            </a:r>
            <a:endParaRPr lang="en-US" altLang="zh-TW" sz="2400" dirty="0"/>
          </a:p>
          <a:p>
            <a:pPr marL="342900" lvl="1" indent="-342900" algn="just" defTabSz="1511300" eaLnBrk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2400" dirty="0"/>
              <a:t>從第一頁右邊第一行開始作答，並不得要求增加答案卷作答。</a:t>
            </a:r>
            <a:endParaRPr lang="en-US" altLang="zh-TW" sz="2400" dirty="0"/>
          </a:p>
          <a:p>
            <a:pPr marL="342900" lvl="1" indent="-342900" algn="just" defTabSz="1511300" eaLnBrk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2400" dirty="0"/>
              <a:t>以下情形影響作答結果呈現，可能影響得分：</a:t>
            </a:r>
            <a:endParaRPr lang="en-US" altLang="zh-TW" sz="2400" dirty="0"/>
          </a:p>
          <a:p>
            <a:pPr marL="361950" lvl="1" indent="0" algn="just" defTabSz="1511300" eaLnBrk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dirty="0"/>
              <a:t>未用本國文字書寫（正體字）；未用黑色墨水的筆書寫（</a:t>
            </a:r>
            <a:r>
              <a:rPr lang="zh-TW" altLang="zh-TW" sz="2400" dirty="0"/>
              <a:t>建議使用</a:t>
            </a:r>
            <a:r>
              <a:rPr lang="en-US" altLang="zh-TW" sz="2400" dirty="0"/>
              <a:t>0.5mm</a:t>
            </a:r>
            <a:r>
              <a:rPr lang="zh-TW" altLang="en-US" sz="2400" dirty="0"/>
              <a:t>～</a:t>
            </a:r>
            <a:r>
              <a:rPr lang="en-US" altLang="zh-TW" sz="2400" dirty="0"/>
              <a:t>0.7mm</a:t>
            </a:r>
            <a:r>
              <a:rPr lang="zh-TW" altLang="zh-TW" sz="2400" dirty="0"/>
              <a:t>之筆尖</a:t>
            </a:r>
            <a:r>
              <a:rPr lang="zh-TW" altLang="en-US" sz="2400" dirty="0"/>
              <a:t>，且不得使用鉛筆）；書寫內容超出答案卷格線外框。</a:t>
            </a:r>
            <a:endParaRPr lang="en-US" altLang="zh-TW" sz="2400" dirty="0"/>
          </a:p>
          <a:p>
            <a:pPr marL="342900" lvl="1" indent="-342900" algn="just" defTabSz="1511300" eaLnBrk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2400" dirty="0"/>
              <a:t>以下情形違反考場規則，將不予計分：</a:t>
            </a:r>
            <a:endParaRPr lang="en-US" altLang="zh-TW" sz="2400" dirty="0"/>
          </a:p>
          <a:p>
            <a:pPr marL="361950" lvl="1" indent="0" algn="just" defTabSz="1511300" eaLnBrk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dirty="0">
                <a:solidFill>
                  <a:srgbClr val="FF0000"/>
                </a:solidFill>
              </a:rPr>
              <a:t>故意挖補、 汙損、 折疊答案卷；於答案卷上做標記（包含與題目無關之文字、圖形或符號）、顯示自己身分。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361950" lvl="1" indent="0" algn="just" defTabSz="1511300" eaLnBrk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dirty="0"/>
              <a:t>另針對使用詩歌體、完全離題、只抄寫題目或說明及空白卷等考生，因無法判斷其寫作能力，給予其零級分。</a:t>
            </a:r>
          </a:p>
          <a:p>
            <a:pPr marL="866775" lvl="1" indent="-565150" defTabSz="1511300" eaLnBrk="1" hangingPunct="1">
              <a:lnSpc>
                <a:spcPct val="95000"/>
              </a:lnSpc>
              <a:buFont typeface="Wingdings" panose="05000000000000000000" pitchFamily="2" charset="2"/>
              <a:buChar char="u"/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DC5A72A-391A-4357-83B0-E6C1BB1A31D9}" type="slidenum">
              <a:rPr lang="zh-TW" altLang="en-US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內容版面配置區 4" descr="10503011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04813"/>
            <a:ext cx="80248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cs typeface="+mj-cs"/>
              </a:rPr>
              <a:t>墨水不足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內容版面配置區 4" descr="96260436301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36550"/>
            <a:ext cx="8027988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cs typeface="+mj-cs"/>
              </a:rPr>
              <a:t>字體太小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E:\非版面問題卷\11311221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97083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橢圓 4"/>
          <p:cNvSpPr>
            <a:spLocks noChangeArrowheads="1"/>
          </p:cNvSpPr>
          <p:nvPr/>
        </p:nvSpPr>
        <p:spPr bwMode="auto">
          <a:xfrm>
            <a:off x="8675688" y="2781300"/>
            <a:ext cx="360362" cy="2447925"/>
          </a:xfrm>
          <a:prstGeom prst="ellipse">
            <a:avLst/>
          </a:prstGeom>
          <a:noFill/>
          <a:ln w="25400" algn="ctr">
            <a:solidFill>
              <a:srgbClr val="E7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 anchor="ctr"/>
          <a:lstStyle/>
          <a:p>
            <a:pPr algn="ctr" eaLnBrk="1" hangingPunct="1"/>
            <a:endParaRPr lang="zh-TW" altLang="en-US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cs typeface="+mj-cs"/>
              </a:rPr>
              <a:t>超出格線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joycethw.BCTEST\桌面\圖檔\98-2\202110436\20211043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1800"/>
            <a:ext cx="779621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標題 1"/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TW" altLang="en-US" sz="4400" b="1">
                <a:latin typeface="標楷體" pitchFamily="65" charset="-120"/>
              </a:rPr>
              <a:t>洩漏私人身分</a:t>
            </a:r>
          </a:p>
        </p:txBody>
      </p:sp>
      <p:sp>
        <p:nvSpPr>
          <p:cNvPr id="69636" name="橢圓 5"/>
          <p:cNvSpPr>
            <a:spLocks noChangeArrowheads="1"/>
          </p:cNvSpPr>
          <p:nvPr/>
        </p:nvSpPr>
        <p:spPr bwMode="auto">
          <a:xfrm>
            <a:off x="2320925" y="2224088"/>
            <a:ext cx="431800" cy="1008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824" tIns="34912" rIns="69824" bIns="34912" anchor="ctr"/>
          <a:lstStyle/>
          <a:p>
            <a:pPr algn="ctr" defTabSz="698500" eaLnBrk="1" hangingPunct="1"/>
            <a:endParaRPr lang="zh-TW" altLang="en-US">
              <a:solidFill>
                <a:srgbClr val="FFFFE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9988" y="2581275"/>
            <a:ext cx="196850" cy="2619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cs typeface="+mj-cs"/>
              </a:rPr>
              <a:t>註記符號</a:t>
            </a:r>
            <a:endParaRPr lang="en-US" altLang="zh-TW" sz="4400" b="1" dirty="0">
              <a:latin typeface="標楷體" pitchFamily="65" charset="-120"/>
              <a:cs typeface="+mj-cs"/>
            </a:endParaRPr>
          </a:p>
          <a:p>
            <a:pPr algn="ctr">
              <a:defRPr/>
            </a:pPr>
            <a:endParaRPr lang="en-US" altLang="zh-TW" sz="4400" b="1" dirty="0"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畫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記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圖</a:t>
            </a:r>
            <a:endParaRPr lang="en-US" altLang="zh-TW" sz="32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形</a:t>
            </a:r>
          </a:p>
        </p:txBody>
      </p:sp>
      <p:pic>
        <p:nvPicPr>
          <p:cNvPr id="70659" name="內容版面配置區 3" descr="101082940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25475"/>
            <a:ext cx="8064500" cy="5756275"/>
          </a:xfrm>
        </p:spPr>
      </p:pic>
      <p:sp>
        <p:nvSpPr>
          <p:cNvPr id="70660" name="橢圓 5"/>
          <p:cNvSpPr>
            <a:spLocks noChangeArrowheads="1"/>
          </p:cNvSpPr>
          <p:nvPr/>
        </p:nvSpPr>
        <p:spPr bwMode="auto">
          <a:xfrm>
            <a:off x="1187450" y="3146425"/>
            <a:ext cx="431800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 anchor="ctr"/>
          <a:lstStyle/>
          <a:p>
            <a:pPr algn="ctr" eaLnBrk="1" hangingPunct="1"/>
            <a:endParaRPr lang="zh-TW" altLang="zh-TW">
              <a:solidFill>
                <a:srgbClr val="FFFFE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cs typeface="+mj-cs"/>
              </a:rPr>
              <a:t>註記符號</a:t>
            </a:r>
            <a:endParaRPr lang="en-US" altLang="zh-TW" sz="4400" b="1" dirty="0"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正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文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以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外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書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寫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其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他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文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cs typeface="+mj-cs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cs typeface="+mj-cs"/>
              </a:rPr>
              <a:t>字</a:t>
            </a:r>
          </a:p>
        </p:txBody>
      </p:sp>
      <p:pic>
        <p:nvPicPr>
          <p:cNvPr id="71683" name="Picture 4" descr="C:\Users\chou517\AppData\Local\Temp\Rar$DI12.2749\10805162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5600"/>
            <a:ext cx="7972425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橢圓 5"/>
          <p:cNvSpPr>
            <a:spLocks noChangeArrowheads="1"/>
          </p:cNvSpPr>
          <p:nvPr/>
        </p:nvSpPr>
        <p:spPr bwMode="auto">
          <a:xfrm>
            <a:off x="1835150" y="1003300"/>
            <a:ext cx="1008063" cy="47513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 anchor="ctr"/>
          <a:lstStyle/>
          <a:p>
            <a:pPr algn="ctr" eaLnBrk="1" hangingPunct="1"/>
            <a:endParaRPr lang="zh-TW" altLang="zh-TW">
              <a:solidFill>
                <a:srgbClr val="FFFFE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 bwMode="auto">
          <a:xfrm>
            <a:off x="34925" y="27463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latin typeface="標楷體" pitchFamily="65" charset="-120"/>
                <a:cs typeface="+mj-cs"/>
              </a:rPr>
              <a:t>詩歌體</a:t>
            </a:r>
          </a:p>
        </p:txBody>
      </p:sp>
      <p:pic>
        <p:nvPicPr>
          <p:cNvPr id="72707" name="內容版面配置區 4" descr="105073710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76250"/>
            <a:ext cx="7799387" cy="5916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7373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國中教育會考考什麼</a:t>
            </a:r>
          </a:p>
        </p:txBody>
      </p:sp>
      <p:graphicFrame>
        <p:nvGraphicFramePr>
          <p:cNvPr id="5" name="內容版面配置區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307975" y="1412875"/>
          <a:ext cx="8601075" cy="4999098"/>
        </p:xfrm>
        <a:graphic>
          <a:graphicData uri="http://schemas.openxmlformats.org/drawingml/2006/table">
            <a:tbl>
              <a:tblPr/>
              <a:tblGrid>
                <a:gridCol w="1421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92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3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考科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命題依據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國　文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語文學習領域／本國語文（國語文）／</a:t>
                      </a:r>
                      <a:r>
                        <a:rPr lang="zh-TW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國中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階段能力指標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英　語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語文學習領域／英語／分段能力指標</a:t>
                      </a:r>
                      <a:r>
                        <a:rPr lang="zh-TW" alt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（參酌部分國小能力指標）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國民中小學最基本之</a:t>
                      </a:r>
                      <a:r>
                        <a:rPr lang="en-US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1,200</a:t>
                      </a:r>
                      <a:r>
                        <a:rPr lang="zh-TW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字詞</a:t>
                      </a:r>
                      <a:endParaRPr lang="zh-TW" sz="2000" kern="100" dirty="0">
                        <a:solidFill>
                          <a:srgbClr val="C0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數　學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數學學習領域／</a:t>
                      </a:r>
                      <a:r>
                        <a:rPr lang="zh-TW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國中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階段能力指標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社　會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社會學習領域／</a:t>
                      </a:r>
                      <a:r>
                        <a:rPr lang="zh-TW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國中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階段能力指標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7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自　然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自然與生活科技學習領域／</a:t>
                      </a:r>
                      <a:r>
                        <a:rPr lang="zh-TW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自然學科／國中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階段能力指標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52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寫作測驗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/>
                      </a:r>
                      <a:b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</a:b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語文學習領域／本國語文（國語文）／國中階段寫作能力指標，並參酌部分國小階段寫作能力指標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2" marR="19052" marT="19008" marB="19008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1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ED90B3-3987-492F-A43C-8F800D87E815}" type="slidenum">
              <a:rPr lang="zh-TW" altLang="en-US"/>
              <a:pPr/>
              <a:t>4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試題取材與命題原則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國中教育會考試題之取材以</a:t>
            </a:r>
            <a:r>
              <a:rPr lang="zh-TW" altLang="en-US" sz="2800" b="1" smtClean="0">
                <a:latin typeface="Times New Roman" pitchFamily="18" charset="0"/>
                <a:cs typeface="Times New Roman" pitchFamily="18" charset="0"/>
              </a:rPr>
              <a:t>學生學習及生活經驗為主要來源</a:t>
            </a: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。 </a:t>
            </a:r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各科皆以能經由紙筆測驗評量的</a:t>
            </a:r>
            <a:r>
              <a:rPr lang="zh-TW" altLang="en-US" sz="2800" b="1" u="sng" smtClean="0">
                <a:latin typeface="Times New Roman" pitchFamily="18" charset="0"/>
                <a:cs typeface="Times New Roman" pitchFamily="18" charset="0"/>
              </a:rPr>
              <a:t>能力指標</a:t>
            </a:r>
            <a:r>
              <a:rPr lang="zh-TW" altLang="en-US" sz="2800" b="1" smtClean="0">
                <a:latin typeface="Times New Roman" pitchFamily="18" charset="0"/>
                <a:cs typeface="Times New Roman" pitchFamily="18" charset="0"/>
              </a:rPr>
              <a:t>為命題依據，考綱不考本</a:t>
            </a: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，學生無論使用哪一版本教材，只要能融會貫通，並習得能力，皆足以作答國中教育會考試題。</a:t>
            </a:r>
          </a:p>
        </p:txBody>
      </p:sp>
      <p:sp>
        <p:nvSpPr>
          <p:cNvPr id="1331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E87848-BEA0-43CF-8183-05F9FD476D2A}" type="slidenum">
              <a:rPr lang="zh-TW" altLang="en-US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圖片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365500"/>
            <a:ext cx="1719262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1482725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圖片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373438"/>
            <a:ext cx="15970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測驗難度</a:t>
            </a:r>
          </a:p>
        </p:txBody>
      </p:sp>
      <p:sp>
        <p:nvSpPr>
          <p:cNvPr id="26630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81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u"/>
            </a:pP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目的：將學生</a:t>
            </a:r>
            <a:r>
              <a:rPr lang="zh-TW" altLang="zh-TW" smtClean="0">
                <a:latin typeface="Times New Roman" pitchFamily="18" charset="0"/>
                <a:cs typeface="Times New Roman" pitchFamily="18" charset="0"/>
              </a:rPr>
              <a:t>分為「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精熟</a:t>
            </a:r>
            <a:r>
              <a:rPr lang="zh-TW" altLang="zh-TW" smtClean="0">
                <a:latin typeface="Times New Roman" pitchFamily="18" charset="0"/>
                <a:cs typeface="Times New Roman" pitchFamily="18" charset="0"/>
              </a:rPr>
              <a:t>」、「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基礎</a:t>
            </a:r>
            <a:r>
              <a:rPr lang="zh-TW" altLang="zh-TW" smtClean="0">
                <a:latin typeface="Times New Roman" pitchFamily="18" charset="0"/>
                <a:cs typeface="Times New Roman" pitchFamily="18" charset="0"/>
              </a:rPr>
              <a:t>」及「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待加強</a:t>
            </a:r>
            <a:r>
              <a:rPr lang="zh-TW" altLang="zh-TW" smtClean="0">
                <a:latin typeface="Times New Roman" pitchFamily="18" charset="0"/>
                <a:cs typeface="Times New Roman" pitchFamily="18" charset="0"/>
              </a:rPr>
              <a:t>」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TW" altLang="en-US" smtClean="0">
                <a:latin typeface="Times New Roman" pitchFamily="18" charset="0"/>
                <a:cs typeface="Times New Roman" pitchFamily="18" charset="0"/>
              </a:rPr>
              <a:t>等級</a:t>
            </a: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6" name="表格 135">
            <a:extLst/>
          </p:cNvPr>
          <p:cNvGraphicFramePr>
            <a:graphicFrameLocks noGrp="1"/>
          </p:cNvGraphicFramePr>
          <p:nvPr/>
        </p:nvGraphicFramePr>
        <p:xfrm>
          <a:off x="1692275" y="2420938"/>
          <a:ext cx="6096000" cy="82708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0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待加強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26" marB="45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基礎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26" marB="456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標楷體" pitchFamily="65" charset="-120"/>
                          <a:ea typeface="標楷體" pitchFamily="65" charset="-120"/>
                        </a:rPr>
                        <a:t>精熟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626" marB="456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07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626" marB="45626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626" marB="45626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626" marB="4562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7" name="橢圓 136">
            <a:extLst/>
          </p:cNvPr>
          <p:cNvSpPr/>
          <p:nvPr/>
        </p:nvSpPr>
        <p:spPr>
          <a:xfrm>
            <a:off x="4267200" y="2781300"/>
            <a:ext cx="120650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圓角矩形 137">
            <a:extLst/>
          </p:cNvPr>
          <p:cNvSpPr/>
          <p:nvPr/>
        </p:nvSpPr>
        <p:spPr>
          <a:xfrm>
            <a:off x="4267200" y="2908300"/>
            <a:ext cx="120650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9" name="橢圓 138">
            <a:extLst/>
          </p:cNvPr>
          <p:cNvSpPr/>
          <p:nvPr/>
        </p:nvSpPr>
        <p:spPr>
          <a:xfrm>
            <a:off x="4287838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0" name="橢圓 139">
            <a:extLst/>
          </p:cNvPr>
          <p:cNvSpPr/>
          <p:nvPr/>
        </p:nvSpPr>
        <p:spPr>
          <a:xfrm>
            <a:off x="4348163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1" name="橢圓 140">
            <a:extLst/>
          </p:cNvPr>
          <p:cNvSpPr/>
          <p:nvPr/>
        </p:nvSpPr>
        <p:spPr>
          <a:xfrm rot="2700000">
            <a:off x="4222750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2" name="橢圓 141">
            <a:extLst/>
          </p:cNvPr>
          <p:cNvSpPr/>
          <p:nvPr/>
        </p:nvSpPr>
        <p:spPr>
          <a:xfrm rot="8100000">
            <a:off x="4391025" y="2909888"/>
            <a:ext cx="36513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3" name="橢圓 142">
            <a:extLst/>
          </p:cNvPr>
          <p:cNvSpPr/>
          <p:nvPr/>
        </p:nvSpPr>
        <p:spPr>
          <a:xfrm>
            <a:off x="4556125" y="2781300"/>
            <a:ext cx="119063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4" name="圓角矩形 143">
            <a:extLst/>
          </p:cNvPr>
          <p:cNvSpPr/>
          <p:nvPr/>
        </p:nvSpPr>
        <p:spPr>
          <a:xfrm>
            <a:off x="4556125" y="2908300"/>
            <a:ext cx="119063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5" name="橢圓 144">
            <a:extLst/>
          </p:cNvPr>
          <p:cNvSpPr/>
          <p:nvPr/>
        </p:nvSpPr>
        <p:spPr>
          <a:xfrm>
            <a:off x="4575175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6" name="橢圓 145">
            <a:extLst/>
          </p:cNvPr>
          <p:cNvSpPr/>
          <p:nvPr/>
        </p:nvSpPr>
        <p:spPr>
          <a:xfrm>
            <a:off x="4635500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7" name="橢圓 146">
            <a:extLst/>
          </p:cNvPr>
          <p:cNvSpPr/>
          <p:nvPr/>
        </p:nvSpPr>
        <p:spPr>
          <a:xfrm rot="2700000">
            <a:off x="4510088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8" name="橢圓 147">
            <a:extLst/>
          </p:cNvPr>
          <p:cNvSpPr/>
          <p:nvPr/>
        </p:nvSpPr>
        <p:spPr>
          <a:xfrm rot="8100000">
            <a:off x="4678363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9" name="橢圓 148">
            <a:extLst/>
          </p:cNvPr>
          <p:cNvSpPr/>
          <p:nvPr/>
        </p:nvSpPr>
        <p:spPr>
          <a:xfrm>
            <a:off x="4843463" y="2781300"/>
            <a:ext cx="120650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圓角矩形 149">
            <a:extLst/>
          </p:cNvPr>
          <p:cNvSpPr/>
          <p:nvPr/>
        </p:nvSpPr>
        <p:spPr>
          <a:xfrm>
            <a:off x="4843463" y="2908300"/>
            <a:ext cx="120650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橢圓 150">
            <a:extLst/>
          </p:cNvPr>
          <p:cNvSpPr/>
          <p:nvPr/>
        </p:nvSpPr>
        <p:spPr>
          <a:xfrm>
            <a:off x="4864100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2" name="橢圓 151">
            <a:extLst/>
          </p:cNvPr>
          <p:cNvSpPr/>
          <p:nvPr/>
        </p:nvSpPr>
        <p:spPr>
          <a:xfrm>
            <a:off x="4924425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" name="橢圓 152">
            <a:extLst/>
          </p:cNvPr>
          <p:cNvSpPr/>
          <p:nvPr/>
        </p:nvSpPr>
        <p:spPr>
          <a:xfrm rot="2700000">
            <a:off x="4798219" y="2920206"/>
            <a:ext cx="47625" cy="8096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4" name="橢圓 153">
            <a:extLst/>
          </p:cNvPr>
          <p:cNvSpPr/>
          <p:nvPr/>
        </p:nvSpPr>
        <p:spPr>
          <a:xfrm rot="8100000">
            <a:off x="4965700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5" name="橢圓 154">
            <a:extLst/>
          </p:cNvPr>
          <p:cNvSpPr/>
          <p:nvPr/>
        </p:nvSpPr>
        <p:spPr>
          <a:xfrm>
            <a:off x="5132388" y="2781300"/>
            <a:ext cx="119062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6" name="圓角矩形 155">
            <a:extLst/>
          </p:cNvPr>
          <p:cNvSpPr/>
          <p:nvPr/>
        </p:nvSpPr>
        <p:spPr>
          <a:xfrm>
            <a:off x="5132388" y="2908300"/>
            <a:ext cx="119062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7" name="橢圓 156">
            <a:extLst/>
          </p:cNvPr>
          <p:cNvSpPr/>
          <p:nvPr/>
        </p:nvSpPr>
        <p:spPr>
          <a:xfrm>
            <a:off x="5151438" y="31369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8" name="橢圓 157">
            <a:extLst/>
          </p:cNvPr>
          <p:cNvSpPr/>
          <p:nvPr/>
        </p:nvSpPr>
        <p:spPr>
          <a:xfrm>
            <a:off x="5211763" y="31369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9" name="橢圓 158">
            <a:extLst/>
          </p:cNvPr>
          <p:cNvSpPr/>
          <p:nvPr/>
        </p:nvSpPr>
        <p:spPr>
          <a:xfrm rot="2700000">
            <a:off x="5086350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0" name="橢圓 159">
            <a:extLst/>
          </p:cNvPr>
          <p:cNvSpPr/>
          <p:nvPr/>
        </p:nvSpPr>
        <p:spPr>
          <a:xfrm rot="8100000">
            <a:off x="5254625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橢圓 160">
            <a:extLst/>
          </p:cNvPr>
          <p:cNvSpPr/>
          <p:nvPr/>
        </p:nvSpPr>
        <p:spPr>
          <a:xfrm>
            <a:off x="5419725" y="2781300"/>
            <a:ext cx="120650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2" name="圓角矩形 161">
            <a:extLst/>
          </p:cNvPr>
          <p:cNvSpPr/>
          <p:nvPr/>
        </p:nvSpPr>
        <p:spPr>
          <a:xfrm>
            <a:off x="5419725" y="2908300"/>
            <a:ext cx="120650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" name="橢圓 162">
            <a:extLst/>
          </p:cNvPr>
          <p:cNvSpPr/>
          <p:nvPr/>
        </p:nvSpPr>
        <p:spPr>
          <a:xfrm>
            <a:off x="5440363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" name="橢圓 163">
            <a:extLst/>
          </p:cNvPr>
          <p:cNvSpPr/>
          <p:nvPr/>
        </p:nvSpPr>
        <p:spPr>
          <a:xfrm>
            <a:off x="5499100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5" name="橢圓 164">
            <a:extLst/>
          </p:cNvPr>
          <p:cNvSpPr/>
          <p:nvPr/>
        </p:nvSpPr>
        <p:spPr>
          <a:xfrm rot="2700000">
            <a:off x="5374481" y="2920207"/>
            <a:ext cx="47625" cy="8096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6" name="橢圓 165">
            <a:extLst/>
          </p:cNvPr>
          <p:cNvSpPr/>
          <p:nvPr/>
        </p:nvSpPr>
        <p:spPr>
          <a:xfrm rot="8100000">
            <a:off x="5541963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7" name="橢圓 166">
            <a:extLst/>
          </p:cNvPr>
          <p:cNvSpPr/>
          <p:nvPr/>
        </p:nvSpPr>
        <p:spPr>
          <a:xfrm>
            <a:off x="6218238" y="2781300"/>
            <a:ext cx="119062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8" name="圓角矩形 167">
            <a:extLst/>
          </p:cNvPr>
          <p:cNvSpPr/>
          <p:nvPr/>
        </p:nvSpPr>
        <p:spPr>
          <a:xfrm>
            <a:off x="6218238" y="2908300"/>
            <a:ext cx="119062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9" name="橢圓 168">
            <a:extLst/>
          </p:cNvPr>
          <p:cNvSpPr/>
          <p:nvPr/>
        </p:nvSpPr>
        <p:spPr>
          <a:xfrm>
            <a:off x="6237288" y="31369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0" name="橢圓 169">
            <a:extLst/>
          </p:cNvPr>
          <p:cNvSpPr/>
          <p:nvPr/>
        </p:nvSpPr>
        <p:spPr>
          <a:xfrm>
            <a:off x="6297613" y="31369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1" name="橢圓 170">
            <a:extLst/>
          </p:cNvPr>
          <p:cNvSpPr/>
          <p:nvPr/>
        </p:nvSpPr>
        <p:spPr>
          <a:xfrm rot="2700000">
            <a:off x="6172200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2" name="橢圓 171">
            <a:extLst/>
          </p:cNvPr>
          <p:cNvSpPr/>
          <p:nvPr/>
        </p:nvSpPr>
        <p:spPr>
          <a:xfrm rot="8100000">
            <a:off x="6340475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3" name="橢圓 172">
            <a:extLst/>
          </p:cNvPr>
          <p:cNvSpPr/>
          <p:nvPr/>
        </p:nvSpPr>
        <p:spPr>
          <a:xfrm>
            <a:off x="6505575" y="2781300"/>
            <a:ext cx="120650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" name="圓角矩形 173">
            <a:extLst/>
          </p:cNvPr>
          <p:cNvSpPr/>
          <p:nvPr/>
        </p:nvSpPr>
        <p:spPr>
          <a:xfrm>
            <a:off x="6505575" y="2908300"/>
            <a:ext cx="120650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5" name="橢圓 174">
            <a:extLst/>
          </p:cNvPr>
          <p:cNvSpPr/>
          <p:nvPr/>
        </p:nvSpPr>
        <p:spPr>
          <a:xfrm>
            <a:off x="6526213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6" name="橢圓 175">
            <a:extLst/>
          </p:cNvPr>
          <p:cNvSpPr/>
          <p:nvPr/>
        </p:nvSpPr>
        <p:spPr>
          <a:xfrm>
            <a:off x="6584950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7" name="橢圓 176">
            <a:extLst/>
          </p:cNvPr>
          <p:cNvSpPr/>
          <p:nvPr/>
        </p:nvSpPr>
        <p:spPr>
          <a:xfrm rot="2700000">
            <a:off x="6460331" y="2920207"/>
            <a:ext cx="47625" cy="8096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8" name="橢圓 177">
            <a:extLst/>
          </p:cNvPr>
          <p:cNvSpPr/>
          <p:nvPr/>
        </p:nvSpPr>
        <p:spPr>
          <a:xfrm rot="8100000">
            <a:off x="6627813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橢圓 178">
            <a:extLst/>
          </p:cNvPr>
          <p:cNvSpPr/>
          <p:nvPr/>
        </p:nvSpPr>
        <p:spPr>
          <a:xfrm>
            <a:off x="6794500" y="2781300"/>
            <a:ext cx="119063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圓角矩形 179">
            <a:extLst/>
          </p:cNvPr>
          <p:cNvSpPr/>
          <p:nvPr/>
        </p:nvSpPr>
        <p:spPr>
          <a:xfrm>
            <a:off x="6794500" y="2908300"/>
            <a:ext cx="119063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1" name="橢圓 180">
            <a:extLst/>
          </p:cNvPr>
          <p:cNvSpPr/>
          <p:nvPr/>
        </p:nvSpPr>
        <p:spPr>
          <a:xfrm>
            <a:off x="6813550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2" name="橢圓 181">
            <a:extLst/>
          </p:cNvPr>
          <p:cNvSpPr/>
          <p:nvPr/>
        </p:nvSpPr>
        <p:spPr>
          <a:xfrm>
            <a:off x="6873875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3" name="橢圓 182">
            <a:extLst/>
          </p:cNvPr>
          <p:cNvSpPr/>
          <p:nvPr/>
        </p:nvSpPr>
        <p:spPr>
          <a:xfrm rot="2700000">
            <a:off x="6748463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" name="橢圓 183">
            <a:extLst/>
          </p:cNvPr>
          <p:cNvSpPr/>
          <p:nvPr/>
        </p:nvSpPr>
        <p:spPr>
          <a:xfrm rot="8100000">
            <a:off x="6916738" y="2909888"/>
            <a:ext cx="36512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5" name="橢圓 184">
            <a:extLst/>
          </p:cNvPr>
          <p:cNvSpPr/>
          <p:nvPr/>
        </p:nvSpPr>
        <p:spPr>
          <a:xfrm>
            <a:off x="7081838" y="2781300"/>
            <a:ext cx="119062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6" name="圓角矩形 185">
            <a:extLst/>
          </p:cNvPr>
          <p:cNvSpPr/>
          <p:nvPr/>
        </p:nvSpPr>
        <p:spPr>
          <a:xfrm>
            <a:off x="7081838" y="2908300"/>
            <a:ext cx="119062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7" name="橢圓 186">
            <a:extLst/>
          </p:cNvPr>
          <p:cNvSpPr/>
          <p:nvPr/>
        </p:nvSpPr>
        <p:spPr>
          <a:xfrm>
            <a:off x="7102475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8" name="橢圓 187">
            <a:extLst/>
          </p:cNvPr>
          <p:cNvSpPr/>
          <p:nvPr/>
        </p:nvSpPr>
        <p:spPr>
          <a:xfrm>
            <a:off x="7161213" y="31369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9" name="橢圓 188">
            <a:extLst/>
          </p:cNvPr>
          <p:cNvSpPr/>
          <p:nvPr/>
        </p:nvSpPr>
        <p:spPr>
          <a:xfrm rot="2700000">
            <a:off x="7036594" y="2920206"/>
            <a:ext cx="47625" cy="8096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0" name="橢圓 189">
            <a:extLst/>
          </p:cNvPr>
          <p:cNvSpPr/>
          <p:nvPr/>
        </p:nvSpPr>
        <p:spPr>
          <a:xfrm rot="8100000">
            <a:off x="7204075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1" name="橢圓 190">
            <a:extLst/>
          </p:cNvPr>
          <p:cNvSpPr/>
          <p:nvPr/>
        </p:nvSpPr>
        <p:spPr>
          <a:xfrm>
            <a:off x="7369175" y="2781300"/>
            <a:ext cx="120650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2" name="圓角矩形 191">
            <a:extLst/>
          </p:cNvPr>
          <p:cNvSpPr/>
          <p:nvPr/>
        </p:nvSpPr>
        <p:spPr>
          <a:xfrm>
            <a:off x="7369175" y="2908300"/>
            <a:ext cx="120650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3" name="橢圓 192">
            <a:extLst/>
          </p:cNvPr>
          <p:cNvSpPr/>
          <p:nvPr/>
        </p:nvSpPr>
        <p:spPr>
          <a:xfrm>
            <a:off x="7389813" y="31369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" name="橢圓 193">
            <a:extLst/>
          </p:cNvPr>
          <p:cNvSpPr/>
          <p:nvPr/>
        </p:nvSpPr>
        <p:spPr>
          <a:xfrm>
            <a:off x="7450138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5" name="橢圓 194">
            <a:extLst/>
          </p:cNvPr>
          <p:cNvSpPr/>
          <p:nvPr/>
        </p:nvSpPr>
        <p:spPr>
          <a:xfrm rot="2700000">
            <a:off x="7324725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6" name="橢圓 195">
            <a:extLst/>
          </p:cNvPr>
          <p:cNvSpPr/>
          <p:nvPr/>
        </p:nvSpPr>
        <p:spPr>
          <a:xfrm rot="8100000">
            <a:off x="7493000" y="2909888"/>
            <a:ext cx="36513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7" name="橢圓 196">
            <a:extLst/>
          </p:cNvPr>
          <p:cNvSpPr/>
          <p:nvPr/>
        </p:nvSpPr>
        <p:spPr>
          <a:xfrm>
            <a:off x="1968500" y="2781300"/>
            <a:ext cx="120650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8" name="圓角矩形 197">
            <a:extLst/>
          </p:cNvPr>
          <p:cNvSpPr/>
          <p:nvPr/>
        </p:nvSpPr>
        <p:spPr>
          <a:xfrm>
            <a:off x="1968500" y="2908300"/>
            <a:ext cx="120650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9" name="橢圓 198">
            <a:extLst/>
          </p:cNvPr>
          <p:cNvSpPr/>
          <p:nvPr/>
        </p:nvSpPr>
        <p:spPr>
          <a:xfrm>
            <a:off x="1989138" y="31369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0" name="橢圓 199">
            <a:extLst/>
          </p:cNvPr>
          <p:cNvSpPr/>
          <p:nvPr/>
        </p:nvSpPr>
        <p:spPr>
          <a:xfrm>
            <a:off x="2049463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1" name="橢圓 200">
            <a:extLst/>
          </p:cNvPr>
          <p:cNvSpPr/>
          <p:nvPr/>
        </p:nvSpPr>
        <p:spPr>
          <a:xfrm rot="2700000">
            <a:off x="1924050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2" name="橢圓 201">
            <a:extLst/>
          </p:cNvPr>
          <p:cNvSpPr/>
          <p:nvPr/>
        </p:nvSpPr>
        <p:spPr>
          <a:xfrm rot="8100000">
            <a:off x="2092325" y="2909888"/>
            <a:ext cx="36513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3" name="橢圓 202">
            <a:extLst/>
          </p:cNvPr>
          <p:cNvSpPr/>
          <p:nvPr/>
        </p:nvSpPr>
        <p:spPr>
          <a:xfrm>
            <a:off x="2257425" y="2781300"/>
            <a:ext cx="119063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" name="圓角矩形 203">
            <a:extLst/>
          </p:cNvPr>
          <p:cNvSpPr/>
          <p:nvPr/>
        </p:nvSpPr>
        <p:spPr>
          <a:xfrm>
            <a:off x="2257425" y="2908300"/>
            <a:ext cx="119063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" name="橢圓 204">
            <a:extLst/>
          </p:cNvPr>
          <p:cNvSpPr/>
          <p:nvPr/>
        </p:nvSpPr>
        <p:spPr>
          <a:xfrm>
            <a:off x="2276475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" name="橢圓 205">
            <a:extLst/>
          </p:cNvPr>
          <p:cNvSpPr/>
          <p:nvPr/>
        </p:nvSpPr>
        <p:spPr>
          <a:xfrm>
            <a:off x="2336800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7" name="橢圓 206">
            <a:extLst/>
          </p:cNvPr>
          <p:cNvSpPr/>
          <p:nvPr/>
        </p:nvSpPr>
        <p:spPr>
          <a:xfrm rot="2700000">
            <a:off x="2211388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8" name="橢圓 207">
            <a:extLst/>
          </p:cNvPr>
          <p:cNvSpPr/>
          <p:nvPr/>
        </p:nvSpPr>
        <p:spPr>
          <a:xfrm rot="8100000">
            <a:off x="2379663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9" name="橢圓 208">
            <a:extLst/>
          </p:cNvPr>
          <p:cNvSpPr/>
          <p:nvPr/>
        </p:nvSpPr>
        <p:spPr>
          <a:xfrm>
            <a:off x="2544763" y="2781300"/>
            <a:ext cx="120650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0" name="圓角矩形 209">
            <a:extLst/>
          </p:cNvPr>
          <p:cNvSpPr/>
          <p:nvPr/>
        </p:nvSpPr>
        <p:spPr>
          <a:xfrm>
            <a:off x="2544763" y="2908300"/>
            <a:ext cx="120650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1" name="橢圓 210">
            <a:extLst/>
          </p:cNvPr>
          <p:cNvSpPr/>
          <p:nvPr/>
        </p:nvSpPr>
        <p:spPr>
          <a:xfrm>
            <a:off x="2565400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2" name="橢圓 211">
            <a:extLst/>
          </p:cNvPr>
          <p:cNvSpPr/>
          <p:nvPr/>
        </p:nvSpPr>
        <p:spPr>
          <a:xfrm>
            <a:off x="2625725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3" name="橢圓 212">
            <a:extLst/>
          </p:cNvPr>
          <p:cNvSpPr/>
          <p:nvPr/>
        </p:nvSpPr>
        <p:spPr>
          <a:xfrm rot="2700000">
            <a:off x="2500313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4" name="橢圓 213">
            <a:extLst/>
          </p:cNvPr>
          <p:cNvSpPr/>
          <p:nvPr/>
        </p:nvSpPr>
        <p:spPr>
          <a:xfrm rot="8100000">
            <a:off x="2668588" y="2909888"/>
            <a:ext cx="36512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" name="橢圓 214">
            <a:extLst/>
          </p:cNvPr>
          <p:cNvSpPr/>
          <p:nvPr/>
        </p:nvSpPr>
        <p:spPr>
          <a:xfrm>
            <a:off x="2833688" y="2781300"/>
            <a:ext cx="119062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6" name="圓角矩形 215">
            <a:extLst/>
          </p:cNvPr>
          <p:cNvSpPr/>
          <p:nvPr/>
        </p:nvSpPr>
        <p:spPr>
          <a:xfrm>
            <a:off x="2833688" y="2908300"/>
            <a:ext cx="119062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7" name="橢圓 216">
            <a:extLst/>
          </p:cNvPr>
          <p:cNvSpPr/>
          <p:nvPr/>
        </p:nvSpPr>
        <p:spPr>
          <a:xfrm>
            <a:off x="2852738" y="31369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8" name="橢圓 217">
            <a:extLst/>
          </p:cNvPr>
          <p:cNvSpPr/>
          <p:nvPr/>
        </p:nvSpPr>
        <p:spPr>
          <a:xfrm>
            <a:off x="2913063" y="31369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9" name="橢圓 218">
            <a:extLst/>
          </p:cNvPr>
          <p:cNvSpPr/>
          <p:nvPr/>
        </p:nvSpPr>
        <p:spPr>
          <a:xfrm rot="2700000">
            <a:off x="2787650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0" name="橢圓 219">
            <a:extLst/>
          </p:cNvPr>
          <p:cNvSpPr/>
          <p:nvPr/>
        </p:nvSpPr>
        <p:spPr>
          <a:xfrm rot="8100000">
            <a:off x="2955925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1" name="橢圓 220">
            <a:extLst/>
          </p:cNvPr>
          <p:cNvSpPr/>
          <p:nvPr/>
        </p:nvSpPr>
        <p:spPr>
          <a:xfrm>
            <a:off x="3121025" y="2781300"/>
            <a:ext cx="120650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2" name="圓角矩形 221">
            <a:extLst/>
          </p:cNvPr>
          <p:cNvSpPr/>
          <p:nvPr/>
        </p:nvSpPr>
        <p:spPr>
          <a:xfrm>
            <a:off x="3121025" y="2908300"/>
            <a:ext cx="120650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3" name="橢圓 222">
            <a:extLst/>
          </p:cNvPr>
          <p:cNvSpPr/>
          <p:nvPr/>
        </p:nvSpPr>
        <p:spPr>
          <a:xfrm>
            <a:off x="3141663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4" name="橢圓 223">
            <a:extLst/>
          </p:cNvPr>
          <p:cNvSpPr/>
          <p:nvPr/>
        </p:nvSpPr>
        <p:spPr>
          <a:xfrm>
            <a:off x="3201988" y="3136900"/>
            <a:ext cx="19050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" name="橢圓 224">
            <a:extLst/>
          </p:cNvPr>
          <p:cNvSpPr/>
          <p:nvPr/>
        </p:nvSpPr>
        <p:spPr>
          <a:xfrm rot="2700000">
            <a:off x="3075781" y="2920207"/>
            <a:ext cx="47625" cy="8096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6" name="橢圓 225">
            <a:extLst/>
          </p:cNvPr>
          <p:cNvSpPr/>
          <p:nvPr/>
        </p:nvSpPr>
        <p:spPr>
          <a:xfrm rot="8100000">
            <a:off x="3243263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7" name="橢圓 226">
            <a:extLst/>
          </p:cNvPr>
          <p:cNvSpPr/>
          <p:nvPr/>
        </p:nvSpPr>
        <p:spPr>
          <a:xfrm>
            <a:off x="3409950" y="2781300"/>
            <a:ext cx="119063" cy="127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8" name="圓角矩形 227">
            <a:extLst/>
          </p:cNvPr>
          <p:cNvSpPr/>
          <p:nvPr/>
        </p:nvSpPr>
        <p:spPr>
          <a:xfrm>
            <a:off x="3409950" y="2908300"/>
            <a:ext cx="119063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9" name="橢圓 228">
            <a:extLst/>
          </p:cNvPr>
          <p:cNvSpPr/>
          <p:nvPr/>
        </p:nvSpPr>
        <p:spPr>
          <a:xfrm>
            <a:off x="3429000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0" name="橢圓 229">
            <a:extLst/>
          </p:cNvPr>
          <p:cNvSpPr/>
          <p:nvPr/>
        </p:nvSpPr>
        <p:spPr>
          <a:xfrm>
            <a:off x="3489325" y="31369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1" name="橢圓 230">
            <a:extLst/>
          </p:cNvPr>
          <p:cNvSpPr/>
          <p:nvPr/>
        </p:nvSpPr>
        <p:spPr>
          <a:xfrm rot="2700000">
            <a:off x="3363913" y="29210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2" name="橢圓 231">
            <a:extLst/>
          </p:cNvPr>
          <p:cNvSpPr/>
          <p:nvPr/>
        </p:nvSpPr>
        <p:spPr>
          <a:xfrm rot="8100000">
            <a:off x="3532188" y="29098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3" name="橢圓 232">
            <a:extLst/>
          </p:cNvPr>
          <p:cNvSpPr/>
          <p:nvPr/>
        </p:nvSpPr>
        <p:spPr>
          <a:xfrm>
            <a:off x="3978275" y="2792413"/>
            <a:ext cx="119063" cy="12858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4" name="圓角矩形 233">
            <a:extLst/>
          </p:cNvPr>
          <p:cNvSpPr/>
          <p:nvPr/>
        </p:nvSpPr>
        <p:spPr>
          <a:xfrm>
            <a:off x="3978275" y="2921000"/>
            <a:ext cx="119063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" name="橢圓 234">
            <a:extLst/>
          </p:cNvPr>
          <p:cNvSpPr/>
          <p:nvPr/>
        </p:nvSpPr>
        <p:spPr>
          <a:xfrm>
            <a:off x="3997325" y="31496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" name="橢圓 235">
            <a:extLst/>
          </p:cNvPr>
          <p:cNvSpPr/>
          <p:nvPr/>
        </p:nvSpPr>
        <p:spPr>
          <a:xfrm>
            <a:off x="4057650" y="3149600"/>
            <a:ext cx="20638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7" name="橢圓 236">
            <a:extLst/>
          </p:cNvPr>
          <p:cNvSpPr/>
          <p:nvPr/>
        </p:nvSpPr>
        <p:spPr>
          <a:xfrm rot="2700000">
            <a:off x="3932238" y="29337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8" name="橢圓 237">
            <a:extLst/>
          </p:cNvPr>
          <p:cNvSpPr/>
          <p:nvPr/>
        </p:nvSpPr>
        <p:spPr>
          <a:xfrm rot="8100000">
            <a:off x="4100513" y="29225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9" name="橢圓 238">
            <a:extLst/>
          </p:cNvPr>
          <p:cNvSpPr/>
          <p:nvPr/>
        </p:nvSpPr>
        <p:spPr>
          <a:xfrm>
            <a:off x="5907088" y="2792413"/>
            <a:ext cx="119062" cy="128587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0" name="圓角矩形 239">
            <a:extLst/>
          </p:cNvPr>
          <p:cNvSpPr/>
          <p:nvPr/>
        </p:nvSpPr>
        <p:spPr>
          <a:xfrm>
            <a:off x="5907088" y="2921000"/>
            <a:ext cx="119062" cy="228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1" name="橢圓 240">
            <a:extLst/>
          </p:cNvPr>
          <p:cNvSpPr/>
          <p:nvPr/>
        </p:nvSpPr>
        <p:spPr>
          <a:xfrm>
            <a:off x="5926138" y="31496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2" name="橢圓 241">
            <a:extLst/>
          </p:cNvPr>
          <p:cNvSpPr/>
          <p:nvPr/>
        </p:nvSpPr>
        <p:spPr>
          <a:xfrm>
            <a:off x="5986463" y="3149600"/>
            <a:ext cx="20637" cy="76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3" name="橢圓 242">
            <a:extLst/>
          </p:cNvPr>
          <p:cNvSpPr/>
          <p:nvPr/>
        </p:nvSpPr>
        <p:spPr>
          <a:xfrm rot="2700000">
            <a:off x="5861050" y="2933700"/>
            <a:ext cx="47625" cy="793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4" name="橢圓 243">
            <a:extLst/>
          </p:cNvPr>
          <p:cNvSpPr/>
          <p:nvPr/>
        </p:nvSpPr>
        <p:spPr>
          <a:xfrm rot="8100000">
            <a:off x="6029325" y="2922588"/>
            <a:ext cx="38100" cy="1016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" name="Espace réservé du contenu 2"/>
          <p:cNvSpPr txBox="1">
            <a:spLocks/>
          </p:cNvSpPr>
          <p:nvPr/>
        </p:nvSpPr>
        <p:spPr bwMode="auto">
          <a:xfrm>
            <a:off x="349250" y="5526088"/>
            <a:ext cx="8280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難度「難易適中」，每科的平均通過率為五成至六成。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6" name="文字方塊 245"/>
          <p:cNvSpPr txBox="1">
            <a:spLocks noChangeArrowheads="1"/>
          </p:cNvSpPr>
          <p:nvPr/>
        </p:nvSpPr>
        <p:spPr bwMode="auto">
          <a:xfrm>
            <a:off x="1979613" y="507523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試題難度：易</a:t>
            </a:r>
          </a:p>
        </p:txBody>
      </p:sp>
      <p:sp>
        <p:nvSpPr>
          <p:cNvPr id="247" name="文字方塊 246"/>
          <p:cNvSpPr txBox="1">
            <a:spLocks noChangeArrowheads="1"/>
          </p:cNvSpPr>
          <p:nvPr/>
        </p:nvSpPr>
        <p:spPr bwMode="auto">
          <a:xfrm>
            <a:off x="3924300" y="5084763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試題難度：中</a:t>
            </a:r>
          </a:p>
        </p:txBody>
      </p:sp>
      <p:sp>
        <p:nvSpPr>
          <p:cNvPr id="248" name="文字方塊 247"/>
          <p:cNvSpPr txBox="1">
            <a:spLocks noChangeArrowheads="1"/>
          </p:cNvSpPr>
          <p:nvPr/>
        </p:nvSpPr>
        <p:spPr bwMode="auto">
          <a:xfrm>
            <a:off x="5940425" y="5084763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1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試題難度：難</a:t>
            </a:r>
          </a:p>
        </p:txBody>
      </p:sp>
      <p:sp>
        <p:nvSpPr>
          <p:cNvPr id="2675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BCAB27-5450-4CC7-A8F7-602DC210C7D4}" type="slidenum">
              <a:rPr lang="zh-TW" altLang="en-US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/>
      <p:bldP spid="246" grpId="0"/>
      <p:bldP spid="247" grpId="0"/>
      <p:bldP spid="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測驗結果呈現方式</a:t>
            </a:r>
          </a:p>
        </p:txBody>
      </p:sp>
      <p:sp>
        <p:nvSpPr>
          <p:cNvPr id="11268" name="內容版面配置區 2">
            <a:extLst/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507413" cy="4525963"/>
          </a:xfrm>
        </p:spPr>
        <p:txBody>
          <a:bodyPr/>
          <a:lstStyle/>
          <a:p>
            <a:pPr marL="457200" lvl="2" indent="-457200" algn="just" eaLnBrk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標準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參照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-457200" algn="just" eaLnBrk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使用三個表現等級：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lvl="1" indent="0" algn="just" eaLnBrk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「精熟」：</a:t>
            </a:r>
            <a:r>
              <a:rPr lang="zh-TW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精通熟習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該科目國中階段所學習的</a:t>
            </a:r>
            <a:r>
              <a:rPr lang="zh-TW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知識與能力</a:t>
            </a:r>
            <a:endParaRPr lang="en-US" altLang="zh-TW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1" indent="4763" algn="just" eaLnBrk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「基礎」：</a:t>
            </a:r>
            <a:r>
              <a:rPr lang="zh-TW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具備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該科目國中階段之</a:t>
            </a:r>
            <a:r>
              <a:rPr lang="zh-TW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基本學力</a:t>
            </a:r>
            <a:endParaRPr lang="en-US" altLang="zh-TW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1" indent="4763" algn="just" eaLnBrk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「待加強」：</a:t>
            </a:r>
            <a:r>
              <a:rPr lang="zh-TW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尚未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具備該科目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國中階段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r>
              <a:rPr lang="zh-TW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基本</a:t>
            </a:r>
            <a:r>
              <a:rPr lang="zh-TW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學力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0000"/>
              </a:lnSpc>
              <a:buFont typeface="Wingdings" pitchFamily="2" charset="2"/>
              <a:buChar char="u"/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寫作測驗的評分等級為一至六級分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TW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AAA2EA-1500-487F-B9D6-36E7C0A01905}" type="slidenum">
              <a:rPr lang="zh-TW" altLang="en-US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國中教育會考成績等級標準</a:t>
            </a:r>
          </a:p>
        </p:txBody>
      </p:sp>
      <p:graphicFrame>
        <p:nvGraphicFramePr>
          <p:cNvPr id="5" name="表格 4">
            <a:extLst/>
          </p:cNvPr>
          <p:cNvGraphicFramePr>
            <a:graphicFrameLocks noGrp="1"/>
          </p:cNvGraphicFramePr>
          <p:nvPr/>
        </p:nvGraphicFramePr>
        <p:xfrm>
          <a:off x="179388" y="1268413"/>
          <a:ext cx="8794750" cy="5189537"/>
        </p:xfrm>
        <a:graphic>
          <a:graphicData uri="http://schemas.openxmlformats.org/drawingml/2006/table">
            <a:tbl>
              <a:tblPr/>
              <a:tblGrid>
                <a:gridCol w="601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6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483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5792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等級</a:t>
                      </a:r>
                      <a:endParaRPr lang="zh-TW" sz="12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考試科目</a:t>
                      </a:r>
                      <a:endParaRPr lang="zh-TW" sz="12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精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熟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基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礎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待加強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65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　文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能具備與教材相關的語文知識，並能深入</a:t>
                      </a:r>
                      <a:r>
                        <a:rPr lang="zh-TW" sz="12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的理解</a:t>
                      </a: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文本內容、評鑑文本的內容與形式。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大致</a:t>
                      </a: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能具備與教材相關的語文知識，並能大致理解文本內容、評鑑文本的內容與形式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僅能具備部分與教材相關的語文知識，並有限的理解文本內容、評鑑文本的內容與形式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222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英語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閱讀</a:t>
                      </a:r>
                      <a:endParaRPr lang="zh-TW" altLang="zh-TW" sz="1600" kern="100" dirty="0">
                        <a:solidFill>
                          <a:schemeClr val="bg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latin typeface="Times New Roman"/>
                          <a:ea typeface="標楷體"/>
                          <a:cs typeface="Times New Roman"/>
                        </a:rPr>
                        <a:t>能整合應用字句及語法結構等多項語言知識；能理解主題較抽象或嚴肅、訊息或情境多元複雜、語句結構長且複雜的文本，並指出各類文本的主旨、結論與作者立場等重要訊息，且能整合文本內容如文本結構、解釋或例子等，並做進一步的推論或評論。</a:t>
                      </a:r>
                      <a:endParaRPr lang="zh-TW" altLang="zh-TW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能理解字句基本語意及語法概念；能理解主題具體熟悉或貼近日常生活、訊息或情境略為複雜、語句結構略長的文本，並指出文本主旨、結論與作者立場等重要訊息，且從文本的解釋或例子做出推論。</a:t>
                      </a:r>
                      <a:endParaRPr lang="zh-TW" altLang="zh-TW" sz="12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latin typeface="Times New Roman"/>
                          <a:ea typeface="標楷體"/>
                          <a:cs typeface="Times New Roman"/>
                        </a:rPr>
                        <a:t>僅能有限地理解字句基本語意；僅能理解主題貼近日常生活或與個人相關、訊息或情境單純且明顯、語句結構簡單的文本或語句；僅能指出文本明白陳述的主旨、結論與作者立場等重要訊息；僅能藉文本明顯的線索做出簡易的推論。</a:t>
                      </a:r>
                      <a:endParaRPr lang="zh-TW" altLang="zh-TW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20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6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聽力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200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能聽懂日常生活主題、訊息單純的短篇言談，指出言談的主旨與結論等重要訊息，並從言談中明顯的言語及其他如語調與節奏等線索做出簡易推論</a:t>
                      </a:r>
                      <a:r>
                        <a:rPr lang="zh-TW" alt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altLang="zh-TW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僅能聽懂單句及簡易問答；僅能有限的理解短篇言談</a:t>
                      </a:r>
                      <a:r>
                        <a:rPr lang="zh-TW" alt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10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數　學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能作數學概念間的連結，建立恰當的數學方法或模式解題，並能論證。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理解基本的數學概念、能操作算則或程序，並應用所學解題。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認識基本的數學概念，僅能操作簡易算則或程序。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12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社　會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能廣泛且深入的認識及了解社會科學習內容，並具有運用多元的社會科知識之能力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能大致認識及了解社會科學習內容，並具有運用基礎的社會科知識之能力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能約略的認識及了解社會科學習內容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06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bg1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　然</a:t>
                      </a:r>
                      <a:endParaRPr lang="zh-TW" sz="1600" kern="100" dirty="0">
                        <a:solidFill>
                          <a:schemeClr val="bg1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1724" marR="11724" marT="0" marB="0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能融會貫通學習內容，並能運用所培養的能力來解決需要多層次思考的問題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能知道及理解學習內容，並能運用所培養的能力來解決基本的問題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能部分知道及理解學習內容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。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6000" marR="36000" marT="35999" marB="35999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76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計分方式</a:t>
            </a:r>
          </a:p>
        </p:txBody>
      </p:sp>
      <p:sp>
        <p:nvSpPr>
          <p:cNvPr id="8" name="燕尾形向右箭號 7">
            <a:extLst/>
          </p:cNvPr>
          <p:cNvSpPr/>
          <p:nvPr/>
        </p:nvSpPr>
        <p:spPr>
          <a:xfrm>
            <a:off x="251520" y="1772816"/>
            <a:ext cx="2376264" cy="1985018"/>
          </a:xfrm>
          <a:prstGeom prst="notchedRightArrow">
            <a:avLst/>
          </a:prstGeom>
          <a:solidFill>
            <a:srgbClr val="FFCCFF"/>
          </a:solidFill>
          <a:ln>
            <a:solidFill>
              <a:srgbClr val="FFCC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三等級</a:t>
            </a:r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精熟、基礎、待加強</a:t>
            </a:r>
          </a:p>
          <a:p>
            <a:pPr algn="ctr"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燕尾形向右箭號 9">
            <a:extLst/>
          </p:cNvPr>
          <p:cNvSpPr/>
          <p:nvPr/>
        </p:nvSpPr>
        <p:spPr>
          <a:xfrm>
            <a:off x="2483768" y="1484784"/>
            <a:ext cx="2916832" cy="2564913"/>
          </a:xfrm>
          <a:prstGeom prst="notchedRightArrow">
            <a:avLst/>
          </a:prstGeom>
          <a:solidFill>
            <a:srgbClr val="FFCCFF"/>
          </a:solidFill>
          <a:ln>
            <a:solidFill>
              <a:srgbClr val="FF66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各科三等級</a:t>
            </a:r>
            <a:endParaRPr lang="en-US" altLang="zh-TW" sz="20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表現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描述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燕尾形向右箭號 10">
            <a:extLst/>
          </p:cNvPr>
          <p:cNvSpPr/>
          <p:nvPr/>
        </p:nvSpPr>
        <p:spPr>
          <a:xfrm>
            <a:off x="5076056" y="1196752"/>
            <a:ext cx="3745432" cy="3168352"/>
          </a:xfrm>
          <a:prstGeom prst="notchedRightArrow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依據各科三等級</a:t>
            </a:r>
            <a:r>
              <a:rPr lang="zh-TW" altLang="en-US" sz="2200" b="1" dirty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表現描述</a:t>
            </a: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，進行</a:t>
            </a:r>
            <a:r>
              <a:rPr lang="zh-TW" altLang="en-US" sz="2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標準設定</a:t>
            </a:r>
            <a:endParaRPr lang="zh-TW" altLang="en-US" sz="2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250825" y="4437063"/>
            <a:ext cx="8497888" cy="1944687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標準設定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(standard setting)</a:t>
            </a:r>
            <a:r>
              <a:rPr lang="zh-TW" altLang="en-US" sz="280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由專業評定者依各科表現描述，經過三輪標準設定流程，討論與確認會考各科</a:t>
            </a:r>
            <a:r>
              <a:rPr lang="zh-TW" alt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基礎與精熟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基礎與待加強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TW" alt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切點</a:t>
            </a:r>
            <a:r>
              <a:rPr lang="en-US" altLang="zh-TW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24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題數</a:t>
            </a:r>
            <a:r>
              <a:rPr lang="zh-TW" altLang="en-US" sz="2400" smtClean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3175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F57CC0-4E65-4DC7-A8EA-099EBD3EF492}" type="slidenum">
              <a:rPr lang="zh-TW" altLang="en-US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14210</TotalTime>
  <Words>2409</Words>
  <Application>Microsoft Office PowerPoint</Application>
  <PresentationFormat>如螢幕大小 (4:3)</PresentationFormat>
  <Paragraphs>360</Paragraphs>
  <Slides>39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39</vt:i4>
      </vt:variant>
    </vt:vector>
  </HeadingPairs>
  <TitlesOfParts>
    <vt:vector size="41" baseType="lpstr">
      <vt:lpstr>自訂設計</vt:lpstr>
      <vt:lpstr>1_自訂設計</vt:lpstr>
      <vt:lpstr>PowerPoint 簡報</vt:lpstr>
      <vt:lpstr>國中教育會考何時考</vt:lpstr>
      <vt:lpstr>國中教育會考怎麼考</vt:lpstr>
      <vt:lpstr>國中教育會考考什麼</vt:lpstr>
      <vt:lpstr>試題取材與命題原則</vt:lpstr>
      <vt:lpstr>測驗難度</vt:lpstr>
      <vt:lpstr>測驗結果呈現方式</vt:lpstr>
      <vt:lpstr>國中教育會考成績等級標準</vt:lpstr>
      <vt:lpstr>計分方式</vt:lpstr>
      <vt:lpstr>109年會考各科標準設定結果</vt:lpstr>
      <vt:lpstr>能力等級加註標示</vt:lpstr>
      <vt:lpstr>三等級及四標示 （以109年國中教育會考為例）</vt:lpstr>
      <vt:lpstr>英語及數學科等級採加權計分</vt:lpstr>
      <vt:lpstr>非選擇題型評分說明</vt:lpstr>
      <vt:lpstr>評分機制</vt:lpstr>
      <vt:lpstr>數學非選擇題評量的能力</vt:lpstr>
      <vt:lpstr>評分規準</vt:lpstr>
      <vt:lpstr>PowerPoint 簡報</vt:lpstr>
      <vt:lpstr>學生作答注意事項(一)</vt:lpstr>
      <vt:lpstr>學生作答注意事項(二)</vt:lpstr>
      <vt:lpstr>超出作答區</vt:lpstr>
      <vt:lpstr>超出作答區</vt:lpstr>
      <vt:lpstr>規劃作答區</vt:lpstr>
      <vt:lpstr>規劃作答區</vt:lpstr>
      <vt:lpstr>規劃作答區</vt:lpstr>
      <vt:lpstr>將題目圖形畫在作答區內</vt:lpstr>
      <vt:lpstr>違規卷</vt:lpstr>
      <vt:lpstr>違規卷</vt:lpstr>
      <vt:lpstr>寫作測驗評量的能力</vt:lpstr>
      <vt:lpstr>答案卷樣式</vt:lpstr>
      <vt:lpstr>寫作測驗作答注意事項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「國民中學學生基本學力測驗」推動工作委員會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94年國中基本學力測驗</dc:title>
  <dc:creator>歐小禾</dc:creator>
  <cp:lastModifiedBy>user</cp:lastModifiedBy>
  <cp:revision>1028</cp:revision>
  <cp:lastPrinted>2019-07-24T03:26:11Z</cp:lastPrinted>
  <dcterms:created xsi:type="dcterms:W3CDTF">2004-06-07T05:41:39Z</dcterms:created>
  <dcterms:modified xsi:type="dcterms:W3CDTF">2020-09-11T07:45:47Z</dcterms:modified>
</cp:coreProperties>
</file>