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493" r:id="rId2"/>
    <p:sldId id="473" r:id="rId3"/>
    <p:sldId id="520" r:id="rId4"/>
    <p:sldId id="509" r:id="rId5"/>
    <p:sldId id="510" r:id="rId6"/>
    <p:sldId id="511" r:id="rId7"/>
    <p:sldId id="514" r:id="rId8"/>
    <p:sldId id="515" r:id="rId9"/>
    <p:sldId id="516" r:id="rId10"/>
    <p:sldId id="519" r:id="rId11"/>
    <p:sldId id="496" r:id="rId12"/>
    <p:sldId id="508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5584" autoAdjust="0"/>
  </p:normalViewPr>
  <p:slideViewPr>
    <p:cSldViewPr>
      <p:cViewPr varScale="1">
        <p:scale>
          <a:sx n="69" d="100"/>
          <a:sy n="69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9CB1679-28C0-4138-B898-3A299D381F1D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F02E75-0772-4F38-B7B4-AD6C11D1CF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522112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55BB75-A663-4DD4-AE70-B7ABA54989A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TW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4120972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46267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27204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52026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BDDD2-B928-4966-9B4E-18E102DC95BE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BB573-C14E-4207-A935-2D2C846C6E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C394A-4FB2-448F-9ED8-F73EDD79FA89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573C0-F191-4CAC-A128-61F5A504BE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48FA-E62D-4F07-8CD6-35565C2749AA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7403-C952-4DE8-B2B5-E7DD68A7B8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A04E6-BCE5-4010-86F2-1261A00040D7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E4D86-FE4F-4F6E-9F30-0F5375A5E6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2532E-B2D2-4F82-BE78-D82394FBC780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691-0B05-4F0A-B5BF-A2DB4FD715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C590-12BC-4C98-B75D-1995BBBD221D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8734-1901-4761-9812-1E1D680A54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CB59E-4DE9-46DD-A5C7-F28D27EAEF4B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8E053-6B73-4A32-94E3-B7582C2814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6CE73-09EA-47DB-BCBE-67EC928044D4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DEEB7-5377-4731-B8BE-A3F6A0E44C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617C-B665-4630-964F-68D9371C1755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374D-C95B-4CD3-BE3B-8926E7CD91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18D8-E934-4D22-B305-C983478192A1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48D4-7211-41B9-837E-C0C8E709F0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08B4-A549-45B9-A58D-16AD8B06C1CE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CFA8-8C03-4059-A425-BB794B51B2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7"/>
          <p:cNvPicPr>
            <a:picLocks noChangeAspect="1"/>
          </p:cNvPicPr>
          <p:nvPr/>
        </p:nvPicPr>
        <p:blipFill>
          <a:blip r:embed="rId13" cstate="print">
            <a:lum bright="12000" contrast="40000"/>
          </a:blip>
          <a:srcRect/>
          <a:stretch>
            <a:fillRect/>
          </a:stretch>
        </p:blipFill>
        <p:spPr bwMode="auto"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33" name="圖片 8"/>
          <p:cNvPicPr>
            <a:picLocks noChangeAspect="1"/>
          </p:cNvPicPr>
          <p:nvPr/>
        </p:nvPicPr>
        <p:blipFill>
          <a:blip r:embed="rId14" cstate="print">
            <a:lum bright="34000" contrast="40000"/>
          </a:blip>
          <a:srcRect/>
          <a:stretch>
            <a:fillRect/>
          </a:stretch>
        </p:blipFill>
        <p:spPr bwMode="auto"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3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fld id="{FC81A8F4-162F-4CF4-A0A3-9E857965E6AE}" type="datetimeFigureOut">
              <a:rPr lang="zh-TW" altLang="en-US"/>
              <a:pPr>
                <a:defRPr/>
              </a:pPr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>
              <a:defRPr/>
            </a:pPr>
            <a:fld id="{05B2B4F7-76B0-4BCE-80E3-6CA2FB202D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tint val="100000"/>
                  <a:shade val="100000"/>
                  <a:hueMod val="100000"/>
                  <a:satMod val="150000"/>
                </a:schemeClr>
              </a:gs>
              <a:gs pos="55000">
                <a:schemeClr val="bg1">
                  <a:tint val="100000"/>
                  <a:shade val="90000"/>
                  <a:hueMod val="100000"/>
                  <a:satMod val="375000"/>
                </a:schemeClr>
              </a:gs>
              <a:gs pos="100000">
                <a:schemeClr val="bg2">
                  <a:tint val="88000"/>
                  <a:shade val="100000"/>
                  <a:hueMod val="100000"/>
                  <a:satMod val="50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 descr="smiley-face wallpaper.jpg"/>
          <p:cNvPicPr>
            <a:picLocks noChangeAspect="1"/>
          </p:cNvPicPr>
          <p:nvPr userDrawn="1"/>
        </p:nvPicPr>
        <p:blipFill>
          <a:blip r:embed="rId15" cstate="screen">
            <a:lum bright="30000" contrast="-30000"/>
          </a:blip>
          <a:stretch>
            <a:fillRect/>
          </a:stretch>
        </p:blipFill>
        <p:spPr>
          <a:xfrm>
            <a:off x="7260298" y="1"/>
            <a:ext cx="1883702" cy="141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標楷體" pitchFamily="65" charset="-120"/>
          <a:ea typeface="標楷體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標楷體" pitchFamily="65" charset="-120"/>
          <a:ea typeface="標楷體" pitchFamily="65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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³"/>
        <a:defRPr sz="28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58B80"/>
        </a:buClr>
        <a:buSzPct val="60000"/>
        <a:buFont typeface="Wingdings 2" pitchFamily="18" charset="2"/>
        <a:buChar char="®"/>
        <a:defRPr sz="24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19574"/>
        </a:buClr>
        <a:buSzPct val="45000"/>
        <a:buFont typeface="Wingdings 2" pitchFamily="18" charset="2"/>
        <a:buChar char="¯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17529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2.bp.blogspot.com/-6TuGyrDrbSM/T6yFljKztfI/AAAAAAAAD8o/pBa8ZhvPwJA/s1600/2007118923914_2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圖片 3" descr="smiley-face wallpaper.jpg"/>
          <p:cNvPicPr>
            <a:picLocks noChangeAspect="1"/>
          </p:cNvPicPr>
          <p:nvPr/>
        </p:nvPicPr>
        <p:blipFill>
          <a:blip r:embed="rId3" cstate="print">
            <a:lum bright="60000" contrast="-6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088" y="500042"/>
            <a:ext cx="7772400" cy="288373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3300" b="1" dirty="0" smtClean="0"/>
              <a:t>106</a:t>
            </a:r>
            <a:r>
              <a:rPr lang="zh-TW" altLang="en-US" sz="3300" b="1" smtClean="0"/>
              <a:t>年教師輔導知能研習</a:t>
            </a:r>
            <a:r>
              <a:rPr lang="en-US" altLang="zh-TW" sz="3100" b="1" dirty="0"/>
              <a:t/>
            </a:r>
            <a:br>
              <a:rPr lang="en-US" altLang="zh-TW" sz="3100" b="1" dirty="0"/>
            </a:br>
            <a:r>
              <a:rPr lang="en-US" altLang="zh-TW" sz="3100" b="1" dirty="0" smtClean="0"/>
              <a:t/>
            </a:r>
            <a:br>
              <a:rPr lang="en-US" altLang="zh-TW" sz="3100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sz="6200" b="1" dirty="0"/>
              <a:t>讓孩子愛上互動與學習</a:t>
            </a:r>
            <a:endParaRPr lang="zh-TW" altLang="en-US" sz="62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副標題 2"/>
          <p:cNvSpPr>
            <a:spLocks noGrp="1"/>
          </p:cNvSpPr>
          <p:nvPr>
            <p:ph type="subTitle" idx="1"/>
          </p:nvPr>
        </p:nvSpPr>
        <p:spPr>
          <a:xfrm>
            <a:off x="827584" y="3933056"/>
            <a:ext cx="7992888" cy="2375669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3600" b="1" dirty="0" smtClean="0">
                <a:solidFill>
                  <a:schemeClr val="tx1"/>
                </a:solidFill>
              </a:rPr>
              <a:t>  主講人：何采諭  臨床心理師</a:t>
            </a:r>
            <a:br>
              <a:rPr lang="zh-TW" altLang="en-US" sz="3600" b="1" dirty="0" smtClean="0">
                <a:solidFill>
                  <a:schemeClr val="tx1"/>
                </a:solidFill>
              </a:rPr>
            </a:br>
            <a:r>
              <a:rPr lang="zh-TW" altLang="en-US" sz="3200" b="1" dirty="0" smtClean="0">
                <a:solidFill>
                  <a:schemeClr val="tx1"/>
                </a:solidFill>
              </a:rPr>
              <a:t>  </a:t>
            </a:r>
            <a:r>
              <a:rPr lang="zh-TW" altLang="en-US" sz="3200" dirty="0" smtClean="0">
                <a:solidFill>
                  <a:schemeClr val="tx1"/>
                </a:solidFill>
              </a:rPr>
              <a:t>地  點：彰化縣北斗國中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TW" sz="3200" dirty="0" smtClean="0">
                <a:solidFill>
                  <a:schemeClr val="tx1"/>
                </a:solidFill>
              </a:rPr>
              <a:t>2017</a:t>
            </a:r>
            <a:r>
              <a:rPr lang="zh-TW" altLang="en-US" sz="3200" dirty="0" smtClean="0">
                <a:solidFill>
                  <a:schemeClr val="tx1"/>
                </a:solidFill>
              </a:rPr>
              <a:t>年</a:t>
            </a:r>
            <a:r>
              <a:rPr lang="en-US" altLang="zh-TW" sz="3200" dirty="0" smtClean="0">
                <a:solidFill>
                  <a:schemeClr val="tx1"/>
                </a:solidFill>
              </a:rPr>
              <a:t>07</a:t>
            </a:r>
            <a:r>
              <a:rPr lang="zh-TW" altLang="en-US" sz="3200" dirty="0" smtClean="0">
                <a:solidFill>
                  <a:schemeClr val="tx1"/>
                </a:solidFill>
              </a:rPr>
              <a:t>月</a:t>
            </a:r>
            <a:r>
              <a:rPr lang="en-US" altLang="zh-TW" sz="3200" dirty="0" smtClean="0">
                <a:solidFill>
                  <a:schemeClr val="tx1"/>
                </a:solidFill>
              </a:rPr>
              <a:t>26</a:t>
            </a:r>
            <a:r>
              <a:rPr lang="zh-TW" altLang="en-US" sz="3200" dirty="0" smtClean="0">
                <a:solidFill>
                  <a:schemeClr val="tx1"/>
                </a:solidFill>
              </a:rPr>
              <a:t>日</a:t>
            </a:r>
            <a:endParaRPr lang="en-US" altLang="zh-TW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052736"/>
            <a:ext cx="7632848" cy="5073427"/>
          </a:xfrm>
        </p:spPr>
        <p:txBody>
          <a:bodyPr/>
          <a:lstStyle/>
          <a:p>
            <a:pPr algn="ctr">
              <a:buNone/>
            </a:pPr>
            <a:endParaRPr lang="en-US" altLang="zh-TW" sz="5200" dirty="0" smtClean="0"/>
          </a:p>
          <a:p>
            <a:pPr>
              <a:buNone/>
            </a:pPr>
            <a:r>
              <a:rPr lang="zh-TW" altLang="en-US" sz="5200" dirty="0" smtClean="0"/>
              <a:t>不只是</a:t>
            </a:r>
            <a:endParaRPr lang="en-US" altLang="zh-TW" sz="5200" dirty="0" smtClean="0"/>
          </a:p>
          <a:p>
            <a:pPr>
              <a:buNone/>
            </a:pPr>
            <a:r>
              <a:rPr lang="zh-TW" altLang="en-US" sz="5200" dirty="0"/>
              <a:t> </a:t>
            </a:r>
            <a:r>
              <a:rPr lang="zh-TW" altLang="en-US" sz="5200" dirty="0" smtClean="0"/>
              <a:t>   「</a:t>
            </a:r>
            <a:r>
              <a:rPr lang="zh-TW" altLang="en-US" sz="5200" dirty="0" smtClean="0"/>
              <a:t>陪伴</a:t>
            </a:r>
            <a:r>
              <a:rPr lang="en-US" altLang="zh-TW" sz="5200" dirty="0" smtClean="0"/>
              <a:t>…</a:t>
            </a:r>
            <a:r>
              <a:rPr lang="zh-TW" altLang="en-US" sz="5200" dirty="0" smtClean="0"/>
              <a:t>」</a:t>
            </a:r>
            <a:endParaRPr lang="en-US" altLang="zh-TW" sz="5200" dirty="0" smtClean="0"/>
          </a:p>
          <a:p>
            <a:pPr>
              <a:buNone/>
            </a:pPr>
            <a:r>
              <a:rPr lang="zh-TW" altLang="en-US" sz="5200" dirty="0" smtClean="0"/>
              <a:t>「我們一起」更重要～</a:t>
            </a:r>
            <a:endParaRPr lang="en-US" altLang="zh-TW" sz="5200" dirty="0" smtClean="0"/>
          </a:p>
        </p:txBody>
      </p:sp>
      <p:pic>
        <p:nvPicPr>
          <p:cNvPr id="1026" name="Picture 2" descr="C:\Users\darling ho\Desktop\演講相關資料\圖檔\其他\小王子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6986" y="90129"/>
            <a:ext cx="3571900" cy="2376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067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/>
              <a:t>估估劃劃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4000" dirty="0" smtClean="0">
                <a:solidFill>
                  <a:srgbClr val="002060"/>
                </a:solidFill>
              </a:rPr>
              <a:t>目標：創意思考、語文聯想與連結</a:t>
            </a:r>
            <a:r>
              <a:rPr lang="en-US" altLang="zh-TW" sz="4000" dirty="0" smtClean="0">
                <a:solidFill>
                  <a:srgbClr val="002060"/>
                </a:solidFill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</a:rPr>
            </a:br>
            <a:r>
              <a:rPr lang="zh-TW" altLang="en-US" sz="4000" dirty="0" smtClean="0">
                <a:solidFill>
                  <a:srgbClr val="002060"/>
                </a:solidFill>
              </a:rPr>
              <a:t>    、合作概念、訊息整合。</a:t>
            </a:r>
            <a:r>
              <a:rPr lang="en-US" altLang="zh-TW" sz="4000" dirty="0" smtClean="0">
                <a:solidFill>
                  <a:srgbClr val="002060"/>
                </a:solidFill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</a:rPr>
            </a:br>
            <a:endParaRPr lang="zh-TW" altLang="en-US" sz="40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52112"/>
            <a:ext cx="3810000" cy="19335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938780"/>
            <a:ext cx="216024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16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時間線</a:t>
            </a:r>
            <a:r>
              <a:rPr lang="en-US" altLang="zh-TW" sz="5600" b="1" dirty="0" smtClean="0"/>
              <a:t>/</a:t>
            </a:r>
            <a:r>
              <a:rPr lang="zh-TW" altLang="en-US" sz="5600" b="1" dirty="0" smtClean="0"/>
              <a:t>知識線</a:t>
            </a:r>
            <a:endParaRPr lang="zh-TW" altLang="en-US" sz="5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5600"/>
              </a:lnSpc>
            </a:pPr>
            <a:r>
              <a:rPr lang="zh-TW" altLang="en-US" sz="4000" dirty="0" smtClean="0">
                <a:solidFill>
                  <a:srgbClr val="002060"/>
                </a:solidFill>
              </a:rPr>
              <a:t>目標：對事件或知識性的時間序列概念辨識與練習、知識累積、提昇學習興趣。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endParaRPr lang="zh-TW" altLang="en-US" dirty="0"/>
          </a:p>
        </p:txBody>
      </p:sp>
      <p:pic>
        <p:nvPicPr>
          <p:cNvPr id="4098" name="Picture 2" descr="C:\Users\darling ho\Desktop\演講相關資料\桌遊資料\桌遊圖片\3.時間線-知識線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786190"/>
            <a:ext cx="5643603" cy="2621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213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14489"/>
            <a:ext cx="7924800" cy="762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0000"/>
                </a:solidFill>
              </a:rPr>
              <a:t>個人簡歷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1520" y="1268760"/>
            <a:ext cx="8640960" cy="537494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zh-TW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經歷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社團法人台南市愛家關懷協會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—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特約心理師</a:t>
            </a:r>
            <a:endParaRPr lang="en-US" altLang="zh-TW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各級學校特殊教育研習、教師培訓工作坊講師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各級學校學生小團體活動帶領者、學生研習講師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社福機構研習與活動講師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《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親子天下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請問教養專家－駐站臨床心理師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《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親子天下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雜誌、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《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媽咪寶貝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雜誌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、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《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全國兒童</a:t>
            </a:r>
            <a:r>
              <a:rPr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月刊－諮詢專家</a:t>
            </a:r>
            <a:endParaRPr lang="en-US" altLang="zh-TW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兒童繪本作家：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《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謝謝你！小幫手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（小魯出版社） 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《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大手小手玩遊戲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》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（小魯出版社）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曾任：高雄長庚醫院兒童青少年心智科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—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臨床心理師</a:t>
            </a:r>
            <a:endParaRPr lang="en-US" altLang="zh-TW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88" name="Picture 10" descr="Darling H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79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網路的世界</a:t>
            </a:r>
            <a:endParaRPr lang="zh-TW" altLang="en-US" sz="5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/>
              <a:t>改變了人際聯絡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互動的方式</a:t>
            </a:r>
            <a:endParaRPr lang="en-US" altLang="zh-TW" sz="3600" dirty="0" smtClean="0"/>
          </a:p>
          <a:p>
            <a:r>
              <a:rPr lang="zh-TW" altLang="en-US" sz="3600" dirty="0" smtClean="0"/>
              <a:t>拉近了人與人之間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的關係</a:t>
            </a:r>
            <a:endParaRPr lang="en-US" altLang="zh-TW" sz="3600" dirty="0" smtClean="0"/>
          </a:p>
          <a:p>
            <a:r>
              <a:rPr lang="zh-TW" altLang="en-US" sz="3600" dirty="0" smtClean="0"/>
              <a:t>現實生活中的互動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狀態受到影響</a:t>
            </a:r>
            <a:endParaRPr lang="en-US" altLang="zh-TW" sz="3600" dirty="0" smtClean="0"/>
          </a:p>
          <a:p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00808"/>
            <a:ext cx="3717379" cy="44211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00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/>
              <a:t>父母與孩子的關係</a:t>
            </a:r>
            <a:endParaRPr lang="zh-TW" altLang="en-US" sz="5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600" dirty="0" smtClean="0"/>
              <a:t>父母</a:t>
            </a:r>
            <a:r>
              <a:rPr lang="zh-TW" altLang="en-US" sz="3600" dirty="0" smtClean="0"/>
              <a:t>與子女間必須建立起正確的位階</a:t>
            </a:r>
            <a:r>
              <a:rPr lang="zh-TW" altLang="en-US" sz="3600" dirty="0" smtClean="0"/>
              <a:t>關係</a:t>
            </a:r>
            <a:r>
              <a:rPr lang="en-US" altLang="zh-TW" dirty="0" smtClean="0"/>
              <a:t>	</a:t>
            </a:r>
            <a:r>
              <a:rPr lang="zh-TW" altLang="en-US" dirty="0" smtClean="0"/>
              <a:t>（上對下？</a:t>
            </a:r>
            <a:r>
              <a:rPr lang="en-US" altLang="zh-TW" dirty="0" smtClean="0"/>
              <a:t>/</a:t>
            </a:r>
            <a:r>
              <a:rPr lang="zh-TW" altLang="en-US" dirty="0" smtClean="0"/>
              <a:t>友伴關係？）</a:t>
            </a:r>
            <a:endParaRPr lang="en-US" altLang="zh-TW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600" dirty="0" smtClean="0"/>
              <a:t>父母站在引導孩子的位置，孩子處在追隨的狀態。</a:t>
            </a:r>
            <a:endParaRPr lang="en-US" altLang="zh-TW" sz="3600" dirty="0" smtClean="0"/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600" dirty="0" smtClean="0"/>
              <a:t>父母處在「上司」位置，不代表是獨裁者，而是在孩子做錯時</a:t>
            </a:r>
            <a:r>
              <a:rPr lang="zh-TW" altLang="en-US" sz="3600" dirty="0" smtClean="0"/>
              <a:t>，要</a:t>
            </a:r>
            <a:r>
              <a:rPr lang="zh-TW" altLang="en-US" sz="3600" dirty="0" smtClean="0"/>
              <a:t>能直指錯誤，不吝於責備，恰到好處的在「愛」與「管教」之間取得平衡。</a:t>
            </a:r>
          </a:p>
        </p:txBody>
      </p:sp>
    </p:spTree>
    <p:extLst>
      <p:ext uri="{BB962C8B-B14F-4D97-AF65-F5344CB8AC3E}">
        <p14:creationId xmlns:p14="http://schemas.microsoft.com/office/powerpoint/2010/main" val="389538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孩子的語言與世界</a:t>
            </a:r>
            <a:endParaRPr lang="zh-TW" altLang="en-US" sz="5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zh-TW" sz="4000" dirty="0" smtClean="0"/>
              <a:t>了解孩子的世界</a:t>
            </a:r>
            <a:endParaRPr lang="en-US" altLang="zh-TW" sz="40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3600" dirty="0" smtClean="0"/>
              <a:t>孩子喜歡或有興趣的事物是什麼？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3600" dirty="0" smtClean="0"/>
              <a:t>我知道孩子的交友狀況嗎？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3600" dirty="0" smtClean="0"/>
              <a:t>現代年輕人使用的語言？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TW" altLang="en-US" sz="3600" dirty="0" smtClean="0"/>
              <a:t>為什麼有叛逆行為？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TW" sz="3600" dirty="0" smtClean="0">
                <a:latin typeface="標楷體"/>
              </a:rPr>
              <a:t>…………</a:t>
            </a:r>
            <a:endParaRPr lang="en-US" altLang="zh-TW" sz="3600" dirty="0" smtClean="0"/>
          </a:p>
          <a:p>
            <a:pPr lvl="1">
              <a:buNone/>
            </a:pPr>
            <a:endParaRPr lang="zh-TW" altLang="en-US" sz="3000" dirty="0" smtClean="0"/>
          </a:p>
        </p:txBody>
      </p:sp>
      <p:pic>
        <p:nvPicPr>
          <p:cNvPr id="2050" name="Picture 2" descr="C:\Users\user\Desktop\584_201504039280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852" y="5085184"/>
            <a:ext cx="2799523" cy="15727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566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交友方式大不同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3600" b="1" dirty="0" smtClean="0"/>
              <a:t>男生</a:t>
            </a:r>
            <a:r>
              <a:rPr lang="zh-TW" altLang="en-US" sz="3600" dirty="0" smtClean="0"/>
              <a:t>交朋友的方式</a:t>
            </a:r>
            <a:br>
              <a:rPr lang="zh-TW" altLang="en-US" sz="3600" dirty="0" smtClean="0"/>
            </a:br>
            <a:r>
              <a:rPr lang="en-US" altLang="zh-TW" sz="3600" dirty="0" smtClean="0"/>
              <a:t>~~</a:t>
            </a:r>
            <a:r>
              <a:rPr lang="zh-TW" altLang="en-US" sz="3600" dirty="0" smtClean="0"/>
              <a:t>興趣相同的好朋友</a:t>
            </a:r>
            <a:br>
              <a:rPr lang="zh-TW" altLang="en-US" sz="3600" dirty="0" smtClean="0"/>
            </a:br>
            <a:r>
              <a:rPr lang="en-US" altLang="zh-TW" sz="3600" dirty="0" smtClean="0"/>
              <a:t>~~</a:t>
            </a:r>
            <a:r>
              <a:rPr lang="zh-TW" altLang="en-US" sz="3600" dirty="0" smtClean="0"/>
              <a:t>偏好與體能相關的活動</a:t>
            </a:r>
            <a:br>
              <a:rPr lang="zh-TW" altLang="en-US" sz="3600" dirty="0" smtClean="0"/>
            </a:br>
            <a:r>
              <a:rPr lang="en-US" altLang="zh-TW" sz="3600" dirty="0" smtClean="0"/>
              <a:t>~~</a:t>
            </a:r>
            <a:r>
              <a:rPr lang="zh-TW" altLang="en-US" sz="3600" dirty="0" smtClean="0"/>
              <a:t>獲得團體認同</a:t>
            </a:r>
          </a:p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3600" b="1" dirty="0" smtClean="0"/>
              <a:t>女生</a:t>
            </a:r>
            <a:r>
              <a:rPr lang="zh-TW" altLang="en-US" sz="3600" dirty="0" smtClean="0"/>
              <a:t>交朋友的方式</a:t>
            </a:r>
          </a:p>
          <a:p>
            <a:pPr>
              <a:buSzPct val="50000"/>
              <a:buFont typeface="Wingdings 2" pitchFamily="18" charset="2"/>
              <a:buNone/>
            </a:pPr>
            <a:r>
              <a:rPr lang="en-US" altLang="zh-TW" sz="3600" dirty="0" smtClean="0"/>
              <a:t>  ~~</a:t>
            </a:r>
            <a:r>
              <a:rPr lang="zh-TW" altLang="en-US" sz="3600" dirty="0" smtClean="0"/>
              <a:t>受某種規則限制的遊戲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   </a:t>
            </a:r>
            <a:r>
              <a:rPr lang="zh-TW" altLang="en-US" sz="3600" dirty="0" smtClean="0"/>
              <a:t>和友誼的吸引</a:t>
            </a:r>
          </a:p>
          <a:p>
            <a:pPr>
              <a:buSzPct val="50000"/>
              <a:buFont typeface="Wingdings 2" pitchFamily="18" charset="2"/>
              <a:buNone/>
            </a:pPr>
            <a:r>
              <a:rPr lang="zh-TW" altLang="en-US" sz="3600" dirty="0" smtClean="0"/>
              <a:t>  </a:t>
            </a:r>
            <a:r>
              <a:rPr lang="en-US" altLang="zh-TW" sz="3600" dirty="0" smtClean="0"/>
              <a:t>~~</a:t>
            </a:r>
            <a:r>
              <a:rPr lang="zh-TW" altLang="en-US" sz="3600" dirty="0" smtClean="0"/>
              <a:t>友情交流模式上的改變</a:t>
            </a:r>
          </a:p>
        </p:txBody>
      </p:sp>
      <p:pic>
        <p:nvPicPr>
          <p:cNvPr id="26627" name="Picture 4" descr="21215613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708920"/>
            <a:ext cx="2363787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986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5600" smtClean="0"/>
              <a:t>馬斯洛需求層級理論</a:t>
            </a:r>
            <a:r>
              <a:rPr lang="zh-TW" altLang="en-US" smtClean="0"/>
              <a:t> </a:t>
            </a:r>
          </a:p>
        </p:txBody>
      </p:sp>
      <p:pic>
        <p:nvPicPr>
          <p:cNvPr id="22533" name="Picture 5" descr="f_8049776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557338"/>
            <a:ext cx="8569325" cy="4854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9684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面對與因應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xfrm>
            <a:off x="2987675" y="2133600"/>
            <a:ext cx="5795963" cy="3816350"/>
          </a:xfrm>
        </p:spPr>
        <p:txBody>
          <a:bodyPr/>
          <a:lstStyle/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4400" dirty="0" smtClean="0"/>
              <a:t>辨識親子間想法差異</a:t>
            </a:r>
          </a:p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4400" dirty="0" smtClean="0"/>
              <a:t>學習以傾聽代替責備</a:t>
            </a:r>
          </a:p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4400" dirty="0" smtClean="0"/>
              <a:t>融入，但不過度介入</a:t>
            </a:r>
          </a:p>
          <a:p>
            <a:pPr>
              <a:buSzPct val="50000"/>
              <a:buFont typeface="Wingdings 2" pitchFamily="18" charset="2"/>
              <a:buChar char=""/>
            </a:pPr>
            <a:r>
              <a:rPr lang="zh-TW" altLang="en-US" sz="4400" dirty="0" smtClean="0"/>
              <a:t>父母身教當重於言教</a:t>
            </a:r>
          </a:p>
        </p:txBody>
      </p:sp>
      <p:pic>
        <p:nvPicPr>
          <p:cNvPr id="36870" name="Picture 6" descr="2007118923914_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76872"/>
            <a:ext cx="2678113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7316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dirty="0" smtClean="0"/>
              <a:t>溝通</a:t>
            </a:r>
            <a:r>
              <a:rPr lang="en-US" altLang="zh-TW" sz="5600" b="1" dirty="0" smtClean="0"/>
              <a:t>/</a:t>
            </a:r>
            <a:r>
              <a:rPr lang="zh-TW" altLang="en-US" sz="5600" b="1" dirty="0" smtClean="0"/>
              <a:t>讚美小</a:t>
            </a:r>
            <a:r>
              <a:rPr lang="zh-TW" altLang="en-US" sz="5600" b="1" dirty="0" smtClean="0"/>
              <a:t>技巧</a:t>
            </a:r>
            <a:endParaRPr lang="zh-TW" altLang="en-US" sz="5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4000" dirty="0" smtClean="0"/>
              <a:t>指令給予要</a:t>
            </a:r>
            <a:r>
              <a:rPr lang="zh-TW" altLang="en-US" sz="4000" b="1" dirty="0" smtClean="0">
                <a:solidFill>
                  <a:srgbClr val="00B050"/>
                </a:solidFill>
              </a:rPr>
              <a:t>簡單、清楚、明確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4000" dirty="0" smtClean="0"/>
              <a:t>溝通以</a:t>
            </a:r>
            <a:r>
              <a:rPr lang="zh-TW" altLang="en-US" sz="4000" b="1" dirty="0" smtClean="0">
                <a:solidFill>
                  <a:srgbClr val="00B050"/>
                </a:solidFill>
              </a:rPr>
              <a:t>正向句子</a:t>
            </a:r>
            <a:r>
              <a:rPr lang="zh-TW" altLang="en-US" sz="4000" dirty="0" smtClean="0"/>
              <a:t>來描述或對話。</a:t>
            </a:r>
            <a:endParaRPr lang="en-US" altLang="zh-TW" sz="4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4000" dirty="0"/>
              <a:t>當孩子</a:t>
            </a:r>
            <a:r>
              <a:rPr lang="zh-TW" altLang="en-US" sz="4000" b="1" dirty="0">
                <a:solidFill>
                  <a:srgbClr val="00B050"/>
                </a:solidFill>
              </a:rPr>
              <a:t>表現好行為</a:t>
            </a:r>
            <a:r>
              <a:rPr lang="zh-TW" altLang="en-US" sz="4000" dirty="0"/>
              <a:t>時，請</a:t>
            </a:r>
            <a:r>
              <a:rPr lang="zh-TW" altLang="en-US" sz="4000" b="1" dirty="0">
                <a:solidFill>
                  <a:srgbClr val="00B050"/>
                </a:solidFill>
              </a:rPr>
              <a:t>立刻給予肯定與鼓勵</a:t>
            </a:r>
            <a:r>
              <a:rPr lang="zh-TW" altLang="en-US" sz="4000" dirty="0"/>
              <a:t>。</a:t>
            </a:r>
            <a:endParaRPr lang="en-US" altLang="zh-TW" sz="4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4000" b="1" dirty="0">
                <a:solidFill>
                  <a:srgbClr val="00B050"/>
                </a:solidFill>
              </a:rPr>
              <a:t>讚美要具體、明確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753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26868</TotalTime>
  <Words>289</Words>
  <Application>Microsoft Office PowerPoint</Application>
  <PresentationFormat>如螢幕大小 (4:3)</PresentationFormat>
  <Paragraphs>54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Cambria</vt:lpstr>
      <vt:lpstr>Wingdings 2</vt:lpstr>
      <vt:lpstr>龍騰四海</vt:lpstr>
      <vt:lpstr>106年教師輔導知能研習   讓孩子愛上互動與學習</vt:lpstr>
      <vt:lpstr>個人簡歷</vt:lpstr>
      <vt:lpstr>網路的世界</vt:lpstr>
      <vt:lpstr>父母與孩子的關係</vt:lpstr>
      <vt:lpstr>孩子的語言與世界</vt:lpstr>
      <vt:lpstr>交友方式大不同</vt:lpstr>
      <vt:lpstr>馬斯洛需求層級理論 </vt:lpstr>
      <vt:lpstr>面對與因應</vt:lpstr>
      <vt:lpstr>溝通/讚美小技巧</vt:lpstr>
      <vt:lpstr>PowerPoint 簡報</vt:lpstr>
      <vt:lpstr>估估劃劃</vt:lpstr>
      <vt:lpstr>時間線/知識線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CCH</dc:creator>
  <cp:lastModifiedBy>Windows 使用者</cp:lastModifiedBy>
  <cp:revision>610</cp:revision>
  <dcterms:created xsi:type="dcterms:W3CDTF">2010-08-27T03:28:37Z</dcterms:created>
  <dcterms:modified xsi:type="dcterms:W3CDTF">2017-07-12T01:49:34Z</dcterms:modified>
</cp:coreProperties>
</file>